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6" r:id="rId2"/>
    <p:sldId id="342" r:id="rId3"/>
    <p:sldId id="322" r:id="rId4"/>
    <p:sldId id="323" r:id="rId5"/>
    <p:sldId id="325" r:id="rId6"/>
    <p:sldId id="293" r:id="rId7"/>
    <p:sldId id="294" r:id="rId8"/>
    <p:sldId id="327" r:id="rId9"/>
    <p:sldId id="295" r:id="rId10"/>
    <p:sldId id="298" r:id="rId11"/>
    <p:sldId id="299" r:id="rId12"/>
    <p:sldId id="354" r:id="rId13"/>
    <p:sldId id="355" r:id="rId14"/>
    <p:sldId id="357" r:id="rId15"/>
    <p:sldId id="358" r:id="rId16"/>
    <p:sldId id="359" r:id="rId17"/>
    <p:sldId id="366" r:id="rId18"/>
    <p:sldId id="367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369" r:id="rId27"/>
    <p:sldId id="332" r:id="rId28"/>
    <p:sldId id="334" r:id="rId29"/>
    <p:sldId id="335" r:id="rId30"/>
    <p:sldId id="340" r:id="rId31"/>
    <p:sldId id="336" r:id="rId32"/>
    <p:sldId id="341" r:id="rId33"/>
    <p:sldId id="337" r:id="rId34"/>
    <p:sldId id="291" r:id="rId35"/>
    <p:sldId id="330" r:id="rId36"/>
    <p:sldId id="371" r:id="rId37"/>
    <p:sldId id="292" r:id="rId38"/>
    <p:sldId id="300" r:id="rId39"/>
    <p:sldId id="304" r:id="rId40"/>
    <p:sldId id="309" r:id="rId41"/>
    <p:sldId id="310" r:id="rId42"/>
    <p:sldId id="311" r:id="rId43"/>
    <p:sldId id="312" r:id="rId44"/>
    <p:sldId id="352" r:id="rId45"/>
    <p:sldId id="351" r:id="rId46"/>
    <p:sldId id="347" r:id="rId47"/>
    <p:sldId id="370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7A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60"/>
  </p:normalViewPr>
  <p:slideViewPr>
    <p:cSldViewPr>
      <p:cViewPr>
        <p:scale>
          <a:sx n="78" d="100"/>
          <a:sy n="78" d="100"/>
        </p:scale>
        <p:origin x="81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996DD-A6DC-4D9C-88C9-F6847916B757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F6C12-2FEE-40A4-8232-A04D6DAA80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3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F6C12-2FEE-40A4-8232-A04D6DAA80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98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OrangeEtud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1638" y="2349500"/>
            <a:ext cx="4752975" cy="792163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357563"/>
            <a:ext cx="4321175" cy="1223962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rgbClr val="FF7A0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rangeEtud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274638"/>
            <a:ext cx="54832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31_schoo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84" y="1052736"/>
            <a:ext cx="1483538" cy="492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2132856"/>
            <a:ext cx="676875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Математика как связующее звено между другими науками. Интеграция предметов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«Каши маслом не испортишь».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90219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26876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Качество каши можно рассматривать как функцию количества масла в ней. Согласно пословице эта функция не уменьшается с добавкой масла, и возможно с какого-то момента постоянна.</a:t>
            </a:r>
          </a:p>
        </p:txBody>
      </p:sp>
    </p:spTree>
    <p:extLst>
      <p:ext uri="{BB962C8B-B14F-4D97-AF65-F5344CB8AC3E}">
        <p14:creationId xmlns:p14="http://schemas.microsoft.com/office/powerpoint/2010/main" xmlns="" val="4579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</a:t>
            </a:r>
            <a:r>
              <a:rPr lang="ru-RU" i="1" dirty="0"/>
              <a:t>Горяч на почине, да скоро остыл».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59261"/>
            <a:ext cx="6097336" cy="42682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1176852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Скорость возрастания </a:t>
            </a:r>
            <a:r>
              <a:rPr lang="ru-RU" sz="2000" dirty="0" smtClean="0"/>
              <a:t> </a:t>
            </a:r>
            <a:r>
              <a:rPr lang="ru-RU" sz="2000" dirty="0"/>
              <a:t>функции </a:t>
            </a:r>
            <a:r>
              <a:rPr lang="ru-RU" sz="2000" dirty="0" smtClean="0"/>
              <a:t>уменьшается </a:t>
            </a:r>
            <a:r>
              <a:rPr lang="ru-RU" sz="2000" dirty="0"/>
              <a:t>с ростом </a:t>
            </a:r>
            <a:r>
              <a:rPr lang="ru-RU" sz="2000" dirty="0" smtClean="0"/>
              <a:t>аргумента. </a:t>
            </a:r>
            <a:r>
              <a:rPr lang="ru-RU" sz="2000" dirty="0"/>
              <a:t>З</a:t>
            </a:r>
            <a:r>
              <a:rPr lang="ru-RU" sz="2000" dirty="0" smtClean="0"/>
              <a:t>ависимость </a:t>
            </a:r>
            <a:r>
              <a:rPr lang="ru-RU" sz="2000" dirty="0"/>
              <a:t>можно </a:t>
            </a:r>
            <a:r>
              <a:rPr lang="ru-RU" sz="2000" dirty="0" smtClean="0"/>
              <a:t>задать, </a:t>
            </a:r>
            <a:r>
              <a:rPr lang="ru-RU" sz="2000" dirty="0"/>
              <a:t>а вторую функцией  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30905"/>
            <a:ext cx="846584" cy="49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0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пословицу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92896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Количество твёрдого топлива прямо пропорционально пройденному расстоянию. </a:t>
            </a:r>
            <a:endParaRPr lang="ru-RU" sz="2000" dirty="0" smtClean="0"/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(</a:t>
            </a:r>
            <a:r>
              <a:rPr lang="ru-RU" sz="2000" dirty="0"/>
              <a:t>Чем дальше в лес, тем больше дров</a:t>
            </a:r>
            <a:r>
              <a:rPr lang="ru-RU" sz="2000" dirty="0" smtClean="0"/>
              <a:t>.)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/>
              <a:t>Если </a:t>
            </a:r>
            <a:r>
              <a:rPr lang="ru-RU" sz="2000" b="1" dirty="0"/>
              <a:t>представительница одной половины человечества вдруг исчезнет с того, что не под силу трём известным животным, от этого выиграет в первую очередь двигатель гужевого транспорта. </a:t>
            </a:r>
            <a:endParaRPr lang="ru-RU" sz="2000" b="1" dirty="0" smtClean="0"/>
          </a:p>
          <a:p>
            <a:pPr lvl="0">
              <a:lnSpc>
                <a:spcPct val="150000"/>
              </a:lnSpc>
            </a:pPr>
            <a:r>
              <a:rPr lang="ru-RU" sz="2000" b="1" dirty="0" smtClean="0"/>
              <a:t>(</a:t>
            </a:r>
            <a:r>
              <a:rPr lang="ru-RU" sz="2000" b="1" dirty="0"/>
              <a:t>Баба с возу, кобыле легче</a:t>
            </a:r>
            <a:r>
              <a:rPr lang="ru-RU" sz="2000" b="1" dirty="0" smtClean="0"/>
              <a:t>.)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4413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Все слова в крылатом высказывании (пословице или поговорке) заменены на наукообразные их определения. Переведите их  с научного языка на разговорный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11334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пословицу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268760"/>
            <a:ext cx="7200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dirty="0"/>
              <a:t>Самое распространенное химическое  соединение самостоятельно не попадёт под обломок горной породы, находящийся в состоянии покоя. </a:t>
            </a:r>
            <a:endParaRPr lang="ru-RU" sz="2000" dirty="0" smtClean="0"/>
          </a:p>
          <a:p>
            <a:pPr lvl="0" algn="just">
              <a:lnSpc>
                <a:spcPct val="150000"/>
              </a:lnSpc>
            </a:pPr>
            <a:r>
              <a:rPr lang="ru-RU" sz="2000" dirty="0" smtClean="0"/>
              <a:t>(</a:t>
            </a:r>
            <a:r>
              <a:rPr lang="ru-RU" sz="2000" dirty="0"/>
              <a:t>Под лежачий камень вода не течёт</a:t>
            </a:r>
            <a:r>
              <a:rPr lang="ru-RU" sz="2000" dirty="0" smtClean="0"/>
              <a:t>.)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/>
              <a:t>Пластическую </a:t>
            </a:r>
            <a:r>
              <a:rPr lang="ru-RU" sz="2000" b="1" dirty="0"/>
              <a:t>деформацию  металла следует осуществлять при высокой температуре. </a:t>
            </a:r>
            <a:endParaRPr lang="ru-RU" sz="2000" b="1" dirty="0" smtClean="0"/>
          </a:p>
          <a:p>
            <a:pPr algn="just">
              <a:lnSpc>
                <a:spcPct val="150000"/>
              </a:lnSpc>
            </a:pPr>
            <a:r>
              <a:rPr lang="ru-RU" sz="2000" b="1" dirty="0" smtClean="0"/>
              <a:t>(</a:t>
            </a:r>
            <a:r>
              <a:rPr lang="ru-RU" sz="2000" b="1" dirty="0"/>
              <a:t>Куй железо, пока горячо</a:t>
            </a:r>
            <a:r>
              <a:rPr lang="ru-RU" sz="2000" b="1" dirty="0" smtClean="0"/>
              <a:t>.)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561579"/>
            <a:ext cx="7704856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Выполнение </a:t>
            </a:r>
            <a:r>
              <a:rPr lang="ru-RU" sz="2000" dirty="0"/>
              <a:t>религиозных обрядов индивидуумом  с низким </a:t>
            </a:r>
            <a:r>
              <a:rPr lang="en-US" sz="2000" dirty="0"/>
              <a:t>JQ</a:t>
            </a:r>
            <a:r>
              <a:rPr lang="ru-RU" sz="2000" dirty="0"/>
              <a:t> чревато получением травмы черепной коробки.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(</a:t>
            </a:r>
            <a:r>
              <a:rPr lang="ru-RU" sz="2000" dirty="0"/>
              <a:t>Заставь дурака Богу молиться, он и лоб расшибёт</a:t>
            </a:r>
            <a:r>
              <a:rPr lang="ru-RU" sz="2000" dirty="0" smtClean="0"/>
              <a:t>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069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83225" cy="1225536"/>
          </a:xfrm>
        </p:spPr>
        <p:txBody>
          <a:bodyPr/>
          <a:lstStyle/>
          <a:p>
            <a:r>
              <a:rPr lang="ru-RU" dirty="0" smtClean="0"/>
              <a:t>«Аукцион пословиц и поговорок»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060848"/>
            <a:ext cx="7207154" cy="216024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Один </a:t>
            </a:r>
            <a:r>
              <a:rPr lang="ru-RU" sz="2400" dirty="0"/>
              <a:t>с сошкой, а ___ с ложкой. </a:t>
            </a:r>
          </a:p>
          <a:p>
            <a:pPr>
              <a:buNone/>
            </a:pPr>
            <a:r>
              <a:rPr lang="ru-RU" sz="2400" dirty="0" smtClean="0"/>
              <a:t>Одна голова хорошо, а ___ лучше. </a:t>
            </a:r>
          </a:p>
          <a:p>
            <a:pPr>
              <a:buNone/>
            </a:pPr>
            <a:r>
              <a:rPr lang="ru-RU" sz="2400" dirty="0" smtClean="0"/>
              <a:t>Семь раз отмерь, ___ отрежь. </a:t>
            </a:r>
          </a:p>
          <a:p>
            <a:pPr>
              <a:buNone/>
            </a:pPr>
            <a:r>
              <a:rPr lang="ru-RU" sz="2400" dirty="0" smtClean="0"/>
              <a:t>Один пашет, а ___ руками машут. </a:t>
            </a:r>
          </a:p>
          <a:p>
            <a:pPr>
              <a:buNone/>
            </a:pPr>
            <a:r>
              <a:rPr lang="ru-RU" sz="2400" dirty="0" smtClean="0"/>
              <a:t>На  </a:t>
            </a:r>
            <a:r>
              <a:rPr lang="ru-RU" sz="2400" dirty="0"/>
              <a:t>семь бед ___ ответ. </a:t>
            </a:r>
            <a:endParaRPr lang="ru-RU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0" t="2368" r="4560" b="33066"/>
          <a:stretch/>
        </p:blipFill>
        <p:spPr bwMode="auto">
          <a:xfrm>
            <a:off x="6228184" y="3964950"/>
            <a:ext cx="2903200" cy="289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53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Фразеологическая математика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74961"/>
            <a:ext cx="763284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Вставьте </a:t>
            </a:r>
            <a:r>
              <a:rPr lang="ru-RU" dirty="0"/>
              <a:t>числа, математические термины и понятия в известные всем </a:t>
            </a:r>
            <a:r>
              <a:rPr lang="ru-RU" dirty="0" smtClean="0"/>
              <a:t>фразеологизмы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pPr>
              <a:lnSpc>
                <a:spcPct val="130000"/>
              </a:lnSpc>
            </a:pPr>
            <a:r>
              <a:rPr lang="ru-RU" sz="2200" dirty="0"/>
              <a:t>Очень глуп – у него всего … </a:t>
            </a:r>
            <a:r>
              <a:rPr lang="ru-RU" sz="2200" dirty="0" smtClean="0"/>
              <a:t>извилины.</a:t>
            </a:r>
            <a:endParaRPr lang="ru-RU" sz="2200" dirty="0"/>
          </a:p>
          <a:p>
            <a:pPr>
              <a:lnSpc>
                <a:spcPct val="130000"/>
              </a:lnSpc>
            </a:pPr>
            <a:r>
              <a:rPr lang="ru-RU" sz="2200" dirty="0"/>
              <a:t>Очень горько плакать – плакать в … </a:t>
            </a:r>
            <a:r>
              <a:rPr lang="ru-RU" sz="2200" dirty="0" smtClean="0"/>
              <a:t>ручья.</a:t>
            </a:r>
            <a:endParaRPr lang="ru-RU" sz="2200" dirty="0"/>
          </a:p>
          <a:p>
            <a:pPr>
              <a:lnSpc>
                <a:spcPct val="130000"/>
              </a:lnSpc>
            </a:pPr>
            <a:r>
              <a:rPr lang="ru-RU" sz="2200" dirty="0"/>
              <a:t>Абсолютно не нужен – как собаке … </a:t>
            </a:r>
            <a:r>
              <a:rPr lang="ru-RU" sz="2200" dirty="0" smtClean="0"/>
              <a:t>нога.</a:t>
            </a:r>
            <a:endParaRPr lang="ru-RU" sz="2200" dirty="0"/>
          </a:p>
          <a:p>
            <a:pPr>
              <a:lnSpc>
                <a:spcPct val="130000"/>
              </a:lnSpc>
            </a:pPr>
            <a:r>
              <a:rPr lang="ru-RU" sz="2200" dirty="0"/>
              <a:t>Очень умен – … пядей во </a:t>
            </a:r>
            <a:r>
              <a:rPr lang="ru-RU" sz="2200" dirty="0" smtClean="0"/>
              <a:t>лбу.</a:t>
            </a:r>
            <a:endParaRPr lang="ru-RU" sz="2200" dirty="0"/>
          </a:p>
          <a:p>
            <a:pPr>
              <a:lnSpc>
                <a:spcPct val="130000"/>
              </a:lnSpc>
            </a:pPr>
            <a:r>
              <a:rPr lang="ru-RU" sz="2200" dirty="0" smtClean="0"/>
              <a:t>Не </a:t>
            </a:r>
            <a:r>
              <a:rPr lang="ru-RU" sz="2200" dirty="0"/>
              <a:t>общаться, не выходить из дома – жить в … </a:t>
            </a:r>
            <a:r>
              <a:rPr lang="ru-RU" sz="2200" dirty="0" smtClean="0"/>
              <a:t>стенах.</a:t>
            </a:r>
            <a:endParaRPr lang="ru-RU" sz="2200" dirty="0"/>
          </a:p>
          <a:p>
            <a:r>
              <a:rPr lang="ru-RU" sz="2400" dirty="0">
                <a:solidFill>
                  <a:srgbClr val="00FF00"/>
                </a:solidFill>
              </a:rPr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8114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Игра </a:t>
            </a:r>
            <a:r>
              <a:rPr lang="ru-RU" sz="3200" dirty="0"/>
              <a:t>“Найди число, спрятанное в пословице”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1" y="1700808"/>
            <a:ext cx="561630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/>
              <a:t>Любишь </a:t>
            </a:r>
            <a:r>
              <a:rPr lang="ru-RU" sz="2200" dirty="0"/>
              <a:t>смородину, люби и оскомину.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Остался </a:t>
            </a:r>
            <a:r>
              <a:rPr lang="ru-RU" sz="2200" dirty="0"/>
              <a:t>заряд, не пяться назад.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Синичка – воробью сестричка.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В </a:t>
            </a:r>
            <a:r>
              <a:rPr lang="ru-RU" sz="2200" dirty="0"/>
              <a:t>семье не без урода.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Новая </a:t>
            </a:r>
            <a:r>
              <a:rPr lang="ru-RU" sz="2200" dirty="0"/>
              <a:t>метла чисто метет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949" y="4221088"/>
            <a:ext cx="3816052" cy="264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956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ТРЯХНЕМ СТАРИНОЙ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47122"/>
            <a:ext cx="74168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Это задание не для тех, кто от горшка два </a:t>
            </a:r>
            <a:r>
              <a:rPr lang="ru-RU" sz="2000" i="1" dirty="0"/>
              <a:t>вершка</a:t>
            </a:r>
            <a:r>
              <a:rPr lang="ru-RU" sz="2000" dirty="0"/>
              <a:t>, а для тех, у кого </a:t>
            </a:r>
            <a:r>
              <a:rPr lang="ru-RU" sz="2000" i="1" dirty="0"/>
              <a:t>косая сажень</a:t>
            </a:r>
            <a:r>
              <a:rPr lang="ru-RU" sz="2000" dirty="0"/>
              <a:t> в плечах и  семь </a:t>
            </a:r>
            <a:r>
              <a:rPr lang="ru-RU" sz="2000" i="1" dirty="0"/>
              <a:t>пядей</a:t>
            </a:r>
            <a:r>
              <a:rPr lang="ru-RU" sz="2000" dirty="0"/>
              <a:t> во лбу. Вы несомненно слыхали, что за морем телушка </a:t>
            </a:r>
            <a:r>
              <a:rPr lang="ru-RU" sz="2000" i="1" dirty="0"/>
              <a:t>– полушка</a:t>
            </a:r>
            <a:r>
              <a:rPr lang="ru-RU" sz="2000" dirty="0"/>
              <a:t>, да рубль перевоз, знаете, что хоть мал </a:t>
            </a:r>
            <a:r>
              <a:rPr lang="ru-RU" sz="2000" i="1" dirty="0"/>
              <a:t>золотник</a:t>
            </a:r>
            <a:r>
              <a:rPr lang="ru-RU" sz="2000" dirty="0"/>
              <a:t>, так дорог, и любите мерить все на свой </a:t>
            </a:r>
            <a:r>
              <a:rPr lang="ru-RU" sz="2000" i="1" dirty="0"/>
              <a:t>аршин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/>
              <a:t>Переведите все указанные меры на современный язык. Для этого, конечно</a:t>
            </a:r>
            <a:r>
              <a:rPr lang="ru-RU" sz="2000" dirty="0" smtClean="0"/>
              <a:t>,</a:t>
            </a:r>
            <a:endParaRPr lang="ru-RU" sz="2000" dirty="0"/>
          </a:p>
        </p:txBody>
      </p:sp>
      <p:pic>
        <p:nvPicPr>
          <p:cNvPr id="35842" name="Picture 2" descr="http://habazavr.ru/leksika/lekfrazsin_11_v%20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632" y="4221088"/>
            <a:ext cx="395536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7952" y="4365104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придется съесть не один </a:t>
            </a:r>
            <a:r>
              <a:rPr lang="ru-RU" sz="2000" i="1" dirty="0"/>
              <a:t>пуд </a:t>
            </a:r>
            <a:r>
              <a:rPr lang="ru-RU" sz="2000" dirty="0" smtClean="0"/>
              <a:t>соли. Это </a:t>
            </a:r>
            <a:r>
              <a:rPr lang="ru-RU" sz="2000" dirty="0"/>
              <a:t>вам не </a:t>
            </a:r>
            <a:r>
              <a:rPr lang="ru-RU" sz="2000" i="1" dirty="0"/>
              <a:t>фунт</a:t>
            </a:r>
            <a:r>
              <a:rPr lang="ru-RU" sz="2000" dirty="0"/>
              <a:t> изюма. Желаем вам семь </a:t>
            </a:r>
            <a:r>
              <a:rPr lang="ru-RU" sz="2000" i="1" dirty="0"/>
              <a:t>футов</a:t>
            </a:r>
            <a:r>
              <a:rPr lang="ru-RU" sz="2000" dirty="0"/>
              <a:t> под килем! </a:t>
            </a:r>
          </a:p>
        </p:txBody>
      </p:sp>
    </p:spTree>
    <p:extLst>
      <p:ext uri="{BB962C8B-B14F-4D97-AF65-F5344CB8AC3E}">
        <p14:creationId xmlns:p14="http://schemas.microsoft.com/office/powerpoint/2010/main" xmlns="" val="15807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2052" name="Picture 4" descr="http://cdn.bolshoyvopros.ru/files/users/images/ec/f5/ecf50a26cd6ab9c20e353e8136b9d10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79" t="15475" r="15418" b="28558"/>
          <a:stretch/>
        </p:blipFill>
        <p:spPr bwMode="auto">
          <a:xfrm>
            <a:off x="-28600" y="0"/>
            <a:ext cx="4645152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xn--90aennigc8b.xn--p1ai/wp-content/uploads/2015/03/%D1%81%D1%82%D0%B0%D1%80%D0%B8%D0%BD%D0%BD%D1%8B%D0%B5-%D1%80%D1%83%D1%81%D1%81%D0%BA%D0%B8%D0%B5-%D0%BC%D0%B5%D1%80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9270" y="1313384"/>
            <a:ext cx="505473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0" y="2633472"/>
            <a:ext cx="4089270" cy="186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29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78" y="214290"/>
            <a:ext cx="5483225" cy="122553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Литература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математика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Рисунок 3" descr="5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1343218"/>
            <a:ext cx="2069214" cy="2000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743293"/>
            <a:ext cx="7425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/>
              <a:t>В истории черпаем мы мудрость, в поэзии – остроумие, в математике – проницательность.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2961" y="4142403"/>
            <a:ext cx="1856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Роджер Бэкон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77502" y="134076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Человеку на земле в равной степени нужны и физика, и лирика, и кибернетика, и </a:t>
            </a:r>
            <a:r>
              <a:rPr lang="ru-RU" sz="2400" dirty="0" smtClean="0"/>
              <a:t>Пушкин.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dirty="0"/>
              <a:t>(Н. Смирнов-</a:t>
            </a:r>
            <a:r>
              <a:rPr lang="ru-RU" sz="2400" dirty="0" err="1"/>
              <a:t>Сокольский</a:t>
            </a:r>
            <a:r>
              <a:rPr lang="ru-RU" sz="2400" dirty="0"/>
              <a:t>, “Рассказы </a:t>
            </a:r>
            <a:endParaRPr lang="ru-RU" sz="2400" dirty="0" smtClean="0"/>
          </a:p>
          <a:p>
            <a:pPr algn="r">
              <a:lnSpc>
                <a:spcPct val="150000"/>
              </a:lnSpc>
            </a:pPr>
            <a:r>
              <a:rPr lang="ru-RU" sz="2400" dirty="0" smtClean="0"/>
              <a:t>о прижизненных </a:t>
            </a:r>
            <a:r>
              <a:rPr lang="ru-RU" sz="2400" dirty="0"/>
              <a:t>изданиях Пушкина”).</a:t>
            </a:r>
          </a:p>
        </p:txBody>
      </p:sp>
      <p:pic>
        <p:nvPicPr>
          <p:cNvPr id="6" name="Рисунок 5" descr="p31_schoo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84" y="1052736"/>
            <a:ext cx="1483538" cy="492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632" y="3848787"/>
            <a:ext cx="3312368" cy="299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2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931150" cy="190080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из русских поэтов увлекался математикой, придумывал сам задачи, математические шутки и фокусы?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580" y="3573016"/>
            <a:ext cx="2705420" cy="328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83225" cy="939784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Лермонтов </a:t>
            </a:r>
            <a:r>
              <a:rPr lang="ru-RU" sz="3200" dirty="0">
                <a:solidFill>
                  <a:schemeClr val="tx1"/>
                </a:solidFill>
              </a:rPr>
              <a:t>М.Ю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(</a:t>
            </a:r>
            <a:r>
              <a:rPr lang="ru-RU" sz="3200" dirty="0">
                <a:solidFill>
                  <a:schemeClr val="tx1"/>
                </a:solidFill>
              </a:rPr>
              <a:t>1814 – 1841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484784"/>
            <a:ext cx="5040560" cy="4484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Для него математика была не только наукой, которую "проходят" в военных учебных заведениях. Поэт много занимался ею для себя, хотя доподлинно трудно сказать, в какой степени ему удалось "проверить алгеброй гармонию".</a:t>
            </a:r>
            <a:endParaRPr lang="ru-RU" sz="2800" dirty="0"/>
          </a:p>
        </p:txBody>
      </p:sp>
      <p:pic>
        <p:nvPicPr>
          <p:cNvPr id="4" name="Рисунок 3" descr="L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6209" y="980728"/>
            <a:ext cx="3398937" cy="393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 великий русский писатель проявлял интерес к математике и написал оригинальную Арифметику для начальной школы? 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207" y="4186427"/>
            <a:ext cx="3216793" cy="267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Толстой Л.Н.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(1828 – 1910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628800"/>
            <a:ext cx="4474766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В 1872 году была издана составленная Толстым «Азбука», в 1875 году вышли в свет переработанная «Новая азбука» и четыре «Книги для чтения». В это же время он составил учебник арифметики.</a:t>
            </a:r>
            <a:endParaRPr lang="ru-RU" sz="2400" dirty="0"/>
          </a:p>
        </p:txBody>
      </p:sp>
      <p:pic>
        <p:nvPicPr>
          <p:cNvPr id="4" name="Рисунок 3" descr="90_07_07_2009_1010ee27.jpg"/>
          <p:cNvPicPr>
            <a:picLocks noChangeAspect="1"/>
          </p:cNvPicPr>
          <p:nvPr/>
        </p:nvPicPr>
        <p:blipFill rotWithShape="1">
          <a:blip r:embed="rId2" cstate="print"/>
          <a:srcRect t="4475" b="9688"/>
          <a:stretch/>
        </p:blipFill>
        <p:spPr>
          <a:xfrm>
            <a:off x="211936" y="955574"/>
            <a:ext cx="3549121" cy="4247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600201"/>
            <a:ext cx="7931150" cy="211683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Как звали этого великого русского </a:t>
            </a:r>
            <a:r>
              <a:rPr lang="ru-RU" dirty="0" smtClean="0"/>
              <a:t>поэта, которому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принадлежат слова: «Вдохновение нужно в геометрии, как и в поэзии»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991" y="4149081"/>
            <a:ext cx="3546009" cy="27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Пушкин А.С.</a:t>
            </a:r>
            <a:r>
              <a:rPr lang="ru-RU" sz="3200" dirty="0">
                <a:solidFill>
                  <a:schemeClr val="tx1"/>
                </a:solidFill>
              </a:rPr>
              <a:t> (1799 – 1837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71475"/>
            <a:ext cx="4492970" cy="33843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омещая математические статьи П.Б. Козловского в своем "Современнике", А.С. Пушкин стремился "стать с веком наравне" даже по отношению к математике.</a:t>
            </a:r>
          </a:p>
        </p:txBody>
      </p:sp>
      <p:pic>
        <p:nvPicPr>
          <p:cNvPr id="4" name="Рисунок 3" descr="b45877a43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272" y="790812"/>
            <a:ext cx="3706664" cy="4296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2950973" y="291813"/>
            <a:ext cx="5809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2647950" algn="l"/>
              </a:tabLst>
            </a:pPr>
            <a:r>
              <a:rPr lang="ru-RU" sz="3200" b="1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Математика и русский язык</a:t>
            </a:r>
            <a:endParaRPr lang="ru-RU" sz="3200" dirty="0">
              <a:solidFill>
                <a:schemeClr val="bg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1259632" y="1667847"/>
            <a:ext cx="734481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200" dirty="0">
                <a:latin typeface="Arial" charset="0"/>
                <a:ea typeface="Times New Roman" pitchFamily="18" charset="0"/>
                <a:cs typeface="Arial" charset="0"/>
              </a:rPr>
              <a:t>1.Что есть у каждого слова, растения и уравнения?</a:t>
            </a:r>
          </a:p>
          <a:p>
            <a:endParaRPr lang="ru-RU" sz="2200" dirty="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200" dirty="0">
                <a:latin typeface="Arial" charset="0"/>
                <a:ea typeface="Times New Roman" pitchFamily="18" charset="0"/>
                <a:cs typeface="Arial" charset="0"/>
              </a:rPr>
              <a:t>2. Какие прилагательные русского языка в </a:t>
            </a:r>
          </a:p>
          <a:p>
            <a:pPr eaLnBrk="0" hangingPunct="0"/>
            <a:r>
              <a:rPr lang="ru-RU" sz="2200" dirty="0">
                <a:latin typeface="Arial" charset="0"/>
                <a:ea typeface="Times New Roman" pitchFamily="18" charset="0"/>
                <a:cs typeface="Arial" charset="0"/>
              </a:rPr>
              <a:t>математике становятся именами существительными?</a:t>
            </a:r>
          </a:p>
          <a:p>
            <a:pPr eaLnBrk="0" hangingPunct="0"/>
            <a:endParaRPr lang="ru-RU" sz="2200" dirty="0">
              <a:latin typeface="Arial" charset="0"/>
              <a:cs typeface="Arial" charset="0"/>
            </a:endParaRPr>
          </a:p>
          <a:p>
            <a:pPr eaLnBrk="0" hangingPunct="0"/>
            <a:r>
              <a:rPr lang="ru-RU" sz="2200" dirty="0">
                <a:latin typeface="Arial" charset="0"/>
                <a:cs typeface="Times New Roman" pitchFamily="18" charset="0"/>
              </a:rPr>
              <a:t>3. </a:t>
            </a:r>
            <a:r>
              <a:rPr lang="ru-RU" sz="2200" dirty="0" smtClean="0">
                <a:latin typeface="Arial" charset="0"/>
                <a:cs typeface="Times New Roman" pitchFamily="18" charset="0"/>
              </a:rPr>
              <a:t>Какое число </a:t>
            </a:r>
            <a:r>
              <a:rPr lang="ru-RU" sz="2200" dirty="0">
                <a:latin typeface="Arial" charset="0"/>
                <a:cs typeface="Times New Roman" pitchFamily="18" charset="0"/>
              </a:rPr>
              <a:t>в русском языке является </a:t>
            </a:r>
            <a:r>
              <a:rPr lang="ru-RU" sz="2200" dirty="0" smtClean="0">
                <a:latin typeface="Arial" charset="0"/>
                <a:cs typeface="Times New Roman" pitchFamily="18" charset="0"/>
              </a:rPr>
              <a:t>глаголом </a:t>
            </a:r>
            <a:r>
              <a:rPr lang="ru-RU" sz="2200" dirty="0">
                <a:latin typeface="Arial" charset="0"/>
                <a:cs typeface="Times New Roman" pitchFamily="18" charset="0"/>
              </a:rPr>
              <a:t>повелительного </a:t>
            </a:r>
            <a:r>
              <a:rPr lang="ru-RU" sz="2200" dirty="0" smtClean="0">
                <a:latin typeface="Arial" charset="0"/>
                <a:cs typeface="Times New Roman" pitchFamily="18" charset="0"/>
              </a:rPr>
              <a:t>наклонения </a:t>
            </a:r>
            <a:r>
              <a:rPr lang="ru-RU" sz="2200" dirty="0">
                <a:latin typeface="Arial" charset="0"/>
                <a:cs typeface="Times New Roman" pitchFamily="18" charset="0"/>
              </a:rPr>
              <a:t>единственного числа ? </a:t>
            </a:r>
          </a:p>
          <a:p>
            <a:pPr eaLnBrk="0" hangingPunct="0"/>
            <a:endParaRPr lang="ru-RU" sz="2200" dirty="0">
              <a:latin typeface="Arial" charset="0"/>
              <a:cs typeface="Arial" charset="0"/>
            </a:endParaRPr>
          </a:p>
          <a:p>
            <a:pPr eaLnBrk="0" hangingPunct="0"/>
            <a:r>
              <a:rPr lang="ru-RU" sz="2200" dirty="0">
                <a:latin typeface="Arial" charset="0"/>
                <a:cs typeface="Times New Roman" pitchFamily="18" charset="0"/>
              </a:rPr>
              <a:t>4. С буквой "и" -это глагол русского языка </a:t>
            </a:r>
            <a:r>
              <a:rPr lang="ru-RU" sz="2200" dirty="0" smtClean="0">
                <a:latin typeface="Arial" charset="0"/>
                <a:cs typeface="Times New Roman" pitchFamily="18" charset="0"/>
              </a:rPr>
              <a:t>настоящего </a:t>
            </a:r>
            <a:r>
              <a:rPr lang="ru-RU" sz="2200" dirty="0">
                <a:latin typeface="Arial" charset="0"/>
                <a:cs typeface="Times New Roman" pitchFamily="18" charset="0"/>
              </a:rPr>
              <a:t>времени</a:t>
            </a:r>
            <a:r>
              <a:rPr lang="ru-RU" sz="2200" dirty="0" smtClean="0">
                <a:latin typeface="Arial" charset="0"/>
                <a:cs typeface="Times New Roman" pitchFamily="18" charset="0"/>
              </a:rPr>
              <a:t>, являющийся </a:t>
            </a:r>
            <a:r>
              <a:rPr lang="ru-RU" sz="2200" dirty="0">
                <a:latin typeface="Arial" charset="0"/>
                <a:cs typeface="Times New Roman" pitchFamily="18" charset="0"/>
              </a:rPr>
              <a:t>синонимом глагола "</a:t>
            </a:r>
            <a:r>
              <a:rPr lang="ru-RU" sz="2200" dirty="0" smtClean="0">
                <a:latin typeface="Arial" charset="0"/>
                <a:cs typeface="Times New Roman" pitchFamily="18" charset="0"/>
              </a:rPr>
              <a:t>двигает</a:t>
            </a:r>
            <a:r>
              <a:rPr lang="ru-RU" sz="2200" dirty="0">
                <a:latin typeface="Arial" charset="0"/>
                <a:cs typeface="Times New Roman" pitchFamily="18" charset="0"/>
              </a:rPr>
              <a:t>". </a:t>
            </a:r>
          </a:p>
          <a:p>
            <a:pPr eaLnBrk="0" hangingPunct="0"/>
            <a:r>
              <a:rPr lang="ru-RU" sz="2200" dirty="0" smtClean="0">
                <a:latin typeface="Arial" charset="0"/>
                <a:cs typeface="Times New Roman" pitchFamily="18" charset="0"/>
              </a:rPr>
              <a:t>С </a:t>
            </a:r>
            <a:r>
              <a:rPr lang="ru-RU" sz="2200" dirty="0">
                <a:latin typeface="Arial" charset="0"/>
                <a:cs typeface="Times New Roman" pitchFamily="18" charset="0"/>
              </a:rPr>
              <a:t>буквой "е" - это существительное</a:t>
            </a:r>
            <a:r>
              <a:rPr lang="ru-RU" sz="2200" dirty="0" smtClean="0">
                <a:latin typeface="Arial" charset="0"/>
                <a:cs typeface="Times New Roman" pitchFamily="18" charset="0"/>
              </a:rPr>
              <a:t>, обозначающее </a:t>
            </a:r>
            <a:r>
              <a:rPr lang="ru-RU" sz="2200" dirty="0">
                <a:latin typeface="Arial" charset="0"/>
                <a:cs typeface="Times New Roman" pitchFamily="18" charset="0"/>
              </a:rPr>
              <a:t>сторону треугольника</a:t>
            </a:r>
            <a:endParaRPr lang="ru-RU" sz="2200" dirty="0">
              <a:latin typeface="Arial" charset="0"/>
              <a:cs typeface="Arial" charset="0"/>
            </a:endParaRPr>
          </a:p>
          <a:p>
            <a:pPr eaLnBrk="0" hangingPunct="0"/>
            <a:endParaRPr lang="ru-RU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5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 и поэзия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7305" y="1589933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Настоящий </a:t>
            </a:r>
            <a:r>
              <a:rPr lang="ru-RU" sz="2400" dirty="0"/>
              <a:t>ученый, он тоже поэт,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Вечно </a:t>
            </a:r>
            <a:r>
              <a:rPr lang="ru-RU" sz="2400" dirty="0"/>
              <a:t>жаждущий знать и предвидеть.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Кто </a:t>
            </a:r>
            <a:r>
              <a:rPr lang="ru-RU" sz="2400" dirty="0"/>
              <a:t>сказал, что в науке поэзии нет?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Нужно </a:t>
            </a:r>
            <a:r>
              <a:rPr lang="ru-RU" sz="2400" dirty="0"/>
              <a:t>только понять и увидеть!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                                 М</a:t>
            </a:r>
            <a:r>
              <a:rPr lang="ru-RU" sz="2400" dirty="0"/>
              <a:t>. </a:t>
            </a:r>
            <a:r>
              <a:rPr lang="ru-RU" sz="2400" dirty="0" err="1" smtClean="0"/>
              <a:t>Бромлей</a:t>
            </a:r>
            <a:endParaRPr lang="ru-RU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174183"/>
            <a:ext cx="2699792" cy="268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43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Математика и поэзия </a:t>
            </a:r>
            <a:r>
              <a:rPr lang="ru-RU" dirty="0" smtClean="0"/>
              <a:t>Кто  автор?</a:t>
            </a: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522" y="4210016"/>
            <a:ext cx="2704525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393692"/>
            <a:ext cx="5641040" cy="409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i="1" dirty="0"/>
              <a:t>Если ты в жизни, хотя на </a:t>
            </a:r>
            <a:r>
              <a:rPr lang="ru-RU" sz="2200" i="1" dirty="0" smtClean="0"/>
              <a:t>мгновенье</a:t>
            </a:r>
          </a:p>
          <a:p>
            <a:pPr>
              <a:lnSpc>
                <a:spcPct val="150000"/>
              </a:lnSpc>
            </a:pPr>
            <a:r>
              <a:rPr lang="ru-RU" sz="2200" i="1" dirty="0" smtClean="0"/>
              <a:t>Истину в сердце своём ощутил,</a:t>
            </a:r>
          </a:p>
          <a:p>
            <a:pPr>
              <a:lnSpc>
                <a:spcPct val="150000"/>
              </a:lnSpc>
            </a:pPr>
            <a:r>
              <a:rPr lang="ru-RU" sz="2200" i="1" dirty="0" smtClean="0"/>
              <a:t>Если </a:t>
            </a:r>
            <a:r>
              <a:rPr lang="ru-RU" sz="2200" i="1" dirty="0"/>
              <a:t>луч правды сквозь мрак и </a:t>
            </a:r>
            <a:r>
              <a:rPr lang="ru-RU" sz="2200" i="1" dirty="0" smtClean="0"/>
              <a:t>сомненья</a:t>
            </a:r>
          </a:p>
          <a:p>
            <a:pPr>
              <a:lnSpc>
                <a:spcPct val="150000"/>
              </a:lnSpc>
            </a:pPr>
            <a:r>
              <a:rPr lang="ru-RU" sz="2200" i="1" dirty="0" smtClean="0"/>
              <a:t>Ярким </a:t>
            </a:r>
            <a:r>
              <a:rPr lang="ru-RU" sz="2200" i="1" dirty="0"/>
              <a:t>сияньем твой путь </a:t>
            </a:r>
            <a:r>
              <a:rPr lang="ru-RU" sz="2200" i="1" dirty="0" smtClean="0"/>
              <a:t>озарил:</a:t>
            </a:r>
          </a:p>
          <a:p>
            <a:pPr>
              <a:lnSpc>
                <a:spcPct val="150000"/>
              </a:lnSpc>
            </a:pPr>
            <a:r>
              <a:rPr lang="ru-RU" sz="2200" i="1" dirty="0" smtClean="0"/>
              <a:t>Чтобы </a:t>
            </a:r>
            <a:r>
              <a:rPr lang="ru-RU" sz="2200" i="1" dirty="0"/>
              <a:t>в решенье своём </a:t>
            </a:r>
            <a:r>
              <a:rPr lang="ru-RU" sz="2200" i="1" dirty="0" smtClean="0"/>
              <a:t>неизменном</a:t>
            </a:r>
          </a:p>
          <a:p>
            <a:pPr>
              <a:lnSpc>
                <a:spcPct val="150000"/>
              </a:lnSpc>
            </a:pPr>
            <a:r>
              <a:rPr lang="ru-RU" sz="2200" i="1" dirty="0" smtClean="0"/>
              <a:t>Рок </a:t>
            </a:r>
            <a:r>
              <a:rPr lang="ru-RU" sz="2200" i="1" dirty="0"/>
              <a:t>не назначил тебе впереди – </a:t>
            </a:r>
            <a:endParaRPr lang="ru-RU" sz="2200" i="1" dirty="0" smtClean="0"/>
          </a:p>
          <a:p>
            <a:pPr>
              <a:lnSpc>
                <a:spcPct val="150000"/>
              </a:lnSpc>
            </a:pPr>
            <a:r>
              <a:rPr lang="ru-RU" sz="2200" i="1" dirty="0" smtClean="0"/>
              <a:t>Память </a:t>
            </a:r>
            <a:r>
              <a:rPr lang="ru-RU" sz="2200" i="1" dirty="0"/>
              <a:t>об этом мгновенье </a:t>
            </a:r>
            <a:r>
              <a:rPr lang="ru-RU" sz="2200" i="1" dirty="0" smtClean="0"/>
              <a:t>священном</a:t>
            </a:r>
          </a:p>
          <a:p>
            <a:pPr>
              <a:lnSpc>
                <a:spcPct val="150000"/>
              </a:lnSpc>
            </a:pPr>
            <a:r>
              <a:rPr lang="ru-RU" sz="2200" i="1" dirty="0" smtClean="0"/>
              <a:t>Вечно </a:t>
            </a:r>
            <a:r>
              <a:rPr lang="ru-RU" sz="2200" i="1" dirty="0"/>
              <a:t>храни, как святыню в </a:t>
            </a:r>
            <a:r>
              <a:rPr lang="ru-RU" sz="2200" i="1" dirty="0" smtClean="0"/>
              <a:t>груди.</a:t>
            </a:r>
          </a:p>
        </p:txBody>
      </p:sp>
    </p:spTree>
    <p:extLst>
      <p:ext uri="{BB962C8B-B14F-4D97-AF65-F5344CB8AC3E}">
        <p14:creationId xmlns:p14="http://schemas.microsoft.com/office/powerpoint/2010/main" xmlns="" val="37942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С.В.Ковалевская</a:t>
            </a:r>
            <a:r>
              <a:rPr lang="ru-RU" b="1" dirty="0"/>
              <a:t> (1850—1891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484784"/>
            <a:ext cx="45365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dirty="0" smtClean="0"/>
              <a:t>Имя первой русской женщины-математика Софьи Васильевны Ковалевской известно всему миру.</a:t>
            </a:r>
          </a:p>
          <a:p>
            <a:pPr algn="just">
              <a:lnSpc>
                <a:spcPct val="130000"/>
              </a:lnSpc>
            </a:pPr>
            <a:r>
              <a:rPr lang="ru-RU" sz="2000" dirty="0" smtClean="0"/>
              <a:t>Русский </a:t>
            </a:r>
            <a:r>
              <a:rPr lang="ru-RU" sz="2000" dirty="0"/>
              <a:t>математик, а также писатель и публицист, первая женщина - член-корреспондент Петербургской АН (1889), профессор Стокгольмского университета.</a:t>
            </a:r>
          </a:p>
          <a:p>
            <a:pPr algn="just">
              <a:lnSpc>
                <a:spcPct val="130000"/>
              </a:lnSpc>
            </a:pPr>
            <a:r>
              <a:rPr lang="ru-RU" sz="2000" dirty="0" smtClean="0"/>
              <a:t> </a:t>
            </a:r>
            <a:endParaRPr lang="ru-RU" sz="2000" dirty="0">
              <a:solidFill>
                <a:srgbClr val="00FF00"/>
              </a:solidFill>
            </a:endParaRPr>
          </a:p>
        </p:txBody>
      </p:sp>
      <p:sp>
        <p:nvSpPr>
          <p:cNvPr id="3" name="AutoShape 2" descr="https://upload.wikimedia.org/wikipedia/commons/thumb/f/f6/Sofja_Wassiljewna_Kowalewskaja_1.jpg/240px-Sofja_Wassiljewna_Kowalewskaja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980728"/>
            <a:ext cx="3373526" cy="4104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54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529784"/>
            <a:ext cx="6817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Гармония </a:t>
            </a:r>
            <a:r>
              <a:rPr lang="ru-RU" sz="2800" dirty="0" smtClean="0"/>
              <a:t>    познавательной </a:t>
            </a:r>
            <a:r>
              <a:rPr lang="ru-RU" sz="2800" dirty="0"/>
              <a:t>деятельности учащихся достигается через </a:t>
            </a:r>
            <a:r>
              <a:rPr lang="ru-RU" sz="2800" dirty="0" err="1"/>
              <a:t>межпредметную</a:t>
            </a:r>
            <a:r>
              <a:rPr lang="ru-RU" sz="2800" dirty="0"/>
              <a:t> связь изучаемых дисциплин.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219" y="4252384"/>
            <a:ext cx="3279781" cy="260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37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Математика и поэзия Кто  автор?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5576" y="1340768"/>
            <a:ext cx="6120680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/>
              <a:t>Как часто, в жизни ошибаясь, </a:t>
            </a:r>
            <a:endParaRPr lang="ru-RU" sz="2400" i="1" dirty="0" smtClean="0"/>
          </a:p>
          <a:p>
            <a:pPr>
              <a:lnSpc>
                <a:spcPct val="150000"/>
              </a:lnSpc>
            </a:pPr>
            <a:r>
              <a:rPr lang="ru-RU" sz="2400" i="1" dirty="0" smtClean="0"/>
              <a:t>Теряем </a:t>
            </a:r>
            <a:r>
              <a:rPr lang="ru-RU" sz="2400" i="1" dirty="0"/>
              <a:t>тех, кем дорожим.</a:t>
            </a:r>
            <a:br>
              <a:rPr lang="ru-RU" sz="2400" i="1" dirty="0"/>
            </a:br>
            <a:r>
              <a:rPr lang="ru-RU" sz="2400" i="1" dirty="0"/>
              <a:t>Чужим понравиться стараясь, </a:t>
            </a:r>
            <a:endParaRPr lang="ru-RU" sz="2400" i="1" dirty="0" smtClean="0"/>
          </a:p>
          <a:p>
            <a:pPr>
              <a:lnSpc>
                <a:spcPct val="150000"/>
              </a:lnSpc>
            </a:pPr>
            <a:r>
              <a:rPr lang="ru-RU" sz="2400" i="1" dirty="0"/>
              <a:t>П</a:t>
            </a:r>
            <a:r>
              <a:rPr lang="ru-RU" sz="2400" i="1" dirty="0" smtClean="0"/>
              <a:t>орой </a:t>
            </a:r>
            <a:r>
              <a:rPr lang="ru-RU" sz="2400" i="1" dirty="0"/>
              <a:t>от ближнего бежим.</a:t>
            </a:r>
            <a:br>
              <a:rPr lang="ru-RU" sz="2400" i="1" dirty="0"/>
            </a:br>
            <a:r>
              <a:rPr lang="ru-RU" sz="2400" i="1" dirty="0"/>
              <a:t>Возносим тех, кто нас не стоит, </a:t>
            </a:r>
            <a:endParaRPr lang="ru-RU" sz="2400" i="1" dirty="0" smtClean="0"/>
          </a:p>
          <a:p>
            <a:pPr>
              <a:lnSpc>
                <a:spcPct val="150000"/>
              </a:lnSpc>
            </a:pPr>
            <a:r>
              <a:rPr lang="ru-RU" sz="2400" i="1" dirty="0" smtClean="0"/>
              <a:t>А </a:t>
            </a:r>
            <a:r>
              <a:rPr lang="ru-RU" sz="2400" i="1" dirty="0"/>
              <a:t>самых верных предаем.</a:t>
            </a:r>
            <a:br>
              <a:rPr lang="ru-RU" sz="2400" i="1" dirty="0"/>
            </a:br>
            <a:r>
              <a:rPr lang="ru-RU" sz="2400" i="1" dirty="0"/>
              <a:t>Кто нас так любит, обижаем, </a:t>
            </a:r>
            <a:endParaRPr lang="ru-RU" sz="2400" i="1" dirty="0" smtClean="0"/>
          </a:p>
          <a:p>
            <a:pPr>
              <a:lnSpc>
                <a:spcPct val="150000"/>
              </a:lnSpc>
            </a:pPr>
            <a:r>
              <a:rPr lang="ru-RU" sz="2400" i="1" dirty="0" smtClean="0"/>
              <a:t>И </a:t>
            </a:r>
            <a:r>
              <a:rPr lang="ru-RU" sz="2400" i="1" dirty="0"/>
              <a:t>сами извинений ждем.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191" y="4149080"/>
            <a:ext cx="2571809" cy="270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41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Омар Хайям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1048-1122)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412776"/>
            <a:ext cx="446449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dirty="0" smtClean="0"/>
              <a:t> </a:t>
            </a:r>
            <a:r>
              <a:rPr lang="ru-RU" sz="2000" dirty="0"/>
              <a:t>Древний Восток знал Омара Хайяма в первую очередь как выдающегося ученого: математика, физика, астронома, философа. </a:t>
            </a:r>
            <a:r>
              <a:rPr lang="ru-RU" sz="2000" dirty="0" smtClean="0"/>
              <a:t>В </a:t>
            </a:r>
            <a:r>
              <a:rPr lang="ru-RU" sz="2000" dirty="0"/>
              <a:t>современном мире Омар Хайям известен более как поэт, создатель оригинальных философско-лирических </a:t>
            </a:r>
            <a:r>
              <a:rPr lang="ru-RU" sz="2000" dirty="0" smtClean="0"/>
              <a:t>четверостиший – мудрых</a:t>
            </a:r>
            <a:r>
              <a:rPr lang="ru-RU" sz="2000" dirty="0"/>
              <a:t>, полных юмора, лукавства и дерзости </a:t>
            </a:r>
            <a:r>
              <a:rPr lang="ru-RU" sz="2000" dirty="0" err="1"/>
              <a:t>рубаи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5124" name="Picture 4" descr="http://sotvori-sebia-sam.ru/wp-content/uploads/2014/11/hajam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44" y="836712"/>
            <a:ext cx="3280805" cy="4032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41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Математика и поэзия Кто  </a:t>
            </a:r>
            <a:r>
              <a:rPr lang="ru-RU" dirty="0" smtClean="0"/>
              <a:t>автор?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268760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/>
              <a:t>Ты поражаешь ли поля опустошеньем?</a:t>
            </a:r>
            <a:br>
              <a:rPr lang="ru-RU" sz="2400" i="1" dirty="0"/>
            </a:br>
            <a:r>
              <a:rPr lang="ru-RU" sz="2400" i="1" dirty="0"/>
              <a:t>Ты похищаешь ли надежды поселян?</a:t>
            </a:r>
            <a:br>
              <a:rPr lang="ru-RU" sz="2400" i="1" dirty="0"/>
            </a:br>
            <a:r>
              <a:rPr lang="ru-RU" sz="2400" i="1" dirty="0"/>
              <a:t>Нет! на водах твоих всегда благословенье</a:t>
            </a:r>
            <a:br>
              <a:rPr lang="ru-RU" sz="2400" i="1" dirty="0"/>
            </a:br>
            <a:r>
              <a:rPr lang="ru-RU" sz="2400" i="1" dirty="0"/>
              <a:t>Почиет благодарных стран,</a:t>
            </a:r>
            <a:br>
              <a:rPr lang="ru-RU" sz="2400" i="1" dirty="0"/>
            </a:br>
            <a:r>
              <a:rPr lang="ru-RU" sz="2400" i="1" dirty="0"/>
              <a:t>Тобой питаемых, тобой обогащенных!</a:t>
            </a:r>
            <a:br>
              <a:rPr lang="ru-RU" sz="2400" i="1" dirty="0"/>
            </a:br>
            <a:r>
              <a:rPr lang="ru-RU" sz="2400" i="1" dirty="0"/>
              <a:t>Ты и земли безвредная краса,</a:t>
            </a:r>
            <a:br>
              <a:rPr lang="ru-RU" sz="2400" i="1" dirty="0"/>
            </a:br>
            <a:r>
              <a:rPr lang="ru-RU" sz="2400" i="1" dirty="0"/>
              <a:t>И светлые в струях твоих невозмущенных,</a:t>
            </a:r>
            <a:br>
              <a:rPr lang="ru-RU" sz="2400" i="1" dirty="0"/>
            </a:br>
            <a:r>
              <a:rPr lang="ru-RU" sz="2400" i="1" dirty="0"/>
              <a:t>Как в чистой совести, сияют небеса.</a:t>
            </a:r>
          </a:p>
        </p:txBody>
      </p:sp>
    </p:spTree>
    <p:extLst>
      <p:ext uri="{BB962C8B-B14F-4D97-AF65-F5344CB8AC3E}">
        <p14:creationId xmlns:p14="http://schemas.microsoft.com/office/powerpoint/2010/main" xmlns="" val="18532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</a:t>
            </a:r>
            <a:r>
              <a:rPr lang="ru-RU" sz="3200" b="1" dirty="0"/>
              <a:t>. И. Лобачевский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/>
              <a:t>1792 – </a:t>
            </a:r>
            <a:r>
              <a:rPr lang="ru-RU" sz="3200" b="1" dirty="0" smtClean="0"/>
              <a:t>1856)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412776"/>
            <a:ext cx="3888432" cy="312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dirty="0"/>
              <a:t> </a:t>
            </a:r>
            <a:r>
              <a:rPr lang="ru-RU" sz="2200" dirty="0"/>
              <a:t>Ректор Казанского университета и известный </a:t>
            </a:r>
            <a:r>
              <a:rPr lang="ru-RU" sz="2200" dirty="0" smtClean="0"/>
              <a:t>математик, создатель </a:t>
            </a:r>
            <a:r>
              <a:rPr lang="ru-RU" sz="2200" dirty="0"/>
              <a:t>неевклидовой </a:t>
            </a:r>
            <a:r>
              <a:rPr lang="ru-RU" sz="2200" dirty="0" smtClean="0"/>
              <a:t>геометрии.  В    1834 году </a:t>
            </a:r>
            <a:r>
              <a:rPr lang="ru-RU" sz="2200" dirty="0"/>
              <a:t> </a:t>
            </a:r>
            <a:r>
              <a:rPr lang="ru-RU" sz="2200" dirty="0" smtClean="0"/>
              <a:t>опубликовал </a:t>
            </a:r>
            <a:r>
              <a:rPr lang="ru-RU" sz="2200" dirty="0"/>
              <a:t> </a:t>
            </a:r>
            <a:endParaRPr lang="ru-RU" sz="2200" dirty="0" smtClean="0"/>
          </a:p>
          <a:p>
            <a:pPr algn="just">
              <a:lnSpc>
                <a:spcPct val="130000"/>
              </a:lnSpc>
            </a:pPr>
            <a:r>
              <a:rPr lang="ru-RU" sz="2200" dirty="0" smtClean="0"/>
              <a:t>свое </a:t>
            </a:r>
            <a:r>
              <a:rPr lang="ru-RU" sz="2200" dirty="0"/>
              <a:t>стихотворение “Разлив Волги при Казани</a:t>
            </a:r>
            <a:r>
              <a:rPr lang="ru-RU" sz="2200" dirty="0" smtClean="0"/>
              <a:t>”. </a:t>
            </a:r>
            <a:endParaRPr lang="ru-RU" sz="2200" dirty="0"/>
          </a:p>
        </p:txBody>
      </p:sp>
      <p:pic>
        <p:nvPicPr>
          <p:cNvPr id="6146" name="Picture 2" descr="http://shkolazhizni.ru/img/content/i24/24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944160"/>
            <a:ext cx="3397457" cy="3997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1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Логический </a:t>
            </a:r>
            <a:r>
              <a:rPr lang="ru-RU" dirty="0" smtClean="0"/>
              <a:t>поворот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3624" y="5371291"/>
            <a:ext cx="2192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400" dirty="0"/>
              <a:t>Ответ: Цифра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9936" y="3884583"/>
            <a:ext cx="2654064" cy="297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719105" cy="4110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1280551"/>
            <a:ext cx="5112568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200" dirty="0"/>
              <a:t>Виктор Гюго (1802-1885</a:t>
            </a:r>
            <a:r>
              <a:rPr lang="ru-RU" sz="2200" dirty="0" smtClean="0"/>
              <a:t>), французский писатель-романтик</a:t>
            </a:r>
            <a:r>
              <a:rPr lang="ru-RU" sz="2200" dirty="0"/>
              <a:t>,</a:t>
            </a:r>
            <a:r>
              <a:rPr lang="ru-RU" sz="2200" dirty="0" smtClean="0"/>
              <a:t> </a:t>
            </a:r>
            <a:r>
              <a:rPr lang="ru-RU" sz="2200" dirty="0"/>
              <a:t>заметил однажды</a:t>
            </a:r>
            <a:r>
              <a:rPr lang="ru-RU" sz="2200" dirty="0" smtClean="0"/>
              <a:t>,  </a:t>
            </a:r>
            <a:r>
              <a:rPr lang="ru-RU" sz="2200" dirty="0"/>
              <a:t>что разум человеческий владеет </a:t>
            </a:r>
            <a:r>
              <a:rPr lang="ru-RU" sz="2200" dirty="0" smtClean="0"/>
              <a:t>тремя </a:t>
            </a:r>
            <a:r>
              <a:rPr lang="ru-RU" sz="2200" dirty="0"/>
              <a:t>ключами, позволяющими людям знать, думать, мечтать. </a:t>
            </a:r>
            <a:endParaRPr lang="ru-RU" sz="2200" dirty="0" smtClean="0"/>
          </a:p>
          <a:p>
            <a:pPr>
              <a:lnSpc>
                <a:spcPct val="130000"/>
              </a:lnSpc>
            </a:pPr>
            <a:r>
              <a:rPr lang="ru-RU" sz="2200" dirty="0" smtClean="0"/>
              <a:t>Два </a:t>
            </a:r>
            <a:r>
              <a:rPr lang="ru-RU" sz="2200" dirty="0"/>
              <a:t>из них – буква и нота. </a:t>
            </a:r>
            <a:endParaRPr lang="ru-RU" sz="2200" dirty="0" smtClean="0"/>
          </a:p>
          <a:p>
            <a:pPr>
              <a:lnSpc>
                <a:spcPct val="130000"/>
              </a:lnSpc>
            </a:pPr>
            <a:r>
              <a:rPr lang="ru-RU" sz="2200" dirty="0" smtClean="0"/>
              <a:t>А </a:t>
            </a:r>
            <a:r>
              <a:rPr lang="ru-RU" sz="2200" dirty="0"/>
              <a:t>каков третий ключ?    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4908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Логический поворот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8712" y="1196752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По мнению Л. Толстого каждый человек подобен дроби. Числитель дроби – это то, что человек собой представляет. А что собой представляет знаменатель дроби?</a:t>
            </a:r>
          </a:p>
          <a:p>
            <a:pPr algn="just"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707936"/>
            <a:ext cx="551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400" dirty="0"/>
              <a:t>Ответ: А это то, что он о себе думает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208" y="4169602"/>
            <a:ext cx="2960791" cy="268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82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Запоминалки</a:t>
            </a:r>
            <a:r>
              <a:rPr lang="ru-RU" dirty="0" smtClean="0"/>
              <a:t> в стихах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93115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Это я знаю и помню прекрасно: «пи»</a:t>
            </a:r>
          </a:p>
          <a:p>
            <a:pPr marL="0" indent="0">
              <a:buNone/>
            </a:pPr>
            <a:r>
              <a:rPr lang="ru-RU" dirty="0" smtClean="0"/>
              <a:t>  многие цифры мне лишни, напрасны.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3,14159265358…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i="1" dirty="0"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929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Ералаш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43641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Заточите, карандаш</a:t>
            </a:r>
            <a:r>
              <a:rPr lang="ru-RU" sz="2000" i="1" dirty="0" smtClean="0"/>
              <a:t>,  уничтожьте </a:t>
            </a:r>
            <a:r>
              <a:rPr lang="ru-RU" sz="2000" i="1" dirty="0"/>
              <a:t>ералаш!</a:t>
            </a:r>
            <a:endParaRPr lang="ru-RU" sz="2000" b="1" dirty="0"/>
          </a:p>
          <a:p>
            <a:pPr algn="ctr"/>
            <a:r>
              <a:rPr lang="ru-RU" sz="2000" i="1" dirty="0"/>
              <a:t>Я приказываю </a:t>
            </a:r>
            <a:r>
              <a:rPr lang="ru-RU" sz="2000" i="1" dirty="0" smtClean="0"/>
              <a:t>вам  всех </a:t>
            </a:r>
            <a:r>
              <a:rPr lang="ru-RU" sz="2000" i="1" dirty="0"/>
              <a:t>расставить по местам!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840647"/>
            <a:ext cx="3600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Злой кабан сидел на </a:t>
            </a:r>
            <a:r>
              <a:rPr lang="ru-RU" sz="2000" dirty="0" smtClean="0"/>
              <a:t>ветке,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 smtClean="0"/>
              <a:t>Пароход </a:t>
            </a:r>
            <a:r>
              <a:rPr lang="ru-RU" sz="2000" dirty="0"/>
              <a:t>томился в клетке,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Соловей точил клыки,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Дикобраз давал гудки,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Кошка физику учила,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Маша хвостик свой ловила,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Буратино ел штаны</a:t>
            </a:r>
            <a:r>
              <a:rPr lang="ru-RU" sz="2000" dirty="0" smtClean="0"/>
              <a:t>,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840558"/>
            <a:ext cx="3816424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Шил портной себе блины,</a:t>
            </a:r>
            <a:endParaRPr lang="ru-RU" sz="2000" b="1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Ёж накрыт к обеду был,</a:t>
            </a:r>
            <a:endParaRPr lang="ru-RU" sz="2000" b="1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Чиж </a:t>
            </a:r>
            <a:r>
              <a:rPr lang="ru-RU" sz="2000" dirty="0"/>
              <a:t>усами шевелил,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Рак летал под облаками,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Стол гонялся за мышами,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Чайник прыгал во дворе,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Мальчик булькал на костре.</a:t>
            </a:r>
            <a:endParaRPr lang="ru-RU" sz="20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67765"/>
            <a:ext cx="2751547" cy="3008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89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84783"/>
            <a:ext cx="3528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Злой кабан точил клыки,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Пароход давал гудки,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Соловей сидел на ветке,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Дикобраз томился в клетке,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Кошка хвостик свой ловила,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Маша физику учила,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Буратино ел блины</a:t>
            </a:r>
            <a:r>
              <a:rPr lang="ru-RU" sz="20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Шил портной себе штаны,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Ёж гонялся за мышами,</a:t>
            </a:r>
            <a:endParaRPr lang="ru-RU" sz="2000" b="1" dirty="0"/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8104" y="1504240"/>
            <a:ext cx="38164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Чиж </a:t>
            </a:r>
            <a:r>
              <a:rPr lang="ru-RU" sz="2000" dirty="0"/>
              <a:t>летал под облаками,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Рак усами шевелил,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Стол накрыт к обеду был,</a:t>
            </a: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dirty="0"/>
              <a:t>Чайник</a:t>
            </a:r>
            <a:r>
              <a:rPr lang="ru-RU" sz="2000" b="1" dirty="0"/>
              <a:t> </a:t>
            </a:r>
            <a:r>
              <a:rPr lang="ru-RU" sz="2000" dirty="0"/>
              <a:t>булькал на костре,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Мальчик</a:t>
            </a:r>
            <a:r>
              <a:rPr lang="ru-RU" sz="2000" b="1" dirty="0"/>
              <a:t> </a:t>
            </a:r>
            <a:r>
              <a:rPr lang="ru-RU" sz="2000" dirty="0"/>
              <a:t>прыгал во дворе.</a:t>
            </a:r>
            <a:endParaRPr lang="ru-RU" sz="20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146" y="4153484"/>
            <a:ext cx="4140854" cy="271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48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Поэт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947367"/>
            <a:ext cx="3960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/>
              <a:t>Остаток – недостаток 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Частное – опасное 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Свойство – устройство 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Число – весло 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Скобка </a:t>
            </a:r>
            <a:r>
              <a:rPr lang="ru-RU" sz="2200" dirty="0"/>
              <a:t>– коробка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Закон – дракон </a:t>
            </a:r>
            <a:endParaRPr lang="ru-RU" sz="2200" dirty="0" smtClean="0"/>
          </a:p>
          <a:p>
            <a:pPr>
              <a:lnSpc>
                <a:spcPct val="150000"/>
              </a:lnSpc>
            </a:pPr>
            <a:r>
              <a:rPr lang="ru-RU" sz="2200" dirty="0"/>
              <a:t>Задача – удача 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Решить – </a:t>
            </a:r>
            <a:r>
              <a:rPr lang="ru-RU" sz="2200" dirty="0" smtClean="0"/>
              <a:t>сушить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340768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Придумать четверостишия </a:t>
            </a:r>
            <a:r>
              <a:rPr lang="ru-RU" sz="2000" dirty="0"/>
              <a:t>на заданные рифмы. </a:t>
            </a:r>
          </a:p>
          <a:p>
            <a:r>
              <a:rPr lang="ru-RU" sz="2000" dirty="0"/>
              <a:t> </a:t>
            </a:r>
          </a:p>
        </p:txBody>
      </p:sp>
      <p:pic>
        <p:nvPicPr>
          <p:cNvPr id="30722" name="Picture 2" descr="http://www.hohmodrom.ru/upload/46622/projimg/84293/hohmodrom_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19499"/>
            <a:ext cx="27432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38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16960"/>
            <a:ext cx="799288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400" dirty="0"/>
              <a:t>Развитие </a:t>
            </a:r>
            <a:r>
              <a:rPr lang="ru-RU" sz="2400" dirty="0" err="1"/>
              <a:t>межпредметных</a:t>
            </a:r>
            <a:r>
              <a:rPr lang="ru-RU" sz="2400" dirty="0"/>
              <a:t> </a:t>
            </a:r>
            <a:r>
              <a:rPr lang="ru-RU" sz="2400" dirty="0" smtClean="0"/>
              <a:t>связей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ru-RU" sz="2400" dirty="0" smtClean="0"/>
              <a:t>дает </a:t>
            </a:r>
            <a:r>
              <a:rPr lang="ru-RU" sz="2400" dirty="0"/>
              <a:t>учащимся знания о материальном единстве </a:t>
            </a:r>
            <a:r>
              <a:rPr lang="ru-RU" sz="2400" dirty="0" smtClean="0"/>
              <a:t>мира;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ru-RU" sz="2400" dirty="0"/>
              <a:t>с</a:t>
            </a:r>
            <a:r>
              <a:rPr lang="ru-RU" sz="2400" dirty="0" smtClean="0"/>
              <a:t>пособствует формированию </a:t>
            </a:r>
            <a:r>
              <a:rPr lang="ru-RU" sz="2400" dirty="0"/>
              <a:t>у учащихся целостного научного </a:t>
            </a:r>
            <a:r>
              <a:rPr lang="ru-RU" sz="2400" dirty="0" smtClean="0"/>
              <a:t>мировоззрения; 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ru-RU" sz="2400" dirty="0"/>
              <a:t>раскрывает практическое применение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452" y="4080089"/>
            <a:ext cx="3323548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190082"/>
            <a:ext cx="5275576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200" dirty="0" smtClean="0"/>
              <a:t>математических </a:t>
            </a:r>
            <a:r>
              <a:rPr lang="ru-RU" sz="2200" dirty="0"/>
              <a:t>умений и навыков.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1375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ПОЭЗИЯ В ЧИСЛАХ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424224"/>
            <a:ext cx="2232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Частушки</a:t>
            </a:r>
            <a:endParaRPr lang="ru-RU" sz="2000" u="sng" dirty="0"/>
          </a:p>
          <a:p>
            <a:r>
              <a:rPr lang="ru-RU" sz="2000" dirty="0"/>
              <a:t>117, 117 19, 9, 5! 117, 117, 48, 35! </a:t>
            </a:r>
          </a:p>
          <a:p>
            <a:endParaRPr lang="ru-RU" sz="2000" u="sng" dirty="0" smtClean="0"/>
          </a:p>
          <a:p>
            <a:r>
              <a:rPr lang="ru-RU" sz="2000" u="sng" dirty="0" smtClean="0"/>
              <a:t>Грустные</a:t>
            </a:r>
            <a:r>
              <a:rPr lang="ru-RU" sz="2000" u="sng" dirty="0"/>
              <a:t/>
            </a:r>
            <a:br>
              <a:rPr lang="ru-RU" sz="2000" u="sng" dirty="0"/>
            </a:br>
            <a:r>
              <a:rPr lang="ru-RU" sz="2000" dirty="0"/>
              <a:t>511 16</a:t>
            </a:r>
            <a:br>
              <a:rPr lang="ru-RU" sz="2000" dirty="0"/>
            </a:br>
            <a:r>
              <a:rPr lang="ru-RU" sz="2000" dirty="0"/>
              <a:t>5 20 337</a:t>
            </a:r>
            <a:br>
              <a:rPr lang="ru-RU" sz="2000" dirty="0"/>
            </a:br>
            <a:r>
              <a:rPr lang="ru-RU" sz="2000" dirty="0"/>
              <a:t>712 19</a:t>
            </a:r>
            <a:br>
              <a:rPr lang="ru-RU" sz="2000" dirty="0"/>
            </a:br>
            <a:r>
              <a:rPr lang="ru-RU" sz="2000" dirty="0"/>
              <a:t>2000047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424224"/>
            <a:ext cx="1637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/>
              <a:t>Пушкин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17 30 48</a:t>
            </a:r>
            <a:br>
              <a:rPr lang="ru-RU" sz="2000" dirty="0"/>
            </a:br>
            <a:r>
              <a:rPr lang="ru-RU" sz="2000" dirty="0"/>
              <a:t>140 10 01</a:t>
            </a:r>
            <a:br>
              <a:rPr lang="ru-RU" sz="2000" dirty="0"/>
            </a:br>
            <a:r>
              <a:rPr lang="ru-RU" sz="2000" dirty="0"/>
              <a:t>126 138</a:t>
            </a:r>
            <a:br>
              <a:rPr lang="ru-RU" sz="2000" dirty="0"/>
            </a:br>
            <a:r>
              <a:rPr lang="ru-RU" sz="2000" dirty="0"/>
              <a:t>140 3 </a:t>
            </a:r>
            <a:r>
              <a:rPr lang="ru-RU" sz="2000" dirty="0" smtClean="0"/>
              <a:t>501</a:t>
            </a:r>
          </a:p>
          <a:p>
            <a:endParaRPr lang="ru-RU" sz="2000" dirty="0"/>
          </a:p>
          <a:p>
            <a:r>
              <a:rPr lang="ru-RU" sz="2000" u="sng" dirty="0"/>
              <a:t>Маяковский</a:t>
            </a:r>
            <a:br>
              <a:rPr lang="ru-RU" sz="2000" u="sng" dirty="0"/>
            </a:br>
            <a:r>
              <a:rPr lang="ru-RU" sz="2000" dirty="0"/>
              <a:t>2 46 38 1</a:t>
            </a:r>
            <a:br>
              <a:rPr lang="ru-RU" sz="2000" dirty="0"/>
            </a:br>
            <a:r>
              <a:rPr lang="ru-RU" sz="2000" dirty="0"/>
              <a:t>116 14 20!</a:t>
            </a:r>
            <a:br>
              <a:rPr lang="ru-RU" sz="2000" dirty="0"/>
            </a:br>
            <a:r>
              <a:rPr lang="ru-RU" sz="2000" dirty="0"/>
              <a:t>15 14 21</a:t>
            </a:r>
            <a:br>
              <a:rPr lang="ru-RU" sz="2000" dirty="0"/>
            </a:br>
            <a:r>
              <a:rPr lang="ru-RU" sz="2000" dirty="0"/>
              <a:t>14 </a:t>
            </a:r>
            <a:r>
              <a:rPr lang="ru-RU" sz="2000" dirty="0" smtClean="0"/>
              <a:t> </a:t>
            </a:r>
            <a:r>
              <a:rPr lang="ru-RU" sz="20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xmlns="" val="39187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с числами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9912" y="1628800"/>
            <a:ext cx="320606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/>
              <a:t>У </a:t>
            </a:r>
            <a:r>
              <a:rPr lang="ru-RU" sz="2200" dirty="0"/>
              <a:t>про100го 100рожа –</a:t>
            </a:r>
            <a:br>
              <a:rPr lang="ru-RU" sz="2200" dirty="0"/>
            </a:br>
            <a:r>
              <a:rPr lang="ru-RU" sz="2200" dirty="0"/>
              <a:t>Непро100рный дом:</a:t>
            </a:r>
            <a:br>
              <a:rPr lang="ru-RU" sz="2200" dirty="0"/>
            </a:br>
            <a:r>
              <a:rPr lang="ru-RU" sz="2200" dirty="0" smtClean="0"/>
              <a:t>Ча100 </a:t>
            </a:r>
            <a:r>
              <a:rPr lang="ru-RU" sz="2200" dirty="0"/>
              <a:t>в нем 100ножка</a:t>
            </a:r>
            <a:br>
              <a:rPr lang="ru-RU" sz="2200" dirty="0"/>
            </a:br>
            <a:r>
              <a:rPr lang="ru-RU" sz="2200" dirty="0"/>
              <a:t>Бродит под 100лом.</a:t>
            </a:r>
            <a:br>
              <a:rPr lang="ru-RU" sz="2200" dirty="0"/>
            </a:br>
            <a:r>
              <a:rPr lang="ru-RU" sz="2200" dirty="0"/>
              <a:t>Дорожит 100ножка</a:t>
            </a:r>
            <a:br>
              <a:rPr lang="ru-RU" sz="2200" dirty="0"/>
            </a:br>
            <a:r>
              <a:rPr lang="ru-RU" sz="2200" dirty="0"/>
              <a:t>Чи100тою ног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610536"/>
            <a:ext cx="3286480" cy="307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И 100личной ваксой</a:t>
            </a:r>
            <a:br>
              <a:rPr lang="ru-RU" sz="2200" dirty="0"/>
            </a:br>
            <a:r>
              <a:rPr lang="ru-RU" sz="2200" dirty="0"/>
              <a:t>Чистит 100 сапог.</a:t>
            </a:r>
            <a:br>
              <a:rPr lang="ru-RU" sz="2200" dirty="0"/>
            </a:br>
            <a:r>
              <a:rPr lang="ru-RU" sz="2200" dirty="0"/>
              <a:t>Вме100 двух не про100</a:t>
            </a:r>
            <a:br>
              <a:rPr lang="ru-RU" sz="2200" dirty="0"/>
            </a:br>
            <a:r>
              <a:rPr lang="ru-RU" sz="2200" dirty="0"/>
              <a:t>Вычистить все 100,</a:t>
            </a:r>
            <a:br>
              <a:rPr lang="ru-RU" sz="2200" dirty="0"/>
            </a:br>
            <a:r>
              <a:rPr lang="ru-RU" sz="2200" dirty="0"/>
              <a:t>Сразу 100лько обуви </a:t>
            </a:r>
            <a:br>
              <a:rPr lang="ru-RU" sz="2200" dirty="0"/>
            </a:br>
            <a:r>
              <a:rPr lang="ru-RU" sz="2200" dirty="0"/>
              <a:t>Не носил никто!</a:t>
            </a:r>
          </a:p>
        </p:txBody>
      </p:sp>
    </p:spTree>
    <p:extLst>
      <p:ext uri="{BB962C8B-B14F-4D97-AF65-F5344CB8AC3E}">
        <p14:creationId xmlns:p14="http://schemas.microsoft.com/office/powerpoint/2010/main" xmlns="" val="11613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СКАЗОЧНЫЕ ЗАДАЧИ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84784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 </a:t>
            </a:r>
            <a:r>
              <a:rPr lang="ru-RU" sz="2000" dirty="0" smtClean="0"/>
              <a:t>Средний </a:t>
            </a:r>
            <a:r>
              <a:rPr lang="ru-RU" sz="2000" dirty="0"/>
              <a:t>возраст каждого из 8 </a:t>
            </a:r>
            <a:r>
              <a:rPr lang="ru-RU" sz="2000" dirty="0" err="1"/>
              <a:t>Хоттабычей</a:t>
            </a:r>
            <a:r>
              <a:rPr lang="ru-RU" sz="2000" dirty="0"/>
              <a:t>  составляет 2005 лет. Один из них вернулся в бутылку, после чего средний возраст оставшихся стариков стал равным 1430 годам. Сколько лет Хоттабычу, находящемуся в бутылке? </a:t>
            </a:r>
            <a:endParaRPr lang="ru-RU" sz="2000" dirty="0" smtClean="0"/>
          </a:p>
          <a:p>
            <a:r>
              <a:rPr lang="ru-RU" sz="2000" dirty="0"/>
              <a:t> 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Во </a:t>
            </a:r>
            <a:r>
              <a:rPr lang="ru-RU" sz="2000" dirty="0"/>
              <a:t>время недели азартных игр в турнире подкидного дурака Кикимора, </a:t>
            </a:r>
            <a:r>
              <a:rPr lang="ru-RU" sz="2000" dirty="0" err="1"/>
              <a:t>Бармалей</a:t>
            </a:r>
            <a:r>
              <a:rPr lang="ru-RU" sz="2000" dirty="0"/>
              <a:t> и Шапокляк внесли деньги в соотношении 1:2:3 соответственно. По результатам игры они получили деньги в отношении 4:5:6. Кто победил в этом турнире и кто проиграл? </a:t>
            </a:r>
          </a:p>
        </p:txBody>
      </p:sp>
    </p:spTree>
    <p:extLst>
      <p:ext uri="{BB962C8B-B14F-4D97-AF65-F5344CB8AC3E}">
        <p14:creationId xmlns:p14="http://schemas.microsoft.com/office/powerpoint/2010/main" xmlns="" val="22944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СКАЗОЧНЫЕ 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340768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/>
              <a:t>У Змея Горыныча 1000 голов. Богатырь может отрубить за один раз 33,   21, 17 или 1 голову, при этом тотчас вырастают соответственно 40, 0, 14 или 10 голов. Если  же отрубить все головы, то новые уже не вырастут. Удастся ли богатырю победить Змея Горыныча?</a:t>
            </a:r>
          </a:p>
          <a:p>
            <a:pPr algn="just"/>
            <a:r>
              <a:rPr lang="ru-RU" sz="2000" dirty="0"/>
              <a:t> </a:t>
            </a:r>
          </a:p>
          <a:p>
            <a:pPr lvl="0" algn="just"/>
            <a:r>
              <a:rPr lang="ru-RU" sz="2000" dirty="0"/>
              <a:t>Двое из ларца хотели купить по мороженому, но первому не хватило 30 </a:t>
            </a:r>
            <a:r>
              <a:rPr lang="ru-RU" sz="2000" dirty="0" err="1"/>
              <a:t>руб</a:t>
            </a:r>
            <a:r>
              <a:rPr lang="ru-RU" sz="2000" dirty="0"/>
              <a:t>, а второму – 2 руб. Тогда они сложили свои деньги и решили вместе купить одну мороженое. Но оказалось, что это невозможно: не хватало денег. Сколько стоило мороженое? (31 рубль.)</a:t>
            </a:r>
          </a:p>
          <a:p>
            <a:pPr algn="just"/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4669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Разминка в стихах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96752"/>
            <a:ext cx="7782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Варит отлично твоя голова: пять плюс один получается…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Вышел </a:t>
            </a:r>
            <a:r>
              <a:rPr lang="ru-RU" sz="2000" dirty="0"/>
              <a:t>зайчик погулять, лап у зайца ровно…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Ходит </a:t>
            </a:r>
            <a:r>
              <a:rPr lang="ru-RU" sz="2000" dirty="0"/>
              <a:t>в народе такая молва: шесть минус три получается…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Отличник тетрадкой своею гордится: внизу, под диктантом, стоит…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На уроках будешь спать, за ответ получишь…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У меня собачка есть, у нее хвостов аж… 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13866"/>
            <a:ext cx="2719176" cy="284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58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267264"/>
            <a:ext cx="5682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2400" dirty="0" smtClean="0"/>
              <a:t>Сочинить  синквейн на заданную тему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2224" y="1734643"/>
            <a:ext cx="3923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rgbClr val="7030A0"/>
                </a:solidFill>
              </a:rPr>
              <a:t>Функция.</a:t>
            </a:r>
            <a:endParaRPr lang="ru-RU" sz="2000" b="1" dirty="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2000" dirty="0" err="1" smtClean="0">
                <a:solidFill>
                  <a:srgbClr val="7030A0"/>
                </a:solidFill>
              </a:rPr>
              <a:t>Убыващая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smtClean="0">
                <a:solidFill>
                  <a:srgbClr val="7030A0"/>
                </a:solidFill>
              </a:rPr>
              <a:t>возрастающая.</a:t>
            </a:r>
            <a:endParaRPr lang="ru-RU" sz="2000" dirty="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7030A0"/>
                </a:solidFill>
              </a:rPr>
              <a:t>Подставляем</a:t>
            </a:r>
            <a:r>
              <a:rPr lang="ru-RU" sz="2000" dirty="0">
                <a:solidFill>
                  <a:srgbClr val="7030A0"/>
                </a:solidFill>
              </a:rPr>
              <a:t>, считаем, </a:t>
            </a:r>
            <a:r>
              <a:rPr lang="ru-RU" sz="2000" dirty="0" smtClean="0">
                <a:solidFill>
                  <a:srgbClr val="7030A0"/>
                </a:solidFill>
              </a:rPr>
              <a:t>чертим.</a:t>
            </a:r>
            <a:endParaRPr lang="ru-RU" sz="2000" dirty="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7030A0"/>
                </a:solidFill>
              </a:rPr>
              <a:t>Функция </a:t>
            </a:r>
            <a:r>
              <a:rPr lang="ru-RU" sz="2000" dirty="0">
                <a:solidFill>
                  <a:srgbClr val="7030A0"/>
                </a:solidFill>
              </a:rPr>
              <a:t>играет важную </a:t>
            </a:r>
            <a:r>
              <a:rPr lang="ru-RU" sz="2000" dirty="0" smtClean="0">
                <a:solidFill>
                  <a:srgbClr val="7030A0"/>
                </a:solidFill>
              </a:rPr>
              <a:t>роль.</a:t>
            </a:r>
            <a:endParaRPr lang="ru-RU" sz="2000" dirty="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7030A0"/>
                </a:solidFill>
              </a:rPr>
              <a:t>Зависимость.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6152" y="1710346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Прямая.</a:t>
            </a:r>
            <a:endParaRPr lang="ru-RU" sz="2000" b="1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Пересекающиеся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smtClean="0">
                <a:solidFill>
                  <a:srgbClr val="FF0000"/>
                </a:solidFill>
              </a:rPr>
              <a:t>параллельные.</a:t>
            </a:r>
            <a:endParaRPr lang="ru-RU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Строим</a:t>
            </a:r>
            <a:r>
              <a:rPr lang="ru-RU" sz="2000" dirty="0">
                <a:solidFill>
                  <a:srgbClr val="FF0000"/>
                </a:solidFill>
              </a:rPr>
              <a:t>, проектируем, </a:t>
            </a:r>
            <a:r>
              <a:rPr lang="ru-RU" sz="2000" dirty="0" smtClean="0">
                <a:solidFill>
                  <a:srgbClr val="FF0000"/>
                </a:solidFill>
              </a:rPr>
              <a:t>совмещаем.</a:t>
            </a:r>
            <a:endParaRPr lang="ru-RU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2000" dirty="0">
                <a:solidFill>
                  <a:srgbClr val="FF0000"/>
                </a:solidFill>
              </a:rPr>
              <a:t>Н</a:t>
            </a:r>
            <a:r>
              <a:rPr lang="ru-RU" sz="2000" dirty="0" smtClean="0">
                <a:solidFill>
                  <a:srgbClr val="FF0000"/>
                </a:solidFill>
              </a:rPr>
              <a:t>е имеет </a:t>
            </a:r>
            <a:r>
              <a:rPr lang="ru-RU" sz="2000" dirty="0">
                <a:solidFill>
                  <a:srgbClr val="FF0000"/>
                </a:solidFill>
              </a:rPr>
              <a:t>ни начала, ни </a:t>
            </a:r>
            <a:r>
              <a:rPr lang="ru-RU" sz="2000" dirty="0" smtClean="0">
                <a:solidFill>
                  <a:srgbClr val="FF0000"/>
                </a:solidFill>
              </a:rPr>
              <a:t>конца.</a:t>
            </a:r>
            <a:endParaRPr lang="ru-RU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Бесконечность.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192" y="4015384"/>
            <a:ext cx="3906960" cy="2842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18208" y="4149079"/>
            <a:ext cx="40666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solidFill>
                  <a:srgbClr val="00B050"/>
                </a:solidFill>
              </a:rPr>
              <a:t>Математика</a:t>
            </a:r>
            <a:r>
              <a:rPr lang="ru-RU" sz="2000" b="1" dirty="0">
                <a:solidFill>
                  <a:srgbClr val="00FF00"/>
                </a:solidFill>
              </a:rPr>
              <a:t>.</a:t>
            </a:r>
            <a:r>
              <a:rPr lang="ru-RU" sz="2000" dirty="0">
                <a:solidFill>
                  <a:srgbClr val="00FF00"/>
                </a:solidFill>
              </a:rPr>
              <a:t/>
            </a:r>
            <a:br>
              <a:rPr lang="ru-RU" sz="2000" dirty="0">
                <a:solidFill>
                  <a:srgbClr val="00FF0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Сложная, полезная.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Пополняет, обучает, тренирует.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Порой не каждому дается.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>Ум.</a:t>
            </a:r>
          </a:p>
        </p:txBody>
      </p:sp>
    </p:spTree>
    <p:extLst>
      <p:ext uri="{BB962C8B-B14F-4D97-AF65-F5344CB8AC3E}">
        <p14:creationId xmlns:p14="http://schemas.microsoft.com/office/powerpoint/2010/main" xmlns="" val="24432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245488"/>
            <a:ext cx="655272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/>
              <a:t>«Чем дальше, тем искусство становится более научным, а наука более художественной; расставшись у основания, они встретятся когда-нибудь на вершине». </a:t>
            </a:r>
            <a:endParaRPr lang="ru-RU" sz="2200" dirty="0" smtClean="0"/>
          </a:p>
          <a:p>
            <a:pPr algn="r">
              <a:lnSpc>
                <a:spcPct val="150000"/>
              </a:lnSpc>
            </a:pPr>
            <a:r>
              <a:rPr lang="ru-RU" sz="2200" dirty="0" smtClean="0"/>
              <a:t>Г. Флобер</a:t>
            </a:r>
            <a:endParaRPr lang="ru-RU" sz="2200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7002" y="4293096"/>
            <a:ext cx="2526998" cy="25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03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Документы\моя\Анимация\Разное\slide_2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82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92604" y="2708920"/>
            <a:ext cx="6984776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Наука и искусство, математика и художественная литература, казалось бы, такие далекие области человеческого интеллекта, и их обладатели осуждены на вечное противостояние.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5962"/>
            <a:ext cx="2574768" cy="27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Документы\моя\Анимация\Разное\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1880" cy="25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46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Борис Слуцкий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Физики и лирики»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2336" y="1151269"/>
            <a:ext cx="5328592" cy="556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Что-то физики в почете.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Что-то лирики в загоне.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Дело не в сухом расчете,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дело в мировом законе.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Значит, что-то не раскрыли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мы, что следовало нам бы!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Значит, слабенькие крылья -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наши сладенькие ямбы,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и в </a:t>
            </a:r>
            <a:r>
              <a:rPr lang="ru-RU" sz="2400" dirty="0" err="1"/>
              <a:t>пегасовом</a:t>
            </a:r>
            <a:r>
              <a:rPr lang="ru-RU" sz="2400" dirty="0"/>
              <a:t> полете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не взлетают наши кони...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290" y="3805318"/>
            <a:ext cx="2543902" cy="305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63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</a:t>
            </a:r>
            <a:r>
              <a:rPr lang="ru-RU" dirty="0" err="1" smtClean="0"/>
              <a:t>Сисакян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67608" y="1205747"/>
            <a:ext cx="5886400" cy="4843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/>
              <a:t>Мертва наука без искусства, </a:t>
            </a:r>
          </a:p>
          <a:p>
            <a:pPr>
              <a:lnSpc>
                <a:spcPct val="130000"/>
              </a:lnSpc>
            </a:pPr>
            <a:r>
              <a:rPr lang="ru-RU" sz="2400" dirty="0"/>
              <a:t>Оно ей прибавляет чувства. </a:t>
            </a:r>
          </a:p>
          <a:p>
            <a:pPr>
              <a:lnSpc>
                <a:spcPct val="130000"/>
              </a:lnSpc>
            </a:pPr>
            <a:r>
              <a:rPr lang="ru-RU" sz="2400" dirty="0"/>
              <a:t>В загоне – лирики, в почете – физики, </a:t>
            </a:r>
          </a:p>
          <a:p>
            <a:pPr>
              <a:lnSpc>
                <a:spcPct val="130000"/>
              </a:lnSpc>
            </a:pPr>
            <a:r>
              <a:rPr lang="ru-RU" sz="2400" dirty="0"/>
              <a:t>Мне кажется, что это – ерунда, </a:t>
            </a:r>
          </a:p>
          <a:p>
            <a:pPr>
              <a:lnSpc>
                <a:spcPct val="130000"/>
              </a:lnSpc>
            </a:pPr>
            <a:r>
              <a:rPr lang="ru-RU" sz="2400" dirty="0"/>
              <a:t>Придумали, наверно, это циники… </a:t>
            </a:r>
          </a:p>
          <a:p>
            <a:pPr>
              <a:lnSpc>
                <a:spcPct val="130000"/>
              </a:lnSpc>
            </a:pPr>
            <a:r>
              <a:rPr lang="ru-RU" sz="2400" dirty="0"/>
              <a:t>Мы в жизни друг без друга – никуда… </a:t>
            </a:r>
          </a:p>
          <a:p>
            <a:pPr>
              <a:lnSpc>
                <a:spcPct val="130000"/>
              </a:lnSpc>
            </a:pPr>
            <a:r>
              <a:rPr lang="ru-RU" sz="2400" dirty="0" smtClean="0"/>
              <a:t>Науке </a:t>
            </a:r>
            <a:r>
              <a:rPr lang="ru-RU" sz="2400" dirty="0"/>
              <a:t>– лирик предназначен, </a:t>
            </a:r>
          </a:p>
          <a:p>
            <a:pPr>
              <a:lnSpc>
                <a:spcPct val="130000"/>
              </a:lnSpc>
            </a:pPr>
            <a:r>
              <a:rPr lang="ru-RU" sz="2400" dirty="0"/>
              <a:t>Без рифмы – формулы сухи. </a:t>
            </a:r>
          </a:p>
          <a:p>
            <a:pPr>
              <a:lnSpc>
                <a:spcPct val="130000"/>
              </a:lnSpc>
            </a:pPr>
            <a:r>
              <a:rPr lang="ru-RU" sz="2400" dirty="0"/>
              <a:t>Душа должна быть тоже зрячей, </a:t>
            </a:r>
          </a:p>
          <a:p>
            <a:pPr>
              <a:lnSpc>
                <a:spcPct val="130000"/>
              </a:lnSpc>
            </a:pPr>
            <a:r>
              <a:rPr lang="ru-RU" sz="2400" dirty="0"/>
              <a:t>И ей, как свет, нужны стихи…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239" y="3933057"/>
            <a:ext cx="2376762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84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72816"/>
            <a:ext cx="7416824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Функции – это математические портреты устойчивых закономерностей, познаваемых человеком. Чтобы проиллюстрировать характерные свойства функции обратимся к пословицам, ведь пословицы – это тоже отражение устойчивых закономерностей, выверенное многовековым опытом народа.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206" y="4149080"/>
            <a:ext cx="342179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68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«Выше меры конь не скачет».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605447" cy="376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1272112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представить траекторию скачущего коня как график некоторой функции, то высота скачков в полном соответствии с пословицей будет ограничена сверху некоторой «мерой». Это будет знакомый график тригонометрической функции – </a:t>
            </a:r>
            <a:r>
              <a:rPr lang="ru-RU" sz="2000" dirty="0" smtClean="0"/>
              <a:t>синусоидой.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402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angeEtud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OrangeEtud</Template>
  <TotalTime>1287</TotalTime>
  <Words>1778</Words>
  <Application>Microsoft Office PowerPoint</Application>
  <PresentationFormat>Экран (4:3)</PresentationFormat>
  <Paragraphs>238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OrangeEtud</vt:lpstr>
      <vt:lpstr>Слайд 1</vt:lpstr>
      <vt:lpstr>Слайд 2</vt:lpstr>
      <vt:lpstr>Слайд 3</vt:lpstr>
      <vt:lpstr>Слайд 4</vt:lpstr>
      <vt:lpstr>Слайд 5</vt:lpstr>
      <vt:lpstr>Борис Слуцкий  «Физики и лирики» </vt:lpstr>
      <vt:lpstr>Алексей Сисакян </vt:lpstr>
      <vt:lpstr>Слайд 8</vt:lpstr>
      <vt:lpstr>«Выше меры конь не скачет». </vt:lpstr>
      <vt:lpstr>«Каши маслом не испортишь». </vt:lpstr>
      <vt:lpstr> «Горяч на почине, да скоро остыл». </vt:lpstr>
      <vt:lpstr>Узнай пословицу</vt:lpstr>
      <vt:lpstr>Узнай пословицу</vt:lpstr>
      <vt:lpstr>«Аукцион пословиц и поговорок»  </vt:lpstr>
      <vt:lpstr>Фразеологическая математика</vt:lpstr>
      <vt:lpstr> Игра “Найди число, спрятанное в пословице” </vt:lpstr>
      <vt:lpstr>ТРЯХНЕМ СТАРИНОЙ</vt:lpstr>
      <vt:lpstr>Ответ</vt:lpstr>
      <vt:lpstr>Литература  и математика  </vt:lpstr>
      <vt:lpstr>Вопрос 1</vt:lpstr>
      <vt:lpstr>  Лермонтов М.Ю.  (1814 – 1841)  </vt:lpstr>
      <vt:lpstr>Вопрос 2</vt:lpstr>
      <vt:lpstr> Толстой Л.Н. (1828 – 1910)  </vt:lpstr>
      <vt:lpstr>Вопрос 3</vt:lpstr>
      <vt:lpstr> Пушкин А.С. (1799 – 1837) </vt:lpstr>
      <vt:lpstr>Слайд 26</vt:lpstr>
      <vt:lpstr>Математика и поэзия </vt:lpstr>
      <vt:lpstr>Математика и поэзия Кто  автор?</vt:lpstr>
      <vt:lpstr>С.В.Ковалевская (1850—1891)</vt:lpstr>
      <vt:lpstr>Математика и поэзия Кто  автор?</vt:lpstr>
      <vt:lpstr>Омар Хайям  (1048-1122)</vt:lpstr>
      <vt:lpstr>Математика и поэзия Кто  автор?</vt:lpstr>
      <vt:lpstr> Н. И. Лобачевский  (1792 – 1856) </vt:lpstr>
      <vt:lpstr>Логический поворот</vt:lpstr>
      <vt:lpstr>Логический поворот</vt:lpstr>
      <vt:lpstr>Запоминалки в стихах</vt:lpstr>
      <vt:lpstr> Ералаш  </vt:lpstr>
      <vt:lpstr>Правильный ответ</vt:lpstr>
      <vt:lpstr> Поэт </vt:lpstr>
      <vt:lpstr>ПОЭЗИЯ В ЧИСЛАХ</vt:lpstr>
      <vt:lpstr>Стихи с числами</vt:lpstr>
      <vt:lpstr>СКАЗОЧНЫЕ ЗАДАЧИ</vt:lpstr>
      <vt:lpstr>СКАЗОЧНЫЕ ЗАДАЧИ</vt:lpstr>
      <vt:lpstr> Разминка в стихах  </vt:lpstr>
      <vt:lpstr>Поэт</vt:lpstr>
      <vt:lpstr>Заключение</vt:lpstr>
      <vt:lpstr>Слайд 47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 математический час</dc:title>
  <dc:creator>User</dc:creator>
  <cp:lastModifiedBy>46dc</cp:lastModifiedBy>
  <cp:revision>207</cp:revision>
  <dcterms:created xsi:type="dcterms:W3CDTF">2010-03-01T12:12:44Z</dcterms:created>
  <dcterms:modified xsi:type="dcterms:W3CDTF">2026-06-13T09:24:41Z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0008007202000000000001023620</vt:lpwstr>
  </property>
</Properties>
</file>