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256" r:id="rId2"/>
    <p:sldId id="257" r:id="rId3"/>
    <p:sldId id="266" r:id="rId4"/>
    <p:sldId id="267" r:id="rId5"/>
    <p:sldId id="268" r:id="rId6"/>
    <p:sldId id="258" r:id="rId7"/>
    <p:sldId id="259" r:id="rId8"/>
    <p:sldId id="260" r:id="rId9"/>
    <p:sldId id="269" r:id="rId10"/>
    <p:sldId id="273" r:id="rId11"/>
    <p:sldId id="261" r:id="rId12"/>
    <p:sldId id="274" r:id="rId13"/>
    <p:sldId id="275" r:id="rId14"/>
    <p:sldId id="262" r:id="rId15"/>
    <p:sldId id="271" r:id="rId16"/>
    <p:sldId id="272" r:id="rId17"/>
    <p:sldId id="26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64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24" y="-1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A6C979-6DD5-43A1-9A34-B89D47423930}" type="datetimeFigureOut">
              <a:rPr lang="ru-RU" smtClean="0"/>
              <a:t>11.10.2025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6520BA-6056-46F7-8DA6-F2BEF801FD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9410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6520BA-6056-46F7-8DA6-F2BEF801FD7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6734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20"/>
          <p:cNvSpPr>
            <a:spLocks noGrp="1"/>
          </p:cNvSpPr>
          <p:nvPr>
            <p:ph type="ctrTitle"/>
          </p:nvPr>
        </p:nvSpPr>
        <p:spPr>
          <a:xfrm>
            <a:off x="685800" y="990601"/>
            <a:ext cx="7772400" cy="2609850"/>
          </a:xfrm>
        </p:spPr>
        <p:txBody>
          <a:bodyPr anchor="b" anchorCtr="0">
            <a:noAutofit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  <a:contourClr>
                <a:srgbClr val="FFFFFF"/>
              </a:contourClr>
            </a:sp3d>
          </a:bodyPr>
          <a:lstStyle>
            <a:lvl1pPr algn="ctr">
              <a:defRPr lang="en-US" sz="5800" dirty="0" smtClean="0">
                <a:ln w="9525">
                  <a:noFill/>
                </a:ln>
                <a:effectLst>
                  <a:outerShdw blurRad="50800" dist="38100" dir="822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4" name="Rectangle 26"/>
          <p:cNvSpPr>
            <a:spLocks noGrp="1"/>
          </p:cNvSpPr>
          <p:nvPr>
            <p:ph type="subTitle" idx="1"/>
          </p:nvPr>
        </p:nvSpPr>
        <p:spPr>
          <a:xfrm>
            <a:off x="1371600" y="3657600"/>
            <a:ext cx="6400800" cy="1967089"/>
          </a:xfrm>
        </p:spPr>
        <p:txBody>
          <a:bodyPr>
            <a:normAutofit/>
          </a:bodyPr>
          <a:lstStyle>
            <a:lvl1pPr marL="0" indent="0" algn="ctr">
              <a:buNone/>
              <a:defRPr lang="en-US" sz="3000" b="0">
                <a:solidFill>
                  <a:schemeClr val="tx2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8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1D107A6B-0F8F-494B-A412-27F6C59D57C1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9" name="Rectangle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fld id="{E09FF67D-0599-4EF6-98C6-F268881F5BD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5" name="Rectangle 27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 lang="en-US" smtClean="0"/>
            </a:lvl1pPr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7A6B-0F8F-494B-A412-27F6C59D57C1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FF67D-0599-4EF6-98C6-F268881F5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7A6B-0F8F-494B-A412-27F6C59D57C1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FF67D-0599-4EF6-98C6-F268881F5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7A6B-0F8F-494B-A412-27F6C59D57C1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FF67D-0599-4EF6-98C6-F268881F5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722313" y="2685391"/>
            <a:ext cx="7772400" cy="3112843"/>
          </a:xfrm>
        </p:spPr>
        <p:txBody>
          <a:bodyPr anchor="t">
            <a:normAutofit/>
          </a:bodyPr>
          <a:lstStyle>
            <a:lvl1pPr algn="ctr">
              <a:buNone/>
              <a:defRPr lang="en-US" sz="6000" b="1" dirty="0">
                <a:solidFill>
                  <a:schemeClr val="tx2">
                    <a:shade val="85000"/>
                    <a:satMod val="1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body" idx="1"/>
          </p:nvPr>
        </p:nvSpPr>
        <p:spPr>
          <a:xfrm>
            <a:off x="722313" y="1128932"/>
            <a:ext cx="7772400" cy="1509712"/>
          </a:xfrm>
        </p:spPr>
        <p:txBody>
          <a:bodyPr anchor="b">
            <a:normAutofit/>
          </a:bodyPr>
          <a:lstStyle>
            <a:lvl1pPr algn="ctr">
              <a:buNone/>
              <a:defRPr lang="en-US" sz="2400" b="0" smtClean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7A6B-0F8F-494B-A412-27F6C59D57C1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5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FF67D-0599-4EF6-98C6-F268881F5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7A6B-0F8F-494B-A412-27F6C59D57C1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FF67D-0599-4EF6-98C6-F268881F5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Rectangl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0" indent="0" algn="l">
              <a:buNone/>
              <a:defRPr sz="2200" b="1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Rectangl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Rectangl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7A6B-0F8F-494B-A412-27F6C59D57C1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8" name="Rectangl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FF67D-0599-4EF6-98C6-F268881F5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lang="en-US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7A6B-0F8F-494B-A412-27F6C59D57C1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4" name="Rectangl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Rectangl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FF67D-0599-4EF6-98C6-F268881F5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7A6B-0F8F-494B-A412-27F6C59D57C1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3" name="Rectangl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Rectangl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FF67D-0599-4EF6-98C6-F268881F5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normAutofit/>
          </a:bodyPr>
          <a:lstStyle>
            <a:lvl1pPr algn="ctr">
              <a:defRPr sz="2400" b="1">
                <a:solidFill>
                  <a:schemeClr val="tx2"/>
                </a:solidFill>
                <a:effectLst>
                  <a:outerShdw blurRad="38100" dist="25400" dir="8220000" algn="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Rectangl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 algn="ctr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7A6B-0F8F-494B-A412-27F6C59D57C1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6" name="Rectangl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FF67D-0599-4EF6-98C6-F268881F5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7729" y="1062637"/>
            <a:ext cx="4599432" cy="3977640"/>
          </a:xfrm>
          <a:prstGeom prst="rect">
            <a:avLst/>
          </a:prstGeom>
          <a:solidFill>
            <a:schemeClr val="tx2">
              <a:shade val="15000"/>
            </a:schemeClr>
          </a:solidFill>
          <a:ln w="63500">
            <a:noFill/>
            <a:miter lim="800000"/>
          </a:ln>
          <a:effectLst>
            <a:outerShdw blurRad="63500" dist="25400" dir="7200000" algn="t" rotWithShape="0">
              <a:prstClr val="black">
                <a:alpha val="45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45720" rIns="45720" rtlCol="0" anchor="ctr">
            <a:normAutofit/>
          </a:bodyPr>
          <a:lstStyle/>
          <a:p>
            <a:pPr marL="0" indent="-274320" algn="l"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en-US" sz="20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Rectangle 2"/>
          <p:cNvSpPr>
            <a:spLocks noGrp="1"/>
          </p:cNvSpPr>
          <p:nvPr>
            <p:ph type="title"/>
          </p:nvPr>
        </p:nvSpPr>
        <p:spPr>
          <a:xfrm>
            <a:off x="5514536" y="4343400"/>
            <a:ext cx="3048000" cy="709858"/>
          </a:xfrm>
        </p:spPr>
        <p:txBody>
          <a:bodyPr anchor="t">
            <a:noAutofit/>
          </a:bodyPr>
          <a:lstStyle>
            <a:lvl1pPr algn="l">
              <a:buNone/>
              <a:defRPr sz="2200" b="1">
                <a:solidFill>
                  <a:schemeClr val="tx2"/>
                </a:solidFill>
                <a:effectLst>
                  <a:outerShdw blurRad="38100" dist="25400" dir="8220000" algn="tr" rotWithShape="0">
                    <a:prstClr val="black">
                      <a:alpha val="3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Rectangle 3"/>
          <p:cNvSpPr>
            <a:spLocks noGrp="1"/>
          </p:cNvSpPr>
          <p:nvPr>
            <p:ph type="pic" idx="1"/>
          </p:nvPr>
        </p:nvSpPr>
        <p:spPr>
          <a:xfrm>
            <a:off x="739645" y="1222657"/>
            <a:ext cx="4575601" cy="3657600"/>
          </a:xfrm>
          <a:solidFill>
            <a:schemeClr val="tx2">
              <a:shade val="75000"/>
            </a:schemeClr>
          </a:solidFill>
          <a:ln w="63500">
            <a:noFill/>
            <a:miter lim="800000"/>
          </a:ln>
          <a:effec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/>
          <a:lstStyle>
            <a:lvl1pPr>
              <a:buNone/>
              <a:defRPr sz="3200"/>
            </a:lvl1pPr>
          </a:lstStyle>
          <a:p>
            <a:r>
              <a:rPr lang="ru-RU" sz="2000" smtClean="0"/>
              <a:t>Вставка рисунка</a:t>
            </a:r>
            <a:endParaRPr lang="en-US" sz="2000" dirty="0"/>
          </a:p>
        </p:txBody>
      </p:sp>
      <p:sp>
        <p:nvSpPr>
          <p:cNvPr id="4" name="Rectangle 4"/>
          <p:cNvSpPr>
            <a:spLocks noGrp="1"/>
          </p:cNvSpPr>
          <p:nvPr>
            <p:ph type="body" sz="half" idx="2"/>
          </p:nvPr>
        </p:nvSpPr>
        <p:spPr>
          <a:xfrm>
            <a:off x="5514536" y="1371600"/>
            <a:ext cx="3044952" cy="2930086"/>
          </a:xfrm>
        </p:spPr>
        <p:txBody>
          <a:bodyPr bIns="0" anchor="b">
            <a:normAutofit/>
          </a:bodyPr>
          <a:lstStyle>
            <a:lvl1pPr marL="0" marR="0" indent="0" algn="l">
              <a:buFontTx/>
              <a:buNone/>
              <a:defRPr sz="1300">
                <a:solidFill>
                  <a:schemeClr val="tx1">
                    <a:tint val="95000"/>
                  </a:schemeClr>
                </a:solidFill>
              </a:defRPr>
            </a:lvl1pPr>
            <a:lvl2pPr marL="460375" marR="0" indent="-112713">
              <a:buFontTx/>
              <a:buNone/>
              <a:defRPr sz="1200"/>
            </a:lvl2pPr>
            <a:lvl3pPr marL="914400" marR="0" indent="-117475">
              <a:buFontTx/>
              <a:buNone/>
              <a:defRPr sz="1000"/>
            </a:lvl3pPr>
            <a:lvl4pPr marL="1316038" marR="0" indent="-112713">
              <a:buFontTx/>
              <a:buNone/>
              <a:defRPr sz="900"/>
            </a:lvl4pPr>
            <a:lvl5pPr marL="1711325" marR="0" indent="-117475">
              <a:buFontTx/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107A6B-0F8F-494B-A412-27F6C59D57C1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6" name="Rectangle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Rectangl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9FF67D-0599-4EF6-98C6-F268881F5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  <a:prstGeom prst="rect">
            <a:avLst/>
          </a:prstGeom>
        </p:spPr>
        <p:txBody>
          <a:bodyPr anchor="b" anchorCtr="0">
            <a:normAutofit/>
            <a:scene3d>
              <a:camera prst="orthographicFront"/>
              <a:lightRig rig="soft" dir="t">
                <a:rot lat="0" lon="0" rev="2100000"/>
              </a:lightRig>
            </a:scene3d>
            <a:sp3d prstMaterial="matte">
              <a:bevelT w="38100" h="38100"/>
            </a:sp3d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Rectangle 11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lIns="45720" rIns="4572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27" name="Rectangle 22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fld id="{1D107A6B-0F8F-494B-A412-27F6C59D57C1}" type="datetimeFigureOut">
              <a:rPr lang="ru-RU" smtClean="0"/>
              <a:pPr/>
              <a:t>11.10.2025</a:t>
            </a:fld>
            <a:endParaRPr lang="ru-RU"/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anchor="b" anchorCtr="0"/>
          <a:lstStyle>
            <a:lvl1pPr algn="ctr"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endParaRPr lang="ru-RU"/>
          </a:p>
        </p:txBody>
      </p:sp>
      <p:sp>
        <p:nvSpPr>
          <p:cNvPr id="13" name="Rectangle 15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anchor="b" anchorCtr="0"/>
          <a:lstStyle>
            <a:lvl1pPr algn="r">
              <a:defRPr lang="en-US" sz="1200" smtClean="0">
                <a:solidFill>
                  <a:schemeClr val="tx2"/>
                </a:solidFill>
                <a:latin typeface="+mn-lt"/>
                <a:ea typeface="+mn-lt"/>
                <a:cs typeface="+mn-lt"/>
              </a:defRPr>
            </a:lvl1pPr>
          </a:lstStyle>
          <a:p>
            <a:fld id="{E09FF67D-0599-4EF6-98C6-F268881F5BD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defPPr>
        <a:defRPr sz="4400">
          <a:solidFill>
            <a:schemeClr val="tx2">
              <a:shade val="85000"/>
              <a:satMod val="150000"/>
            </a:schemeClr>
          </a:solidFill>
          <a:latin typeface="+mj-lt"/>
          <a:ea typeface="+mj-ea"/>
          <a:cs typeface="+mj-cs"/>
        </a:defRPr>
      </a:defPPr>
      <a:lvl1pPr algn="ctr" eaLnBrk="1" hangingPunct="1">
        <a:buNone/>
        <a:defRPr lang="en-US" sz="4800" b="1" strike="noStrike" kern="1200" baseline="0" dirty="0" smtClean="0">
          <a:solidFill>
            <a:schemeClr val="tx2">
              <a:shade val="85000"/>
              <a:satMod val="150000"/>
            </a:schemeClr>
          </a:solidFill>
          <a:effectLst>
            <a:outerShdw blurRad="63500" dist="38100" dir="8220000" algn="tl" rotWithShape="0">
              <a:srgbClr val="000000">
                <a:alpha val="30000"/>
              </a:srgbClr>
            </a:outerShdw>
          </a:effectLst>
          <a:latin typeface="+mj-lt"/>
          <a:ea typeface="+mj-lt"/>
          <a:cs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indent="-274320" algn="l" eaLnBrk="1" hangingPunct="1">
        <a:buClr>
          <a:schemeClr val="accent1"/>
        </a:buClr>
        <a:buSzPct val="80000"/>
        <a:buFont typeface="Wingdings 2" pitchFamily="18" charset="2"/>
        <a:buChar char="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557784" indent="-228600" algn="l" eaLnBrk="1" hangingPunct="1">
        <a:buClr>
          <a:schemeClr val="tx2"/>
        </a:buClr>
        <a:buFont typeface="Wingdings 2" pitchFamily="18" charset="2"/>
        <a:buChar char=""/>
        <a:defRPr sz="2200">
          <a:solidFill>
            <a:schemeClr val="tx1"/>
          </a:solidFill>
          <a:latin typeface="+mn-lt"/>
          <a:ea typeface="+mn-lt"/>
          <a:cs typeface="+mn-lt"/>
        </a:defRPr>
      </a:lvl2pPr>
      <a:lvl3pPr marL="813816" indent="-228600" algn="l" eaLnBrk="1" hangingPunct="1">
        <a:buClr>
          <a:schemeClr val="accent1"/>
        </a:buClr>
        <a:buFont typeface="Wingdings 2" pitchFamily="18" charset="2"/>
        <a:buChar char="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069848" indent="-228600" algn="l" eaLnBrk="1" hangingPunct="1">
        <a:buClr>
          <a:schemeClr val="tx2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316736" indent="-228600" algn="l" eaLnBrk="1" hangingPunct="1">
        <a:buClr>
          <a:schemeClr val="accent1"/>
        </a:buClr>
        <a:buFont typeface="Wingdings 2" pitchFamily="18" charset="2"/>
        <a:buChar char="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1572768" indent="-228600" algn="l" eaLnBrk="1" hangingPunct="1">
        <a:buClr>
          <a:schemeClr val="tx2"/>
        </a:buClr>
        <a:buFont typeface="Wingdings 2" pitchFamily="18" charset="2"/>
        <a:buChar char=""/>
        <a:defRPr lang="en-US" sz="1600" baseline="0" smtClean="0">
          <a:latin typeface="+mn-lt"/>
        </a:defRPr>
      </a:lvl6pPr>
      <a:lvl7pPr marL="1819656" indent="-228600" algn="l" eaLnBrk="1" hangingPunct="1">
        <a:buClr>
          <a:schemeClr val="accent1"/>
        </a:buClr>
        <a:buFont typeface="Wingdings 2" pitchFamily="18" charset="2"/>
        <a:buChar char=""/>
        <a:defRPr lang="en-US" sz="1600" baseline="0" smtClean="0">
          <a:latin typeface="+mn-lt"/>
        </a:defRPr>
      </a:lvl7pPr>
      <a:lvl8pPr marL="2066544" indent="-228600" algn="l" eaLnBrk="1" hangingPunct="1">
        <a:buClr>
          <a:schemeClr val="tx2"/>
        </a:buClr>
        <a:buFont typeface="Wingdings 2" pitchFamily="18" charset="2"/>
        <a:buChar char=""/>
        <a:defRPr sz="1600" baseline="0">
          <a:latin typeface="+mn-lt"/>
        </a:defRPr>
      </a:lvl8pPr>
      <a:lvl9pPr marL="2313432" indent="-228600" algn="l" eaLnBrk="1" hangingPunct="1">
        <a:buClr>
          <a:schemeClr val="accent1"/>
        </a:buClr>
        <a:buFont typeface="Wingdings 2" pitchFamily="18" charset="2"/>
        <a:buChar char=""/>
        <a:defRPr sz="1400" baseline="0">
          <a:latin typeface="+mn-lt"/>
        </a:defRPr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wmf"/><Relationship Id="rId5" Type="http://schemas.openxmlformats.org/officeDocument/2006/relationships/image" Target="../media/image17.wmf"/><Relationship Id="rId4" Type="http://schemas.openxmlformats.org/officeDocument/2006/relationships/image" Target="../media/image16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835696" y="548680"/>
            <a:ext cx="5400600" cy="1296144"/>
          </a:xfrm>
        </p:spPr>
        <p:txBody>
          <a:bodyPr/>
          <a:lstStyle/>
          <a:p>
            <a:r>
              <a:rPr lang="ru-RU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«МИР ПРОФЕССИЙ»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51520" y="5733256"/>
            <a:ext cx="8712968" cy="980728"/>
          </a:xfrm>
        </p:spPr>
        <p:txBody>
          <a:bodyPr>
            <a:norm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д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ля учащихся 7 классов</a:t>
            </a: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МБОУ «Гимназии №14 </a:t>
            </a:r>
            <a:r>
              <a:rPr lang="ru-RU" sz="1400" b="1" dirty="0" err="1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г.Йошкар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-Олы»</a:t>
            </a:r>
          </a:p>
          <a:p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подготовила</a:t>
            </a:r>
          </a:p>
          <a:p>
            <a:r>
              <a:rPr lang="ru-RU" sz="1400" b="1" dirty="0" err="1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Чеснокова</a:t>
            </a: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Ольга Евгеньевна</a:t>
            </a:r>
            <a:endParaRPr lang="ru-RU" sz="1400" b="1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844824"/>
            <a:ext cx="7257784" cy="3793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801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548680"/>
            <a:ext cx="777686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Comic Sans MS" panose="030F0702030302020204" pitchFamily="66" charset="0"/>
              </a:rPr>
              <a:t>Советы «Как выбрать профессию»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611560" y="1196752"/>
            <a:ext cx="8136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0030" indent="-514350" algn="ctr">
              <a:buFont typeface="+mj-lt"/>
              <a:buAutoNum type="arabicPeriod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Необходимо узнать не только о радужной стороне профессии, но и о теневой.</a:t>
            </a:r>
          </a:p>
          <a:p>
            <a:pPr marL="240030" indent="-514350" algn="ctr">
              <a:buFont typeface="+mj-lt"/>
              <a:buAutoNum type="arabicPeriod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Выбирая профессию, ты выбираешь и образ жизни.</a:t>
            </a:r>
          </a:p>
          <a:p>
            <a:pPr marL="240030" indent="-514350" algn="ctr">
              <a:buFont typeface="+mj-lt"/>
              <a:buAutoNum type="arabicPeriod"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Возьми за правило: мечтать о большом, но радоваться пока малому.</a:t>
            </a:r>
          </a:p>
        </p:txBody>
      </p:sp>
      <p:pic>
        <p:nvPicPr>
          <p:cNvPr id="4" name="Picture 2" descr="C:\Users\User\Pictures\Химия\12506223617c1ZFh.jpg"/>
          <p:cNvPicPr>
            <a:picLocks noChangeAspect="1" noChangeArrowheads="1"/>
          </p:cNvPicPr>
          <p:nvPr/>
        </p:nvPicPr>
        <p:blipFill>
          <a:blip r:embed="rId2" cstate="email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617449"/>
            <a:ext cx="3528392" cy="28358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0260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611560" y="3856980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 </a:t>
            </a:r>
            <a:endParaRPr lang="ru-RU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533895" y="260648"/>
            <a:ext cx="30973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Игра на внимание.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620688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Булки нам и калачи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Каждый день пекут врачи          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(Не врачи, а пекари.)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196752"/>
            <a:ext cx="7758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Варит кашу и бульон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Добрый, толстый почтальон    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(Не почтальон, а повар</a:t>
            </a:r>
            <a:r>
              <a:rPr lang="ru-RU" i="1" dirty="0"/>
              <a:t>.)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13792" y="1772816"/>
            <a:ext cx="7470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На заводах по три смены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У станков стоят спортсмены    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(Не спортсмены, а рабочие.)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95536" y="2348880"/>
            <a:ext cx="6840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Говорят про звуки парные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В школе нам с тобой пожарные   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(Не пожарные, а учителя.)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95536" y="2924944"/>
            <a:ext cx="74888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Посадил уж сотни роз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В городском саду матрос      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(Не матрос, а садовник, цветовод.)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5536" y="3501008"/>
            <a:ext cx="6318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Кто пасёт коров, овец? 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Ну, конечно, продавец          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(Не продавец, а пастух.)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95536" y="4077072"/>
            <a:ext cx="6390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Подметает чисто двор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В шесть утра, конечно, вор    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(Не вор, а дворник.)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95536" y="4628818"/>
            <a:ext cx="7758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Складки, карманы и ровненький кант –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Платье красивое сшил музыкант            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(Не музыкант, а портной.)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5536" y="5157192"/>
            <a:ext cx="79208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Высадить новые саженцы в ельник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Снова отправится утром наш мельник        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(Не мельник, а лесник.)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95536" y="5734997"/>
            <a:ext cx="69665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На рояле, пианино</a:t>
            </a:r>
          </a:p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Вальс исполнит балерина    </a:t>
            </a:r>
            <a:r>
              <a:rPr lang="ru-RU" i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(Не балерина, а пианистка.)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081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496"/>
            <a:ext cx="9144000" cy="646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2505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496"/>
            <a:ext cx="9144000" cy="6467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024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79712" y="692696"/>
            <a:ext cx="464261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Практическая работа.</a:t>
            </a:r>
            <a:endParaRPr lang="ru-RU" sz="3200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87624" y="1484784"/>
            <a:ext cx="648072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/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Создание тематической композиции по теме </a:t>
            </a: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:</a:t>
            </a:r>
          </a:p>
          <a:p>
            <a:pPr fontAlgn="auto"/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«</a:t>
            </a: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Мир профессий».</a:t>
            </a:r>
          </a:p>
          <a:p>
            <a:pPr marL="342900" lvl="0" indent="-342900" fontAlgn="auto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Обдумывание художественного образа</a:t>
            </a:r>
          </a:p>
          <a:p>
            <a:pPr marL="342900" lvl="0" indent="-342900" fontAlgn="auto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Обсуждение возможных вариантов работы</a:t>
            </a:r>
          </a:p>
          <a:p>
            <a:pPr marL="342900" lvl="0" indent="-342900" fontAlgn="auto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Консультация по ходу выполнения работы</a:t>
            </a:r>
          </a:p>
          <a:p>
            <a:pPr marL="342900" lvl="0" indent="-342900" fontAlgn="auto">
              <a:buFont typeface="Arial" panose="020B0604020202020204" pitchFamily="34" charset="0"/>
              <a:buChar char="•"/>
            </a:pPr>
            <a:r>
              <a:rPr lang="ru-RU" sz="2400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Индивидуальная помощь учащимся.</a:t>
            </a:r>
          </a:p>
          <a:p>
            <a:pPr fontAlgn="auto"/>
            <a:r>
              <a:rPr lang="ru-RU" dirty="0">
                <a:latin typeface="Comic Sans MS" panose="030F0702030302020204" pitchFamily="66" charset="0"/>
              </a:rPr>
              <a:t> </a:t>
            </a:r>
            <a:endParaRPr lang="ru-RU" dirty="0">
              <a:effectLst/>
              <a:latin typeface="Comic Sans MS" panose="030F0702030302020204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6" y="4365104"/>
            <a:ext cx="2027096" cy="208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987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899120"/>
          </a:xfrm>
        </p:spPr>
        <p:txBody>
          <a:bodyPr/>
          <a:lstStyle/>
          <a:p>
            <a:r>
              <a:rPr lang="ru-RU" dirty="0" smtClean="0">
                <a:latin typeface="Comic Sans MS" panose="030F0702030302020204" pitchFamily="66" charset="0"/>
              </a:rPr>
              <a:t>Человек в движении</a:t>
            </a:r>
            <a:endParaRPr lang="ru-RU" dirty="0">
              <a:latin typeface="Comic Sans MS" panose="030F0702030302020204" pitchFamily="66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142975"/>
            <a:ext cx="4906888" cy="2358033"/>
          </a:xfr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385786"/>
            <a:ext cx="5076056" cy="3283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910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07704" y="5036983"/>
            <a:ext cx="54006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Все профессии прекрасны.</a:t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Все профессии важны.</a:t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Знаем мы, что наши руки</a:t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</a:b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Будут Родине нужны</a:t>
            </a:r>
            <a:r>
              <a:rPr lang="ru-RU" b="1" dirty="0">
                <a:latin typeface="Times New Roman"/>
              </a:rPr>
              <a:t>!</a:t>
            </a:r>
            <a:endParaRPr lang="ru-RU" b="1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74071"/>
            <a:ext cx="5832649" cy="4395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84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" y="908720"/>
            <a:ext cx="8229600" cy="3096344"/>
          </a:xfrm>
        </p:spPr>
        <p:txBody>
          <a:bodyPr/>
          <a:lstStyle/>
          <a:p>
            <a:pPr indent="0" algn="ctr">
              <a:buNone/>
            </a:pPr>
            <a:r>
              <a:rPr lang="ru-RU" sz="4000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Счастье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– </a:t>
            </a:r>
          </a:p>
          <a:p>
            <a:pPr indent="0" algn="ctr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это когда утром с радостью идёшь на работу, а вечером с радостью возвращаешься домой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2564" y="3645024"/>
            <a:ext cx="4611684" cy="2680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702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67744" y="574509"/>
            <a:ext cx="6275040" cy="8199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Эпиграф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16832"/>
            <a:ext cx="8229600" cy="4525963"/>
          </a:xfrm>
        </p:spPr>
        <p:txBody>
          <a:bodyPr/>
          <a:lstStyle/>
          <a:p>
            <a:pPr indent="0" algn="ctr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«Если вы удачно выберете труд и вложите в</a:t>
            </a:r>
          </a:p>
          <a:p>
            <a:pPr indent="0" algn="ctr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него свою душу, то счастье само вас отыщет»</a:t>
            </a:r>
          </a:p>
          <a:p>
            <a:pPr indent="0" algn="ctr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Константин Дмитриевич Ушинский</a:t>
            </a:r>
          </a:p>
          <a:p>
            <a:pPr indent="0" algn="ctr">
              <a:buNone/>
            </a:pPr>
            <a:endParaRPr lang="ru-RU" b="1" dirty="0" smtClean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  <a:p>
            <a:pPr indent="0" algn="ctr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«Когда человек не знает, к какой пристани он держит путь, для него ни один ветер не будет попутным»</a:t>
            </a:r>
          </a:p>
          <a:p>
            <a:pPr indent="0" algn="ctr">
              <a:buNone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С</a:t>
            </a: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енека</a:t>
            </a:r>
          </a:p>
        </p:txBody>
      </p:sp>
      <p:pic>
        <p:nvPicPr>
          <p:cNvPr id="5" name="Picture 11" descr="http://im7-tub-ru.yandex.net/i?id=65284741-06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188641"/>
            <a:ext cx="1728192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2587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8520" y="574509"/>
            <a:ext cx="6275040" cy="819944"/>
          </a:xfrm>
        </p:spPr>
        <p:txBody>
          <a:bodyPr>
            <a:noAutofit/>
          </a:bodyPr>
          <a:lstStyle/>
          <a:p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ПРОФЕССИОНАЛЬНОЕ </a:t>
            </a:r>
            <a:br>
              <a:rPr lang="ru-RU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</a:br>
            <a:r>
              <a:rPr lang="ru-RU" sz="24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САМООПРЕДЕЛЕНИЕ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916832"/>
            <a:ext cx="6912768" cy="4525963"/>
          </a:xfrm>
        </p:spPr>
        <p:txBody>
          <a:bodyPr>
            <a:normAutofit fontScale="92500" lnSpcReduction="20000"/>
          </a:bodyPr>
          <a:lstStyle/>
          <a:p>
            <a:pPr algn="just">
              <a:spcBef>
                <a:spcPct val="0"/>
              </a:spcBef>
              <a:buClrTx/>
              <a:buNone/>
            </a:pPr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Очень скоро вам предстоит совершить один из наиболее ответственных, </a:t>
            </a: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определяющих вашу судьбу выборов – выбор профессии. Особенно сложно сделать этот выбор в молодом возрасте, когда ещё нет за плечами богатого жизненного опыта, когда недостаточно информации для принятия этого жизненно важного решения. В мире насчитывается более 40 000 профессий. Как найти ту единственную, свою, чтобы ей </a:t>
            </a:r>
            <a:r>
              <a:rPr lang="ru-RU" altLang="ru-RU" b="1" dirty="0" smtClean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служить </a:t>
            </a:r>
            <a:r>
              <a:rPr lang="ru-RU" alt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и приносить пользу людям и обществу?! </a:t>
            </a:r>
          </a:p>
        </p:txBody>
      </p:sp>
      <p:pic>
        <p:nvPicPr>
          <p:cNvPr id="4" name="Picture 3" descr="C:\Users\User\Pictures\Химия\view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8" y="2348879"/>
            <a:ext cx="1296144" cy="20549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C:\Users\User\Pictures\Химия\images.jpg"/>
          <p:cNvPicPr>
            <a:picLocks noChangeAspect="1" noChangeArrowheads="1"/>
          </p:cNvPicPr>
          <p:nvPr/>
        </p:nvPicPr>
        <p:blipFill>
          <a:blip r:embed="rId3" cstate="email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2912" y="332656"/>
            <a:ext cx="2223544" cy="14662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http://im7-tub-ru.yandex.net/i?id=229249961-06-72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869160"/>
            <a:ext cx="1676214" cy="12578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80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ПРОФЕССИОНАЛЬНОЕ </a:t>
            </a:r>
            <a:b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</a:br>
            <a:r>
              <a:rPr lang="ru-RU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САМООПРЕДЕЛЕНИЕ</a:t>
            </a:r>
            <a:endParaRPr lang="ru-RU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133056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  <a:buNone/>
              <a:defRPr/>
            </a:pPr>
            <a:r>
              <a:rPr lang="ru-RU" dirty="0"/>
              <a:t>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Выбирать профессию – дело сложное  и важное, от которого во многом зависит будущая судьба.</a:t>
            </a:r>
          </a:p>
          <a:p>
            <a:pPr algn="just">
              <a:lnSpc>
                <a:spcPct val="90000"/>
              </a:lnSpc>
              <a:buNone/>
              <a:defRPr/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         Выбирая профессию, надо четко представлять, чего вы хотите от нее. Надо ответить себе на вопросы: каким должно быть содержание профессии, чтобы было интересно работать? Какой образ жизни я хочу вести, сколько времени и сил могу отдать освоению этой профессии и еще многое...</a:t>
            </a:r>
            <a:endParaRPr lang="ru-RU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Picture 17" descr="http://im0-tub-ru.yandex.net/i?id=314365578-68-72&amp;n=2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027" y="5229200"/>
            <a:ext cx="1648197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 descr="http://im4-tub-ru.yandex.net/i?id=506198422-06-72&amp;n=2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5228313"/>
            <a:ext cx="1832345" cy="1441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http://im2-tub-ru.yandex.net/i?id=3642174-19-72&amp;n=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4053" y="5229200"/>
            <a:ext cx="1741963" cy="1462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59119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864" y="260648"/>
            <a:ext cx="8229600" cy="4525963"/>
          </a:xfrm>
        </p:spPr>
        <p:txBody>
          <a:bodyPr/>
          <a:lstStyle/>
          <a:p>
            <a:pPr algn="just"/>
            <a:r>
              <a:rPr lang="ru-RU" altLang="ru-RU" b="1" dirty="0">
                <a:solidFill>
                  <a:schemeClr val="tx2">
                    <a:lumMod val="75000"/>
                  </a:schemeClr>
                </a:solidFill>
                <a:latin typeface="Comic Sans MS" panose="030F0702030302020204" pitchFamily="66" charset="0"/>
              </a:rPr>
              <a:t>Профессиональная деятельность занимает примерно третью часть жизни каждого человека. Это немало. Особенно если учесть, что ещё одну третью часть своей жизни мы проводим во сне. Заниматься столько времени любимым делом – счастье, которое вполне достижимо, нужно только правильно выбрать профессию</a:t>
            </a:r>
            <a:endParaRPr lang="ru-RU" dirty="0">
              <a:solidFill>
                <a:schemeClr val="tx2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3933056"/>
            <a:ext cx="6876256" cy="26008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40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Требования, предъявляемые к профессии: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9416" y="1412776"/>
            <a:ext cx="8229600" cy="2404864"/>
          </a:xfrm>
        </p:spPr>
        <p:txBody>
          <a:bodyPr/>
          <a:lstStyle/>
          <a:p>
            <a:pPr marL="240030" indent="-514350" algn="ctr">
              <a:buFont typeface="+mj-lt"/>
              <a:buAutoNum type="arabicPeriod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Профессия должна быть интересной</a:t>
            </a:r>
          </a:p>
          <a:p>
            <a:pPr marL="240030" indent="-514350" algn="ctr">
              <a:buFont typeface="+mj-lt"/>
              <a:buAutoNum type="arabicPeriod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Профессия должна пользоваться спросом на рынке труда</a:t>
            </a:r>
          </a:p>
          <a:p>
            <a:pPr marL="240030" indent="-514350" algn="ctr">
              <a:buFont typeface="+mj-lt"/>
              <a:buAutoNum type="arabicPeriod"/>
            </a:pPr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Профессия должна соответствовать собственным возможностям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3074" name="Picture 2" descr="C:\Users\User\Pictures\Химия\ch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622126"/>
            <a:ext cx="2404092" cy="313369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User\Pictures\Химия\ch3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3623938"/>
            <a:ext cx="2212082" cy="31318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User\Pictures\Химия\ch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790997"/>
            <a:ext cx="2416409" cy="27959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028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81994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Формула выбора профессии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46016168"/>
              </p:ext>
            </p:extLst>
          </p:nvPr>
        </p:nvGraphicFramePr>
        <p:xfrm>
          <a:off x="457200" y="1340768"/>
          <a:ext cx="8229600" cy="482453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43200"/>
                <a:gridCol w="2743200"/>
                <a:gridCol w="2743200"/>
              </a:tblGrid>
              <a:tr h="936333"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«ХОЧУ»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«МОГУ»</a:t>
                      </a:r>
                      <a:endParaRPr lang="ru-RU" sz="3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200" dirty="0" smtClean="0"/>
                        <a:t>«НАДО»</a:t>
                      </a:r>
                      <a:endParaRPr lang="ru-RU" sz="3200" dirty="0"/>
                    </a:p>
                  </a:txBody>
                  <a:tcPr/>
                </a:tc>
              </a:tr>
              <a:tr h="3888203"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Интерес</a:t>
                      </a:r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 – побуждение познавательного характера</a:t>
                      </a:r>
                    </a:p>
                    <a:p>
                      <a:pPr algn="ctr"/>
                      <a:r>
                        <a:rPr lang="ru-RU" b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Склонности</a:t>
                      </a:r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 – желания человека, побуждения, потребности в определённых видах деятельности, стремление </a:t>
                      </a:r>
                      <a:r>
                        <a:rPr lang="ru-RU" b="1" baseline="0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 не только к результату, но и к процессу деятельности</a:t>
                      </a:r>
                      <a:endParaRPr lang="ru-RU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Способности </a:t>
                      </a:r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– это такие индивидуальные качества человека, от которых зависит успешное осуществление деятельности</a:t>
                      </a:r>
                    </a:p>
                    <a:p>
                      <a:pPr algn="ctr"/>
                      <a:r>
                        <a:rPr lang="ru-RU" b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Состояние здоровья</a:t>
                      </a:r>
                    </a:p>
                    <a:p>
                      <a:pPr algn="ctr"/>
                      <a:r>
                        <a:rPr lang="ru-RU" b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Личные качества</a:t>
                      </a:r>
                      <a:endParaRPr lang="ru-RU" b="1" u="sng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u="sng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Потребность рынка труда –</a:t>
                      </a:r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 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наличие рабочих мест по избранной специальности,</a:t>
                      </a:r>
                    </a:p>
                    <a:p>
                      <a:pPr algn="ctr"/>
                      <a:r>
                        <a:rPr lang="ru-RU" b="1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востребованность обществом </a:t>
                      </a:r>
                    </a:p>
                    <a:p>
                      <a:pPr algn="ctr"/>
                      <a:r>
                        <a:rPr lang="ru-RU" b="1" smtClean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Comic Sans MS" pitchFamily="66" charset="0"/>
                        </a:rPr>
                        <a:t>данной специальности</a:t>
                      </a:r>
                      <a:endParaRPr lang="ru-RU" b="1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Comic Sans MS" pitchFamily="66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63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4624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latin typeface="Comic Sans MS" panose="030F0702030302020204" pitchFamily="66" charset="0"/>
              </a:rPr>
              <a:t>Профессия - это</a:t>
            </a:r>
            <a:endParaRPr lang="ru-RU" dirty="0">
              <a:latin typeface="Comic Sans MS" panose="030F0702030302020204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92696"/>
            <a:ext cx="8229600" cy="2808312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Деятельность, направленная на пользу общества,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Деятельность, требующая профессионального обучения,</a:t>
            </a:r>
          </a:p>
          <a:p>
            <a:pPr algn="ctr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Деятельность, выполненная за определённое вознаграждение (зарплату)</a:t>
            </a:r>
            <a:endParaRPr lang="ru-RU" b="1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27584" y="3284984"/>
            <a:ext cx="7542584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40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СПЕЦИАЛЬНОСТЬ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-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более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узкая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область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приложения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физических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и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духовных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сил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человека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в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рамках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той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или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иной</a:t>
            </a:r>
            <a:r>
              <a:rPr lang="de-DE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de-DE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профессии</a:t>
            </a:r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 </a:t>
            </a:r>
          </a:p>
        </p:txBody>
      </p:sp>
      <p:pic>
        <p:nvPicPr>
          <p:cNvPr id="5" name="Picture 2" descr="C:\Users\User\Pictures\Химия\header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987824" y="4524526"/>
            <a:ext cx="3600400" cy="20792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528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409505" y="667469"/>
            <a:ext cx="8399159" cy="5865107"/>
            <a:chOff x="2047" y="2934"/>
            <a:chExt cx="6150" cy="4866"/>
          </a:xfrm>
        </p:grpSpPr>
        <p:sp>
          <p:nvSpPr>
            <p:cNvPr id="3" name="AutoShape 3"/>
            <p:cNvSpPr>
              <a:spLocks noChangeArrowheads="1"/>
            </p:cNvSpPr>
            <p:nvPr/>
          </p:nvSpPr>
          <p:spPr bwMode="auto">
            <a:xfrm>
              <a:off x="5122" y="2934"/>
              <a:ext cx="3059" cy="540"/>
            </a:xfrm>
            <a:prstGeom prst="roundRect">
              <a:avLst>
                <a:gd name="adj" fmla="val 16667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  <a:defRPr/>
              </a:pPr>
              <a:r>
                <a:rPr lang="ru-RU" sz="2800" dirty="0">
                  <a:solidFill>
                    <a:schemeClr val="accent1">
                      <a:lumMod val="75000"/>
                    </a:schemeClr>
                  </a:solidFill>
                  <a:latin typeface="Comic Sans MS" panose="030F0702030302020204" pitchFamily="66" charset="0"/>
                </a:rPr>
                <a:t>«Человек — </a:t>
              </a:r>
              <a:r>
                <a:rPr lang="ru-RU" sz="2800" dirty="0" err="1">
                  <a:solidFill>
                    <a:schemeClr val="accent1">
                      <a:lumMod val="75000"/>
                    </a:schemeClr>
                  </a:solidFill>
                  <a:latin typeface="Comic Sans MS" panose="030F0702030302020204" pitchFamily="66" charset="0"/>
                </a:rPr>
                <a:t>человек</a:t>
              </a:r>
              <a:r>
                <a:rPr lang="ru-RU" sz="2800" dirty="0">
                  <a:solidFill>
                    <a:schemeClr val="accent1">
                      <a:lumMod val="75000"/>
                    </a:schemeClr>
                  </a:solidFill>
                  <a:latin typeface="Comic Sans MS" panose="030F0702030302020204" pitchFamily="66" charset="0"/>
                </a:rPr>
                <a:t>»</a:t>
              </a:r>
            </a:p>
          </p:txBody>
        </p:sp>
        <p:sp>
          <p:nvSpPr>
            <p:cNvPr id="4" name="AutoShape 4"/>
            <p:cNvSpPr>
              <a:spLocks noChangeArrowheads="1"/>
            </p:cNvSpPr>
            <p:nvPr/>
          </p:nvSpPr>
          <p:spPr bwMode="auto">
            <a:xfrm>
              <a:off x="5122" y="3849"/>
              <a:ext cx="3059" cy="540"/>
            </a:xfrm>
            <a:prstGeom prst="roundRect">
              <a:avLst>
                <a:gd name="adj" fmla="val 16667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  <a:defRPr/>
              </a:pPr>
              <a:r>
                <a:rPr lang="ru-RU" sz="2800" dirty="0">
                  <a:solidFill>
                    <a:schemeClr val="accent1">
                      <a:lumMod val="75000"/>
                    </a:schemeClr>
                  </a:solidFill>
                  <a:latin typeface="Comic Sans MS" panose="030F0702030302020204" pitchFamily="66" charset="0"/>
                </a:rPr>
                <a:t>«Человек — природа»</a:t>
              </a:r>
            </a:p>
          </p:txBody>
        </p:sp>
        <p:sp>
          <p:nvSpPr>
            <p:cNvPr id="5" name="AutoShape 5"/>
            <p:cNvSpPr>
              <a:spLocks noChangeArrowheads="1"/>
            </p:cNvSpPr>
            <p:nvPr/>
          </p:nvSpPr>
          <p:spPr bwMode="auto">
            <a:xfrm>
              <a:off x="3501" y="4014"/>
              <a:ext cx="1441" cy="181"/>
            </a:xfrm>
            <a:prstGeom prst="notchedRightArrow">
              <a:avLst>
                <a:gd name="adj1" fmla="val 50000"/>
                <a:gd name="adj2" fmla="val 199033"/>
              </a:avLst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solidFill>
                  <a:srgbClr val="7030A0"/>
                </a:solidFill>
                <a:latin typeface="Century Gothic" pitchFamily="34" charset="0"/>
              </a:endParaRPr>
            </a:p>
          </p:txBody>
        </p:sp>
        <p:sp>
          <p:nvSpPr>
            <p:cNvPr id="6" name="AutoShape 6"/>
            <p:cNvSpPr>
              <a:spLocks noChangeArrowheads="1"/>
            </p:cNvSpPr>
            <p:nvPr/>
          </p:nvSpPr>
          <p:spPr bwMode="auto">
            <a:xfrm>
              <a:off x="3501" y="5994"/>
              <a:ext cx="1441" cy="180"/>
            </a:xfrm>
            <a:prstGeom prst="notchedRightArrow">
              <a:avLst>
                <a:gd name="adj1" fmla="val 50000"/>
                <a:gd name="adj2" fmla="val 200139"/>
              </a:avLst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solidFill>
                  <a:srgbClr val="7030A0"/>
                </a:solidFill>
                <a:latin typeface="Century Gothic" pitchFamily="34" charset="0"/>
              </a:endParaRPr>
            </a:p>
          </p:txBody>
        </p:sp>
        <p:sp>
          <p:nvSpPr>
            <p:cNvPr id="7" name="AutoShape 7"/>
            <p:cNvSpPr>
              <a:spLocks noChangeArrowheads="1"/>
            </p:cNvSpPr>
            <p:nvPr/>
          </p:nvSpPr>
          <p:spPr bwMode="auto">
            <a:xfrm>
              <a:off x="3501" y="4914"/>
              <a:ext cx="1441" cy="181"/>
            </a:xfrm>
            <a:prstGeom prst="notchedRightArrow">
              <a:avLst>
                <a:gd name="adj1" fmla="val 50000"/>
                <a:gd name="adj2" fmla="val 199033"/>
              </a:avLst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solidFill>
                  <a:srgbClr val="7030A0"/>
                </a:solidFill>
                <a:latin typeface="Century Gothic" pitchFamily="34" charset="0"/>
              </a:endParaRPr>
            </a:p>
          </p:txBody>
        </p:sp>
        <p:sp>
          <p:nvSpPr>
            <p:cNvPr id="8" name="AutoShape 8"/>
            <p:cNvSpPr>
              <a:spLocks noChangeArrowheads="1"/>
            </p:cNvSpPr>
            <p:nvPr/>
          </p:nvSpPr>
          <p:spPr bwMode="auto">
            <a:xfrm>
              <a:off x="3501" y="3114"/>
              <a:ext cx="1441" cy="180"/>
            </a:xfrm>
            <a:prstGeom prst="notchedRightArrow">
              <a:avLst>
                <a:gd name="adj1" fmla="val 50000"/>
                <a:gd name="adj2" fmla="val 200139"/>
              </a:avLst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solidFill>
                  <a:schemeClr val="accent1">
                    <a:lumMod val="75000"/>
                  </a:schemeClr>
                </a:solidFill>
                <a:latin typeface="Century Gothic" pitchFamily="34" charset="0"/>
              </a:endParaRPr>
            </a:p>
          </p:txBody>
        </p:sp>
        <p:sp>
          <p:nvSpPr>
            <p:cNvPr id="9" name="AutoShape 9"/>
            <p:cNvSpPr>
              <a:spLocks noChangeArrowheads="1"/>
            </p:cNvSpPr>
            <p:nvPr/>
          </p:nvSpPr>
          <p:spPr bwMode="auto">
            <a:xfrm>
              <a:off x="3501" y="7254"/>
              <a:ext cx="1441" cy="181"/>
            </a:xfrm>
            <a:prstGeom prst="notchedRightArrow">
              <a:avLst>
                <a:gd name="adj1" fmla="val 50000"/>
                <a:gd name="adj2" fmla="val 199033"/>
              </a:avLst>
            </a:prstGeom>
            <a:solidFill>
              <a:srgbClr val="FFFFFF"/>
            </a:solidFill>
            <a:ln w="1270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>
                <a:solidFill>
                  <a:srgbClr val="7030A0"/>
                </a:solidFill>
                <a:latin typeface="Century Gothic" pitchFamily="34" charset="0"/>
              </a:endParaRPr>
            </a:p>
          </p:txBody>
        </p:sp>
        <p:sp>
          <p:nvSpPr>
            <p:cNvPr id="10" name="AutoShape 10"/>
            <p:cNvSpPr>
              <a:spLocks noChangeArrowheads="1"/>
            </p:cNvSpPr>
            <p:nvPr/>
          </p:nvSpPr>
          <p:spPr bwMode="auto">
            <a:xfrm rot="16200000">
              <a:off x="247" y="4920"/>
              <a:ext cx="4680" cy="1080"/>
            </a:xfrm>
            <a:prstGeom prst="roundRect">
              <a:avLst>
                <a:gd name="adj" fmla="val 16667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  <a:defRPr/>
              </a:pPr>
              <a:r>
                <a:rPr lang="ru-RU" sz="3200" dirty="0">
                  <a:solidFill>
                    <a:schemeClr val="accent1">
                      <a:lumMod val="75000"/>
                    </a:schemeClr>
                  </a:solidFill>
                  <a:latin typeface="Comic Sans MS" panose="030F0702030302020204" pitchFamily="66" charset="0"/>
                </a:rPr>
                <a:t>Типы профессий</a:t>
              </a:r>
            </a:p>
          </p:txBody>
        </p:sp>
        <p:sp>
          <p:nvSpPr>
            <p:cNvPr id="11" name="AutoShape 11"/>
            <p:cNvSpPr>
              <a:spLocks noChangeArrowheads="1"/>
            </p:cNvSpPr>
            <p:nvPr/>
          </p:nvSpPr>
          <p:spPr bwMode="auto">
            <a:xfrm>
              <a:off x="5138" y="4734"/>
              <a:ext cx="3059" cy="540"/>
            </a:xfrm>
            <a:prstGeom prst="roundRect">
              <a:avLst>
                <a:gd name="adj" fmla="val 16667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  <a:defRPr/>
              </a:pPr>
              <a:r>
                <a:rPr lang="ru-RU" sz="2800" dirty="0">
                  <a:solidFill>
                    <a:schemeClr val="accent1">
                      <a:lumMod val="75000"/>
                    </a:schemeClr>
                  </a:solidFill>
                  <a:latin typeface="Comic Sans MS" panose="030F0702030302020204" pitchFamily="66" charset="0"/>
                </a:rPr>
                <a:t>«Человек — техника»</a:t>
              </a:r>
            </a:p>
          </p:txBody>
        </p:sp>
        <p:sp>
          <p:nvSpPr>
            <p:cNvPr id="12" name="AutoShape 12"/>
            <p:cNvSpPr>
              <a:spLocks noChangeArrowheads="1"/>
            </p:cNvSpPr>
            <p:nvPr/>
          </p:nvSpPr>
          <p:spPr bwMode="auto">
            <a:xfrm>
              <a:off x="5122" y="5617"/>
              <a:ext cx="3059" cy="900"/>
            </a:xfrm>
            <a:prstGeom prst="roundRect">
              <a:avLst>
                <a:gd name="adj" fmla="val 16667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  <a:defRPr/>
              </a:pPr>
              <a:r>
                <a:rPr lang="ru-RU" sz="2800" dirty="0">
                  <a:solidFill>
                    <a:schemeClr val="accent1">
                      <a:lumMod val="75000"/>
                    </a:schemeClr>
                  </a:solidFill>
                  <a:latin typeface="Comic Sans MS" panose="030F0702030302020204" pitchFamily="66" charset="0"/>
                </a:rPr>
                <a:t>«Человек — знаковая система»</a:t>
              </a:r>
            </a:p>
          </p:txBody>
        </p:sp>
        <p:sp>
          <p:nvSpPr>
            <p:cNvPr id="13" name="AutoShape 13"/>
            <p:cNvSpPr>
              <a:spLocks noChangeArrowheads="1"/>
            </p:cNvSpPr>
            <p:nvPr/>
          </p:nvSpPr>
          <p:spPr bwMode="auto">
            <a:xfrm>
              <a:off x="5122" y="6894"/>
              <a:ext cx="3059" cy="900"/>
            </a:xfrm>
            <a:prstGeom prst="roundRect">
              <a:avLst>
                <a:gd name="adj" fmla="val 16667"/>
              </a:avLst>
            </a:prstGeom>
            <a:solidFill>
              <a:schemeClr val="accent4">
                <a:lumMod val="40000"/>
                <a:lumOff val="60000"/>
              </a:schemeClr>
            </a:solidFill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 algn="ctr">
                <a:spcAft>
                  <a:spcPts val="1000"/>
                </a:spcAft>
                <a:defRPr/>
              </a:pPr>
              <a:r>
                <a:rPr lang="ru-RU" sz="2400" dirty="0">
                  <a:solidFill>
                    <a:schemeClr val="accent1">
                      <a:lumMod val="75000"/>
                    </a:schemeClr>
                  </a:solidFill>
                  <a:latin typeface="Comic Sans MS" panose="030F0702030302020204" pitchFamily="66" charset="0"/>
                </a:rPr>
                <a:t>«Человек — художественный образ»</a:t>
              </a:r>
            </a:p>
          </p:txBody>
        </p:sp>
      </p:grp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124744"/>
            <a:ext cx="593547" cy="83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" descr="j028302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621" y="2267721"/>
            <a:ext cx="786291" cy="7862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72276"/>
            <a:ext cx="864096" cy="664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" descr="BD06663_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3501008"/>
            <a:ext cx="894303" cy="834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1" descr="BARBER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923664"/>
            <a:ext cx="864095" cy="9508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67826116"/>
      </p:ext>
    </p:extLst>
  </p:cSld>
  <p:clrMapOvr>
    <a:masterClrMapping/>
  </p:clrMapOvr>
</p:sld>
</file>

<file path=ppt/theme/theme1.xml><?xml version="1.0" encoding="utf-8"?>
<a:theme xmlns:a="http://schemas.openxmlformats.org/drawingml/2006/main" name="Human">
  <a:themeElements>
    <a:clrScheme name="Human">
      <a:dk1>
        <a:sysClr val="windowText" lastClr="000000"/>
      </a:dk1>
      <a:lt1>
        <a:sysClr val="window" lastClr="FFFFFF"/>
      </a:lt1>
      <a:dk2>
        <a:srgbClr val="795339"/>
      </a:dk2>
      <a:lt2>
        <a:srgbClr val="F7EEDD"/>
      </a:lt2>
      <a:accent1>
        <a:srgbClr val="AD2E27"/>
      </a:accent1>
      <a:accent2>
        <a:srgbClr val="3F3D66"/>
      </a:accent2>
      <a:accent3>
        <a:srgbClr val="17517A"/>
      </a:accent3>
      <a:accent4>
        <a:srgbClr val="877E48"/>
      </a:accent4>
      <a:accent5>
        <a:srgbClr val="AF8B1E"/>
      </a:accent5>
      <a:accent6>
        <a:srgbClr val="A35E21"/>
      </a:accent6>
      <a:hlink>
        <a:srgbClr val="9B7300"/>
      </a:hlink>
      <a:folHlink>
        <a:srgbClr val="D6A73B"/>
      </a:folHlink>
    </a:clrScheme>
    <a:fontScheme name="Human">
      <a:majorFont>
        <a:latin typeface="Candara"/>
        <a:ea typeface=""/>
        <a:cs typeface=""/>
        <a:font script="Jpan" typeface="ＭＳ Ｐゴシック"/>
        <a:font script="Hang" typeface="HY견명조"/>
        <a:font script="Hans" typeface="华文新魏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andara"/>
        <a:ea typeface=""/>
        <a:cs typeface=""/>
        <a:font script="Jpan" typeface="ＭＳ Ｐゴシック"/>
        <a:font script="Hang" typeface="HY견명조"/>
        <a:font script="Hans" typeface="华文楷体"/>
        <a:font script="Hant" typeface="新細明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Human">
      <a:fillStyleLst>
        <a:solidFill>
          <a:schemeClr val="phClr">
            <a:tint val="100000"/>
          </a:schemeClr>
        </a:solidFill>
        <a:gradFill>
          <a:gsLst>
            <a:gs pos="0">
              <a:schemeClr val="phClr">
                <a:tint val="30000"/>
                <a:satMod val="175000"/>
              </a:schemeClr>
            </a:gs>
            <a:gs pos="50000">
              <a:schemeClr val="phClr">
                <a:tint val="55000"/>
                <a:satMod val="200000"/>
              </a:schemeClr>
            </a:gs>
            <a:gs pos="70000">
              <a:schemeClr val="phClr">
                <a:tint val="70000"/>
                <a:satMod val="175000"/>
              </a:schemeClr>
            </a:gs>
            <a:gs pos="100000">
              <a:schemeClr val="phClr">
                <a:tint val="85000"/>
                <a:satMod val="175000"/>
              </a:schemeClr>
            </a:gs>
          </a:gsLst>
          <a:lin ang="8000000" scaled="1"/>
        </a:gradFill>
        <a:gradFill>
          <a:gsLst>
            <a:gs pos="0">
              <a:schemeClr val="phClr">
                <a:shade val="100000"/>
                <a:satMod val="140000"/>
              </a:schemeClr>
            </a:gs>
            <a:gs pos="40000">
              <a:schemeClr val="phClr">
                <a:shade val="65000"/>
                <a:satMod val="140000"/>
              </a:schemeClr>
            </a:gs>
            <a:gs pos="70000">
              <a:schemeClr val="phClr">
                <a:shade val="40000"/>
                <a:satMod val="115000"/>
              </a:schemeClr>
            </a:gs>
            <a:gs pos="100000">
              <a:schemeClr val="phClr">
                <a:shade val="20000"/>
                <a:satMod val="115000"/>
              </a:schemeClr>
            </a:gs>
          </a:gsLst>
          <a:lin ang="8000000" scaled="1"/>
        </a:gradFill>
      </a:fillStyleLst>
      <a:lnStyleLst>
        <a:ln w="500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28100">
          <a:solidFill>
            <a:schemeClr val="phClr"/>
          </a:solidFill>
          <a:prstDash val="solid"/>
        </a:ln>
      </a:lnStyleLst>
      <a:effectStyleLst>
        <a:effectStyle>
          <a:effectLst>
            <a:outerShdw blurRad="39000" dist="25400" dir="9000000">
              <a:srgbClr val="1A0000">
                <a:alpha val="35000"/>
              </a:srgbClr>
            </a:outerShdw>
          </a:effectLst>
        </a:effectStyle>
        <a:effectStyle>
          <a:effectLst>
            <a:outerShdw blurRad="39000" dist="25400" dir="9000000">
              <a:srgbClr val="1A0000">
                <a:alpha val="40000"/>
              </a:srgbClr>
            </a:outerShdw>
          </a:effectLst>
        </a:effectStyle>
        <a:effectStyle>
          <a:effectLst>
            <a:outerShdw blurRad="39000" dist="25400" dir="9000000">
              <a:srgbClr val="000000">
                <a:alpha val="40000"/>
              </a:srgbClr>
            </a:outerShdw>
          </a:effectLst>
          <a:scene3d>
            <a:camera prst="perspectiveFront">
              <a:rot lat="0" lon="0" rev="0"/>
            </a:camera>
            <a:lightRig rig="brightRoom" dir="tr">
              <a:rot lat="0" lon="0" rev="3540000"/>
            </a:lightRig>
          </a:scene3d>
          <a:sp3d prstMaterial="matte">
            <a:bevelT w="190500" h="44450" prst="cross"/>
          </a:sp3d>
        </a:effectStyle>
      </a:effectStyleLst>
      <a:bgFillStyleLst>
        <a:solidFill>
          <a:schemeClr val="phClr">
            <a:tint val="100000"/>
          </a:schemeClr>
        </a:solidFill>
        <a:gradFill flip="none" rotWithShape="1">
          <a:gsLst>
            <a:gs pos="0">
              <a:schemeClr val="phClr">
                <a:tint val="85000"/>
                <a:satMod val="275000"/>
              </a:schemeClr>
            </a:gs>
            <a:gs pos="3000">
              <a:schemeClr val="phClr">
                <a:tint val="87000"/>
                <a:satMod val="275000"/>
              </a:schemeClr>
            </a:gs>
            <a:gs pos="10000">
              <a:schemeClr val="phClr">
                <a:tint val="90000"/>
                <a:satMod val="275000"/>
              </a:schemeClr>
            </a:gs>
            <a:gs pos="70000">
              <a:schemeClr val="phClr">
                <a:shade val="38000"/>
                <a:satMod val="275000"/>
              </a:schemeClr>
            </a:gs>
            <a:gs pos="90000">
              <a:schemeClr val="phClr">
                <a:shade val="25000"/>
                <a:satMod val="300000"/>
              </a:schemeClr>
            </a:gs>
            <a:gs pos="100000">
              <a:schemeClr val="phClr">
                <a:shade val="22000"/>
                <a:satMod val="300000"/>
              </a:schemeClr>
            </a:gs>
          </a:gsLst>
          <a:path path="circle">
            <a:fillToRect l="60000" t="-3300" b="200000"/>
          </a:path>
          <a:tileRect/>
        </a:gradFill>
        <a:gradFill rotWithShape="1">
          <a:gsLst>
            <a:gs pos="0">
              <a:schemeClr val="phClr">
                <a:tint val="57000"/>
                <a:satMod val="400000"/>
              </a:schemeClr>
            </a:gs>
            <a:gs pos="100000">
              <a:schemeClr val="phClr">
                <a:tint val="87000"/>
                <a:shade val="40000"/>
                <a:satMod val="5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Human</Template>
  <TotalTime>307</TotalTime>
  <Words>667</Words>
  <Application>Microsoft Office PowerPoint</Application>
  <PresentationFormat>Экран (4:3)</PresentationFormat>
  <Paragraphs>86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Human</vt:lpstr>
      <vt:lpstr>«МИР ПРОФЕССИЙ»</vt:lpstr>
      <vt:lpstr>Эпиграф</vt:lpstr>
      <vt:lpstr>ПРОФЕССИОНАЛЬНОЕ  САМООПРЕДЕЛЕНИЕ</vt:lpstr>
      <vt:lpstr>ПРОФЕССИОНАЛЬНОЕ  САМООПРЕДЕЛЕНИЕ</vt:lpstr>
      <vt:lpstr>Презентация PowerPoint</vt:lpstr>
      <vt:lpstr>Требования, предъявляемые к профессии:</vt:lpstr>
      <vt:lpstr>Формула выбора профессии</vt:lpstr>
      <vt:lpstr>Профессия - это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Человек в движении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 «Как выбрать профессию?»</dc:title>
  <dc:creator>User</dc:creator>
  <cp:lastModifiedBy>Ольга</cp:lastModifiedBy>
  <cp:revision>63</cp:revision>
  <dcterms:created xsi:type="dcterms:W3CDTF">2012-12-21T16:26:59Z</dcterms:created>
  <dcterms:modified xsi:type="dcterms:W3CDTF">2025-10-11T15:04:51Z</dcterms:modified>
</cp:coreProperties>
</file>