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62" r:id="rId6"/>
    <p:sldId id="278" r:id="rId7"/>
    <p:sldId id="266" r:id="rId8"/>
    <p:sldId id="260" r:id="rId9"/>
    <p:sldId id="277" r:id="rId10"/>
    <p:sldId id="259" r:id="rId11"/>
    <p:sldId id="258" r:id="rId12"/>
    <p:sldId id="257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0" r:id="rId21"/>
    <p:sldId id="291" r:id="rId22"/>
    <p:sldId id="294" r:id="rId23"/>
    <p:sldId id="292" r:id="rId24"/>
    <p:sldId id="293" r:id="rId25"/>
    <p:sldId id="295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1088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246" y="0"/>
            <a:ext cx="9629245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7391400" cy="2743200"/>
          </a:xfrm>
        </p:spPr>
        <p:txBody>
          <a:bodyPr>
            <a:normAutofit fontScale="85000" lnSpcReduction="20000"/>
          </a:bodyPr>
          <a:lstStyle/>
          <a:p>
            <a:r>
              <a:rPr lang="ru-RU" sz="47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«Социальная адаптация детей с ограниченными возможностями здоровья через коммуникативные игры</a:t>
            </a:r>
            <a:r>
              <a:rPr lang="ru-RU" sz="47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»</a:t>
            </a:r>
            <a:endParaRPr lang="ru-RU" sz="47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47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287"/>
            <a:ext cx="9144000" cy="68762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0"/>
            <a:ext cx="8458200" cy="1905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>
                <a:latin typeface="Cambria Math" pitchFamily="18" charset="0"/>
                <a:ea typeface="Cambria Math" pitchFamily="18" charset="0"/>
              </a:rPr>
              <a:t>Цель первого этапа: </a:t>
            </a:r>
            <a:r>
              <a:rPr lang="ru-RU" sz="3100" dirty="0" smtClean="0">
                <a:latin typeface="Cambria Math" pitchFamily="18" charset="0"/>
                <a:ea typeface="Cambria Math" pitchFamily="18" charset="0"/>
              </a:rPr>
              <a:t>помочь ребёнку преодолеть отчуждённое отношение к сверстникам, увидеть в сверстниках не противников и конкурентов, а партнёров по игре.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5181600" cy="4495800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Задачи:</a:t>
            </a:r>
            <a:endParaRPr lang="ru-RU" sz="36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помочь детям познакомиться, снять телесное напряжение;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сформировать положительное отношение к ситуации занятия со сверстниками;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создать условия для безопасного общения с помощью игр, не требующих конкурентных отношений;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научить детей оказывать и принимать поддержку сверстников.</a:t>
            </a:r>
          </a:p>
          <a:p>
            <a:endParaRPr lang="ru-RU" sz="36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04801"/>
            <a:ext cx="8610600" cy="13715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3100" b="1" dirty="0" smtClean="0">
                <a:latin typeface="Cambria Math" pitchFamily="18" charset="0"/>
                <a:ea typeface="Cambria Math" pitchFamily="18" charset="0"/>
              </a:rPr>
              <a:t>Цель второго этапа:</a:t>
            </a:r>
            <a:r>
              <a:rPr lang="ru-RU" sz="3100" dirty="0" smtClean="0">
                <a:latin typeface="Cambria Math" pitchFamily="18" charset="0"/>
                <a:ea typeface="Cambria Math" pitchFamily="18" charset="0"/>
              </a:rPr>
              <a:t> научить правильно воспринимать сверстников: их движения, действия, слова, понимать эмоциональное состояние. 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057400"/>
            <a:ext cx="5257800" cy="44958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Задачи:</a:t>
            </a:r>
            <a:endParaRPr lang="ru-RU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привлечь внимание детей к сверстниками, их эмоциональному состоянию, поведению;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научить детей понимать разные языки общения: мимику, движения, жесты, прикосновения, голос, интонацию и т.д.;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развивать у детей умение самим адекватно использовать разные языки общения в контакте со сверстниками.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53457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534400" cy="12953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Цель третьего этапа: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овладение детьми высшей формой игровой деятельности – подвижными играми с правилами; формировать умение оказывать друг другу помощь и поддержку.</a:t>
            </a: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200" dirty="0" smtClean="0">
                <a:latin typeface="Cambria Math" pitchFamily="18" charset="0"/>
                <a:ea typeface="Cambria Math" pitchFamily="18" charset="0"/>
              </a:rPr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1981200"/>
            <a:ext cx="5029200" cy="4572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Задачи:</a:t>
            </a:r>
            <a:endParaRPr lang="ru-RU" sz="24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сформировать у детей эмоционально-волевую регуляцию поведения;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изменить отношение детей к ситуацию проигрыша, овладеть способами самоподдержки;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научить детей осознавать собственные негативные эмоции и освобождаться от негативных эмоциональных состояний.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53457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534400" cy="12953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304800"/>
            <a:ext cx="5029200" cy="62484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 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Коммуникативные </a:t>
            </a:r>
            <a:r>
              <a:rPr lang="ru-RU" sz="2800" dirty="0">
                <a:solidFill>
                  <a:schemeClr val="tx1"/>
                </a:solidFill>
              </a:rPr>
              <a:t>навыки развиваются в повседневной деятельности, дидактических, подвижных, сюжетно-ролевых игр.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Вашему вниманию я предлагаю игры на развитие коммуникативных навыков.</a:t>
            </a:r>
            <a:r>
              <a:rPr lang="ru-RU" sz="2800" dirty="0" smtClean="0">
                <a:solidFill>
                  <a:schemeClr val="tx1"/>
                </a:solidFill>
              </a:rPr>
              <a:t> 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53457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534400" cy="12953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0"/>
            <a:ext cx="5334000" cy="6477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>Коврик </a:t>
            </a:r>
            <a:r>
              <a:rPr lang="ru-RU" sz="2000" b="1" dirty="0">
                <a:solidFill>
                  <a:schemeClr val="tx1"/>
                </a:solidFill>
              </a:rPr>
              <a:t>примирения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Цель: </a:t>
            </a:r>
            <a:r>
              <a:rPr lang="ru-RU" sz="2000" dirty="0">
                <a:solidFill>
                  <a:schemeClr val="tx1"/>
                </a:solidFill>
              </a:rPr>
              <a:t>Развивать коммуникативные навыки и умение разрешать конфликты.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Придя с прогулки, воспитатель сообщает  детям, что </a:t>
            </a:r>
            <a:r>
              <a:rPr lang="ru-RU" sz="2000" dirty="0" smtClean="0">
                <a:solidFill>
                  <a:schemeClr val="tx1"/>
                </a:solidFill>
              </a:rPr>
              <a:t>две </a:t>
            </a:r>
            <a:r>
              <a:rPr lang="ru-RU" sz="2000" dirty="0" err="1" smtClean="0">
                <a:solidFill>
                  <a:schemeClr val="tx1"/>
                </a:solidFill>
              </a:rPr>
              <a:t>девочкм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сегодня поссорились на улице. Приглашает противников  присесть  друг против друга на «Коврик примирения», чтобы выяснить причину раздора и найти путь мирного решения проблемы. Эта игра используется и при обсуждении  «Как поделить игрушку».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20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0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53457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534400" cy="12953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1981200"/>
            <a:ext cx="5029200" cy="457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544">
            <a:off x="4441667" y="751263"/>
            <a:ext cx="4985722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7634">
            <a:off x="304570" y="2368040"/>
            <a:ext cx="4368552" cy="434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4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53457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534400" cy="3809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1981200"/>
            <a:ext cx="5029200" cy="457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 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72891" y="152400"/>
            <a:ext cx="419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Вежливые слова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Цель</a:t>
            </a:r>
            <a:r>
              <a:rPr lang="ru-RU" sz="2000" dirty="0"/>
              <a:t>: развитие уважения в общении, привычка пользоваться вежливыми словами.</a:t>
            </a:r>
            <a:br>
              <a:rPr lang="ru-RU" sz="2000" dirty="0"/>
            </a:br>
            <a:r>
              <a:rPr lang="ru-RU" sz="2000" dirty="0"/>
              <a:t>Игра проводится с мячом в кругу. Дети бросают друг другу мяч, называя вежливые слова. Назвать только слова приветствия (здравствуйте, добрый день, привет, мы рады вас видеть, рады встречи с вами); благодарности (спасибо, благодарю, пожалуйста, будьте любезны); извинения (извините, простите, жаль, сожалею); прощания (до свидания, до встречи, спокойной ночи).</a:t>
            </a:r>
          </a:p>
        </p:txBody>
      </p:sp>
    </p:spTree>
    <p:extLst>
      <p:ext uri="{BB962C8B-B14F-4D97-AF65-F5344CB8AC3E}">
        <p14:creationId xmlns:p14="http://schemas.microsoft.com/office/powerpoint/2010/main" val="4292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53457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534400" cy="12953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1981200"/>
            <a:ext cx="5029200" cy="457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171">
            <a:off x="4569676" y="175922"/>
            <a:ext cx="4968552" cy="4207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F:\DCIM\102PHOTO\SAM_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09918" flipV="1">
            <a:off x="231574" y="2714817"/>
            <a:ext cx="4834604" cy="3693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92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53457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534400" cy="3047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1981200"/>
            <a:ext cx="5029200" cy="457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2800" y="245366"/>
            <a:ext cx="5791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Пресс-конференция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Цель</a:t>
            </a:r>
            <a:r>
              <a:rPr lang="ru-RU" sz="2000" dirty="0"/>
              <a:t>: развить умение вежливо отвечать на вопросы собеседников, кратко и корректно формулировать ответ; формировать речевые умения.</a:t>
            </a:r>
            <a:br>
              <a:rPr lang="ru-RU" sz="2000" dirty="0"/>
            </a:br>
            <a:r>
              <a:rPr lang="ru-RU" sz="2000" dirty="0"/>
              <a:t>Все дети группы участвуют в пресс-конференции на любую тему (например: “Твой выходной </a:t>
            </a:r>
            <a:r>
              <a:rPr lang="ru-RU" sz="2000" dirty="0" err="1"/>
              <a:t>день”,“Экскурсия</a:t>
            </a:r>
            <a:r>
              <a:rPr lang="ru-RU" sz="2000" dirty="0"/>
              <a:t> в зоопарк”, “День рождения </a:t>
            </a:r>
            <a:r>
              <a:rPr lang="ru-RU" sz="2000" dirty="0" err="1"/>
              <a:t>друга”,“В</a:t>
            </a:r>
            <a:r>
              <a:rPr lang="ru-RU" sz="2000" dirty="0"/>
              <a:t> цирке” и др.). Один из участников пресс-конференции “гость” (тот, кому будут заданы все вопросы) – садится в центр и отвечает на любые вопросы детей.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50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53457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4267200" cy="5333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1981200"/>
            <a:ext cx="5029200" cy="457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43400" y="522365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Игра «Змея»</a:t>
            </a:r>
            <a:br>
              <a:rPr lang="ru-RU" sz="2400" b="1" dirty="0"/>
            </a:br>
            <a:r>
              <a:rPr lang="ru-RU" sz="2400" dirty="0"/>
              <a:t>Дети становятся в разных местах комнаты. Ведущий начинает ходить и приговаривать: «Я змея, змея, змея, я ползу, ползу, ползу. Хочешь быть моим хвостом?» Если ребёнок соглашается, он должен проползти у ведущего между ног и стать сзади. Игра продолжается до тех пор, пока в «змею» не соберутся все желающие.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78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1088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246" y="0"/>
            <a:ext cx="9629245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7391400" cy="1676400"/>
          </a:xfrm>
        </p:spPr>
        <p:txBody>
          <a:bodyPr>
            <a:normAutofit fontScale="55000" lnSpcReduction="20000"/>
          </a:bodyPr>
          <a:lstStyle/>
          <a:p>
            <a:r>
              <a:rPr lang="ru-RU" sz="47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«Детский сад №30 </a:t>
            </a:r>
            <a:r>
              <a:rPr lang="ru-RU" sz="4700" b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г.Тобольска</a:t>
            </a:r>
            <a:endParaRPr lang="ru-RU" sz="4700" b="1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47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Воспитатель: </a:t>
            </a:r>
            <a:r>
              <a:rPr lang="ru-RU" sz="4700" b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Простакишина</a:t>
            </a:r>
            <a:r>
              <a:rPr lang="ru-RU" sz="47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Оксана Алексеевна</a:t>
            </a:r>
            <a:endParaRPr lang="ru-RU" sz="47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47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6400800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2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53457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534400" cy="12953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1981200"/>
            <a:ext cx="5029200" cy="457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6408">
            <a:off x="4800600" y="228600"/>
            <a:ext cx="4627169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764">
            <a:off x="228600" y="2407359"/>
            <a:ext cx="4910212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5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53457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3733800" cy="3809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1981200"/>
            <a:ext cx="5029200" cy="457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45720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Игра «Поварята»</a:t>
            </a:r>
            <a:br>
              <a:rPr lang="ru-RU" sz="2000" b="1" dirty="0"/>
            </a:br>
            <a:r>
              <a:rPr lang="ru-RU" sz="2000" dirty="0"/>
              <a:t>Все встают в круг - это кастрюля. Сейчас будем готовить компот.  Каждый участник придумывает,  каким фруктом он будет (яблоко, вишня, груша) Ведущий выкрикивает по очереди, что он хочет положить в кастрюлю. Узнавший себя встаёт в круг, следующий участник, вставший, берёт за руки предыдущего. Пока все компоненты не окажутся в круге, игра продолжается. В результате получается вкусный и красивый компот. Таким способом также можно сварить суп или  сделать винегрет</a:t>
            </a:r>
          </a:p>
        </p:txBody>
      </p:sp>
    </p:spTree>
    <p:extLst>
      <p:ext uri="{BB962C8B-B14F-4D97-AF65-F5344CB8AC3E}">
        <p14:creationId xmlns:p14="http://schemas.microsoft.com/office/powerpoint/2010/main" val="15706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53457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3733800" cy="3809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1981200"/>
            <a:ext cx="5029200" cy="457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  <p:pic>
        <p:nvPicPr>
          <p:cNvPr id="5" name="Picture 2" descr="F:\DCIM\102PHOTO\SAM_0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48" y="0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74229"/>
            <a:ext cx="5979717" cy="4418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1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53457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3733800" cy="3809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1981200"/>
            <a:ext cx="5029200" cy="457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524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«Нос к носу»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Дети свободно располагаются по комнате и двигаются в любом направлении. По команде взрослого, например, «Нос к носу» они становятся по парам и касаются друг друга носами. Команды могут быть разнообразными: «Ладошка к ладошке», «Коленка к коленке», « Ухо к уху» и т.д.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58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53457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3733800" cy="3809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1981200"/>
            <a:ext cx="5029200" cy="457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80" y="-112200"/>
            <a:ext cx="6006302" cy="3617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5719"/>
            <a:ext cx="6012161" cy="4437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0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53457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3733800" cy="3809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1981200"/>
            <a:ext cx="5029200" cy="457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67200" y="2286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 процессе игр дошкольники становятся все более внимательными друг к другу, замечают действия и настроения других, стремятся помочь и поддержать партнеров. </a:t>
            </a:r>
          </a:p>
          <a:p>
            <a:r>
              <a:rPr lang="ru-RU" sz="2400" dirty="0"/>
              <a:t>Заметно снижается агрессивность многих проблемных детей, уменьшается число демонстративных реакций, замкнутые, застенчивые дети чаще участвуют в совместной игре. </a:t>
            </a:r>
          </a:p>
        </p:txBody>
      </p:sp>
    </p:spTree>
    <p:extLst>
      <p:ext uri="{BB962C8B-B14F-4D97-AF65-F5344CB8AC3E}">
        <p14:creationId xmlns:p14="http://schemas.microsoft.com/office/powerpoint/2010/main" val="16568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aHR0cDovL2ZpdG5lc3MtbGl2ZS5ydS91cGxvYWRzL2ltYWdlcy8wMC8wMS82NC8yMDEyLzA3LzA2LzRmZjVmY2EyZDk3NWVfNTEyeGF1dG8uanB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21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ambria Math" pitchFamily="18" charset="0"/>
                <a:ea typeface="Cambria Math" pitchFamily="18" charset="0"/>
              </a:rPr>
              <a:t>Спасибо за внимание!</a:t>
            </a:r>
            <a:endParaRPr lang="ru-RU" sz="72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1088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246" y="0"/>
            <a:ext cx="9629245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7391400" cy="1676400"/>
          </a:xfrm>
        </p:spPr>
        <p:txBody>
          <a:bodyPr>
            <a:normAutofit/>
          </a:bodyPr>
          <a:lstStyle/>
          <a:p>
            <a:r>
              <a:rPr lang="ru-RU" sz="47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Коммуникация - </a:t>
            </a:r>
            <a:r>
              <a:rPr lang="en-US" sz="47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?</a:t>
            </a:r>
            <a:endParaRPr lang="ru-RU" sz="47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47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05800" cy="48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8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1088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247" y="-990600"/>
            <a:ext cx="9629245" cy="10668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228600"/>
            <a:ext cx="7620000" cy="6477000"/>
          </a:xfrm>
        </p:spPr>
        <p:txBody>
          <a:bodyPr>
            <a:normAutofit/>
          </a:bodyPr>
          <a:lstStyle/>
          <a:p>
            <a:endParaRPr lang="ru-RU" sz="47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1375" y="914400"/>
            <a:ext cx="6858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Словарь русского языка </a:t>
            </a:r>
            <a:r>
              <a:rPr lang="ru-RU" sz="2000" dirty="0" err="1"/>
              <a:t>С.И.Ожегова</a:t>
            </a:r>
            <a:r>
              <a:rPr lang="ru-RU" sz="2000" dirty="0"/>
              <a:t> даёт следующую трактовку, что такое коммуникация. </a:t>
            </a:r>
            <a:r>
              <a:rPr lang="ru-RU" sz="2000" b="1" i="1" dirty="0"/>
              <a:t>«Коммуникация» </a:t>
            </a:r>
            <a:r>
              <a:rPr lang="ru-RU" sz="2000" dirty="0"/>
              <a:t>- это сообщение, общение. Речь как средство коммуникации. Коммуникативный, значит, общительный.</a:t>
            </a:r>
          </a:p>
          <a:p>
            <a:r>
              <a:rPr lang="ru-RU" sz="2000" b="1" i="1" dirty="0"/>
              <a:t>Коммуникаци</a:t>
            </a:r>
            <a:r>
              <a:rPr lang="ru-RU" sz="2000" dirty="0"/>
              <a:t>я (лат. </a:t>
            </a:r>
            <a:r>
              <a:rPr lang="ru-RU" sz="2000" dirty="0" err="1"/>
              <a:t>communicatio</a:t>
            </a:r>
            <a:r>
              <a:rPr lang="ru-RU" sz="2000" dirty="0"/>
              <a:t>, от </a:t>
            </a:r>
            <a:r>
              <a:rPr lang="ru-RU" sz="2000" dirty="0" err="1"/>
              <a:t>communico</a:t>
            </a:r>
            <a:r>
              <a:rPr lang="ru-RU" sz="2000" dirty="0"/>
              <a:t>) - делаю общим, связываю, общаюсь. Общение, передача информации от человека к человеку - специфическая форма взаимодействия людей в процессе их познавательно-трудовой деятельности, осуществляющаяся главным образом при помощи языка (реже при помощи других знаковых систем). Такое понятие коммуникации даёт советский энциклопедический словарь под ред. </a:t>
            </a:r>
            <a:r>
              <a:rPr lang="ru-RU" sz="2000" dirty="0" err="1"/>
              <a:t>А.М.Прохорова</a:t>
            </a:r>
            <a:r>
              <a:rPr lang="ru-RU" sz="2000" dirty="0"/>
              <a:t>, 1988г.</a:t>
            </a:r>
          </a:p>
          <a:p>
            <a:r>
              <a:rPr lang="ru-RU" sz="2000" dirty="0"/>
              <a:t>Таким образом, </a:t>
            </a:r>
            <a:r>
              <a:rPr lang="ru-RU" sz="2000" b="1" i="1" dirty="0"/>
              <a:t>коммуникация дошкольников </a:t>
            </a:r>
            <a:r>
              <a:rPr lang="ru-RU" sz="2000" dirty="0"/>
              <a:t>- это общение детей друг с другом, с воспитателем, сообщением им информации.  </a:t>
            </a:r>
          </a:p>
        </p:txBody>
      </p:sp>
    </p:spTree>
    <p:extLst>
      <p:ext uri="{BB962C8B-B14F-4D97-AF65-F5344CB8AC3E}">
        <p14:creationId xmlns:p14="http://schemas.microsoft.com/office/powerpoint/2010/main" val="17111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-76200"/>
            <a:ext cx="9144000" cy="68762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8458200" cy="114299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Cambria Math" pitchFamily="18" charset="0"/>
                <a:ea typeface="Cambria Math" pitchFamily="18" charset="0"/>
              </a:rPr>
              <a:t>Особенности общения дошкольников:</a:t>
            </a:r>
            <a:endParaRPr lang="ru-RU" sz="4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5715000" cy="441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Яркая эмоциональная насыщенность общения.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Нестандартность и </a:t>
            </a:r>
            <a:r>
              <a:rPr lang="ru-RU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нерегламентированность</a:t>
            </a: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общения.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Преобладание инициативных действий над ответными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8458200" cy="114299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Cambria Math" pitchFamily="18" charset="0"/>
                <a:ea typeface="Cambria Math" pitchFamily="18" charset="0"/>
              </a:rPr>
              <a:t>Проблемы поведения дошкольников, создающие трудности в общении:</a:t>
            </a:r>
            <a:endParaRPr lang="ru-RU" sz="4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5715000" cy="44196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Агрессивность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Тревожность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Избыточная двигательная активность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Обидчивость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400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Застенчивость</a:t>
            </a:r>
            <a:endParaRPr lang="ru-RU" sz="40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05800" cy="1219199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ambria Math" pitchFamily="18" charset="0"/>
                <a:ea typeface="Cambria Math" pitchFamily="18" charset="0"/>
              </a:rPr>
              <a:t>Функции общения:</a:t>
            </a:r>
            <a:br>
              <a:rPr lang="ru-RU" sz="3600" b="1" dirty="0">
                <a:latin typeface="Cambria Math" pitchFamily="18" charset="0"/>
                <a:ea typeface="Cambria Math" pitchFamily="18" charset="0"/>
              </a:rPr>
            </a:br>
            <a:endParaRPr lang="ru-RU" sz="36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5562600" cy="46482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Установление общности между людьми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Регуляция совместной деятельности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Изначальный инструмент познания всего на свете.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Осознание своего «Я». 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Самоопределение личности в ее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мыслях и поступках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534400" cy="114299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ambria Math" pitchFamily="18" charset="0"/>
                <a:ea typeface="Cambria Math" pitchFamily="18" charset="0"/>
              </a:rPr>
              <a:t>Главная цель - </a:t>
            </a:r>
            <a:endParaRPr lang="ru-RU" sz="5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5105400" cy="4953000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38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формировании общности с другими и возможности видеть в сверстниках друзей и партнеров.</a:t>
            </a:r>
          </a:p>
          <a:p>
            <a:pPr marL="457200" indent="-457200"/>
            <a:endParaRPr lang="ru-RU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534400" cy="11429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Этапы формирования навыков общения: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5105400" cy="48006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Преодоление отчуждённого отношения к сверстнику, снятие страха быть отвергнутым.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Формирование  умения правильно понимать сверстника, согласовывать с ним свои действия и движения.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Погружение детей в общие переживания, развитие способности оказывать друг другу помощь и поддержку.</a:t>
            </a:r>
            <a:endParaRPr lang="ru-RU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437</Words>
  <Application>Microsoft Office PowerPoint</Application>
  <PresentationFormat>Экран (4:3)</PresentationFormat>
  <Paragraphs>117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общения дошкольников:</vt:lpstr>
      <vt:lpstr>Проблемы поведения дошкольников, создающие трудности в общении:</vt:lpstr>
      <vt:lpstr>Функции общения: </vt:lpstr>
      <vt:lpstr>Главная цель - </vt:lpstr>
      <vt:lpstr>Этапы формирования навыков общения:</vt:lpstr>
      <vt:lpstr>  Цель первого этапа: помочь ребёнку преодолеть отчуждённое отношение к сверстникам, увидеть в сверстниках не противников и конкурентов, а партнёров по игре.  </vt:lpstr>
      <vt:lpstr>  Цель второго этапа: научить правильно воспринимать сверстников: их движения, действия, слова, понимать эмоциональное состояние.   </vt:lpstr>
      <vt:lpstr>  Цель третьего этапа: овладение детьми высшей формой игровой деятельности – подвижными играми с правилами; формировать умение оказывать друг другу помощь и поддержку.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45</cp:revision>
  <dcterms:created xsi:type="dcterms:W3CDTF">2013-08-27T14:28:01Z</dcterms:created>
  <dcterms:modified xsi:type="dcterms:W3CDTF">2016-03-15T08:37:56Z</dcterms:modified>
</cp:coreProperties>
</file>