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86" r:id="rId3"/>
  </p:sldMasterIdLst>
  <p:notesMasterIdLst>
    <p:notesMasterId r:id="rId39"/>
  </p:notesMasterIdLst>
  <p:sldIdLst>
    <p:sldId id="279" r:id="rId4"/>
    <p:sldId id="280" r:id="rId5"/>
    <p:sldId id="274" r:id="rId6"/>
    <p:sldId id="313" r:id="rId7"/>
    <p:sldId id="307" r:id="rId8"/>
    <p:sldId id="311" r:id="rId9"/>
    <p:sldId id="257" r:id="rId10"/>
    <p:sldId id="312" r:id="rId11"/>
    <p:sldId id="314" r:id="rId12"/>
    <p:sldId id="284" r:id="rId13"/>
    <p:sldId id="315" r:id="rId14"/>
    <p:sldId id="316" r:id="rId15"/>
    <p:sldId id="317" r:id="rId16"/>
    <p:sldId id="324" r:id="rId17"/>
    <p:sldId id="318" r:id="rId18"/>
    <p:sldId id="319" r:id="rId19"/>
    <p:sldId id="321" r:id="rId20"/>
    <p:sldId id="320" r:id="rId21"/>
    <p:sldId id="266" r:id="rId22"/>
    <p:sldId id="322" r:id="rId23"/>
    <p:sldId id="330" r:id="rId24"/>
    <p:sldId id="290" r:id="rId25"/>
    <p:sldId id="329" r:id="rId26"/>
    <p:sldId id="302" r:id="rId27"/>
    <p:sldId id="283" r:id="rId28"/>
    <p:sldId id="323" r:id="rId29"/>
    <p:sldId id="327" r:id="rId30"/>
    <p:sldId id="328" r:id="rId31"/>
    <p:sldId id="300" r:id="rId32"/>
    <p:sldId id="325" r:id="rId33"/>
    <p:sldId id="326" r:id="rId34"/>
    <p:sldId id="293" r:id="rId35"/>
    <p:sldId id="304" r:id="rId36"/>
    <p:sldId id="306" r:id="rId37"/>
    <p:sldId id="33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16" autoAdjust="0"/>
    <p:restoredTop sz="94660"/>
  </p:normalViewPr>
  <p:slideViewPr>
    <p:cSldViewPr>
      <p:cViewPr>
        <p:scale>
          <a:sx n="66" d="100"/>
          <a:sy n="66" d="100"/>
        </p:scale>
        <p:origin x="-1680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24E56-A862-4A2A-9861-9CD1D059B3BC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C04B4-447B-4FCB-8D7B-37854949AD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585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C04B4-447B-4FCB-8D7B-37854949AD2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919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6162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411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2846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3214688" y="0"/>
            <a:ext cx="25717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AC94E-B501-4B8D-BACC-AF672E451E58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AFF81-3E7E-4BE0-8103-98393A23DE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9538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E22C6-A585-4ADA-BA24-F4727940CDDF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AE9EC-147D-4113-BE90-08300CFEA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4895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62FC0-4AA8-4B32-ADDD-B2D82D570F19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FDC76-A80B-4E14-8921-7B13FE473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1806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5E998-17B0-4BE9-8FC2-09BB23AD3303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AF34-72B0-455D-AF44-00EFC21A1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6155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ED5FD-3F7D-4602-B811-EED522528F84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CB379-F3BB-467B-9030-3A619D293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0382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3965C-E1AF-4D8F-B5F0-D9D3660F458E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8E2FB-816C-4229-8C1B-940F95554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17413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0DC5D-B1FC-4F05-AAAC-2C7BA637B7D0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CE40F-2E13-4E49-8FF9-8D9C5F31F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7334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C59C4-33D7-4DC4-A055-D39C023B641E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AEE6-ACF8-4AA9-BBC6-0C0B63F6B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089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5695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0FF34-698B-4453-A1B2-C2905100B520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5D518-6CF9-40AB-915C-7EF275A7A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0866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F6CD3-5ED9-4144-AF4A-EF80760DFD74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B6B7F-9341-40A5-9000-C7C4CD14B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9267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7FAF2-1577-44A5-B06F-470DCB603961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8F4BE-4C78-4873-BCC6-F1BECABE7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817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37288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1895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8394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936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39151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3982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97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94367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9393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12446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0209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530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24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191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0328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996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257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3193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62B95-4176-4D93-A54A-732A5704672D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15932-E29D-4162-AF5E-768F9C0138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950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0"/>
            <a:ext cx="82296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4375" y="831850"/>
            <a:ext cx="771525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B8D998D-262C-48FC-8BB8-D242D3C71911}" type="datetimeFigureOut">
              <a:rPr lang="en-US"/>
              <a:pPr>
                <a:defRPr/>
              </a:pPr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2B8A3B7-561F-4E49-AC68-1B6AA0084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32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7EE45-AB05-4611-8DFD-6380C42B18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4B974-86C8-4772-AAE1-AFAB60EA66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926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2.gi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5656" y="313529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Урок математики в 4 классе по системе «Школа России»</a:t>
            </a:r>
            <a:endParaRPr lang="ru-RU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85800" y="2130425"/>
            <a:ext cx="7772400" cy="222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урока: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Взаимосвязь скорости, времени и расстояния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3563888" y="5085184"/>
            <a:ext cx="488897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Гагач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Т.О. учитель начальных классов МБОУ СОШ с.Абрамовка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19.01.2022 г.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9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857224" y="928670"/>
            <a:ext cx="7128792" cy="72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Цель и задачи урока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2285992"/>
            <a:ext cx="77867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Установим взаимосвязь между величинами – скорость, время, расстояние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Научиться решать задачи  на движение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762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400" b="1" smtClean="0">
                <a:solidFill>
                  <a:srgbClr val="FF0000"/>
                </a:solidFill>
                <a:latin typeface="Courier New" pitchFamily="49" charset="0"/>
              </a:rPr>
              <a:t>Расстояние</a:t>
            </a:r>
            <a:r>
              <a:rPr lang="en-US" sz="4400" b="1" smtClean="0">
                <a:solidFill>
                  <a:srgbClr val="FF0000"/>
                </a:solidFill>
                <a:latin typeface="Courier New" pitchFamily="49" charset="0"/>
              </a:rPr>
              <a:t> (s)</a:t>
            </a:r>
            <a:endParaRPr lang="ru-RU" sz="4400" b="1" smtClean="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9600" y="1828800"/>
            <a:ext cx="47244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1900" smtClean="0"/>
          </a:p>
          <a:p>
            <a:pPr algn="ctr" eaLnBrk="1" hangingPunct="1">
              <a:lnSpc>
                <a:spcPct val="80000"/>
              </a:lnSpc>
            </a:pPr>
            <a:r>
              <a:rPr lang="ru-RU" sz="2800" b="1" i="1" u="sng" smtClean="0">
                <a:solidFill>
                  <a:srgbClr val="FF0000"/>
                </a:solidFill>
                <a:latin typeface="Courier New" pitchFamily="49" charset="0"/>
              </a:rPr>
              <a:t>Расстояние</a:t>
            </a:r>
            <a:r>
              <a:rPr lang="ru-RU" sz="2800" smtClean="0">
                <a:latin typeface="Courier New" pitchFamily="49" charset="0"/>
              </a:rPr>
              <a:t> - это пространство разделяющее два пункта; промежуток между чем-либо.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smtClean="0">
                <a:latin typeface="Courier New" pitchFamily="49" charset="0"/>
              </a:rPr>
              <a:t>Обозначение - </a:t>
            </a:r>
            <a:r>
              <a:rPr lang="en-US" sz="2800" b="1" smtClean="0">
                <a:latin typeface="Courier New" pitchFamily="49" charset="0"/>
              </a:rPr>
              <a:t>S</a:t>
            </a:r>
            <a:endParaRPr lang="ru-RU" sz="2800" b="1" smtClean="0">
              <a:latin typeface="Courier New" pitchFamily="49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800" smtClean="0">
                <a:latin typeface="Courier New" pitchFamily="49" charset="0"/>
              </a:rPr>
              <a:t>Единицы измерения: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smtClean="0">
                <a:solidFill>
                  <a:srgbClr val="FF0000"/>
                </a:solidFill>
                <a:latin typeface="Courier New" pitchFamily="49" charset="0"/>
              </a:rPr>
              <a:t>мм, см, м, км, шагах</a:t>
            </a:r>
            <a:r>
              <a:rPr lang="ru-RU" sz="2800" smtClean="0">
                <a:latin typeface="Courier New" pitchFamily="49" charset="0"/>
              </a:rPr>
              <a:t> </a:t>
            </a:r>
          </a:p>
        </p:txBody>
      </p:sp>
      <p:pic>
        <p:nvPicPr>
          <p:cNvPr id="8198" name="Picture 6" descr="л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381000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р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8488" y="3962400"/>
            <a:ext cx="137953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16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4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84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01000" cy="1216025"/>
          </a:xfrm>
        </p:spPr>
        <p:txBody>
          <a:bodyPr/>
          <a:lstStyle/>
          <a:p>
            <a:pPr eaLnBrk="1" hangingPunct="1"/>
            <a:r>
              <a:rPr lang="ru-RU" sz="4400" b="1" smtClean="0">
                <a:solidFill>
                  <a:srgbClr val="FF0000"/>
                </a:solidFill>
                <a:latin typeface="Courier New" pitchFamily="49" charset="0"/>
              </a:rPr>
              <a:t>Время</a:t>
            </a:r>
            <a:r>
              <a:rPr lang="en-US" sz="4400" b="1" smtClean="0">
                <a:solidFill>
                  <a:srgbClr val="FF0000"/>
                </a:solidFill>
                <a:latin typeface="Courier New" pitchFamily="49" charset="0"/>
              </a:rPr>
              <a:t> (t)</a:t>
            </a:r>
            <a:endParaRPr lang="ru-RU" sz="4400" b="1" smtClean="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5800" y="2286000"/>
            <a:ext cx="4148138" cy="3581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200" smtClean="0"/>
              <a:t> </a:t>
            </a:r>
            <a:r>
              <a:rPr lang="ru-RU" sz="2700" b="1" i="1" u="sng" smtClean="0">
                <a:solidFill>
                  <a:srgbClr val="FF0000"/>
                </a:solidFill>
                <a:latin typeface="Courier New" pitchFamily="49" charset="0"/>
              </a:rPr>
              <a:t>Время</a:t>
            </a:r>
            <a:r>
              <a:rPr lang="ru-RU" sz="2700" smtClean="0">
                <a:latin typeface="Courier New" pitchFamily="49" charset="0"/>
              </a:rPr>
              <a:t> – процесс смены явлений, вещей, событий.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700" smtClean="0">
                <a:latin typeface="Courier New" pitchFamily="49" charset="0"/>
              </a:rPr>
              <a:t>Обозначение - </a:t>
            </a:r>
            <a:r>
              <a:rPr lang="en-US" sz="2700" b="1" smtClean="0">
                <a:solidFill>
                  <a:srgbClr val="FF0000"/>
                </a:solidFill>
                <a:latin typeface="Courier New" pitchFamily="49" charset="0"/>
              </a:rPr>
              <a:t>t</a:t>
            </a:r>
            <a:endParaRPr lang="ru-RU" sz="2700" b="1" smtClean="0">
              <a:solidFill>
                <a:srgbClr val="FF0000"/>
              </a:solidFill>
              <a:latin typeface="Courier New" pitchFamily="49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ru-RU" sz="2700" smtClean="0">
                <a:latin typeface="Courier New" pitchFamily="49" charset="0"/>
              </a:rPr>
              <a:t>Единицы измерения: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700" smtClean="0">
                <a:latin typeface="Courier New" pitchFamily="49" charset="0"/>
              </a:rPr>
              <a:t> </a:t>
            </a:r>
            <a:r>
              <a:rPr lang="ru-RU" sz="2700" b="1" smtClean="0">
                <a:solidFill>
                  <a:srgbClr val="FF0000"/>
                </a:solidFill>
                <a:latin typeface="Courier New" pitchFamily="49" charset="0"/>
              </a:rPr>
              <a:t>мин, сек, ч, сутках.</a:t>
            </a:r>
          </a:p>
        </p:txBody>
      </p:sp>
      <p:pic>
        <p:nvPicPr>
          <p:cNvPr id="7174" name="Picture 6" descr="BS00935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10593">
            <a:off x="2057400" y="3733800"/>
            <a:ext cx="18954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CL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52600"/>
            <a:ext cx="25971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7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2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4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4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400" b="1" smtClean="0">
                <a:solidFill>
                  <a:srgbClr val="FF0000"/>
                </a:solidFill>
                <a:latin typeface="Courier New" pitchFamily="49" charset="0"/>
              </a:rPr>
              <a:t>Скорость</a:t>
            </a:r>
            <a:r>
              <a:rPr lang="en-US" sz="4400" b="1" smtClean="0">
                <a:solidFill>
                  <a:srgbClr val="FF0000"/>
                </a:solidFill>
                <a:latin typeface="Courier New" pitchFamily="49" charset="0"/>
              </a:rPr>
              <a:t> (V)</a:t>
            </a:r>
            <a:endParaRPr lang="ru-RU" sz="4400" b="1" smtClean="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1752600"/>
            <a:ext cx="4910138" cy="426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2800" b="1" i="1" u="sng" smtClean="0">
                <a:solidFill>
                  <a:srgbClr val="FF0000"/>
                </a:solidFill>
                <a:latin typeface="Courier New" pitchFamily="49" charset="0"/>
              </a:rPr>
              <a:t>Скоростью</a:t>
            </a:r>
            <a:r>
              <a:rPr lang="ru-RU" sz="2800" smtClean="0">
                <a:latin typeface="Courier New" pitchFamily="49" charset="0"/>
              </a:rPr>
              <a:t> - называется расстояние, пройденное в единицу времени (за какое-то время – час, минуту, секунду).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smtClean="0">
                <a:latin typeface="Courier New" pitchFamily="49" charset="0"/>
              </a:rPr>
              <a:t>Обозначение -</a:t>
            </a:r>
            <a:r>
              <a:rPr lang="en-US" sz="2800" b="1" smtClean="0">
                <a:solidFill>
                  <a:srgbClr val="FF0000"/>
                </a:solidFill>
                <a:latin typeface="Courier New" pitchFamily="49" charset="0"/>
              </a:rPr>
              <a:t>V</a:t>
            </a:r>
            <a:endParaRPr lang="ru-RU" sz="2800" b="1" smtClean="0">
              <a:solidFill>
                <a:srgbClr val="FF0000"/>
              </a:solidFill>
              <a:latin typeface="Courier New" pitchFamily="49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ru-RU" sz="2800" smtClean="0">
                <a:latin typeface="Courier New" pitchFamily="49" charset="0"/>
              </a:rPr>
              <a:t>Единицы измерения: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solidFill>
                  <a:srgbClr val="FF0000"/>
                </a:solidFill>
                <a:latin typeface="Courier New" pitchFamily="49" charset="0"/>
              </a:rPr>
              <a:t>км/ч, м/с, км/м, …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3600"/>
            <a:ext cx="35814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9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32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4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68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654050"/>
          </a:xfrm>
        </p:spPr>
        <p:txBody>
          <a:bodyPr/>
          <a:lstStyle/>
          <a:p>
            <a:r>
              <a:rPr lang="ru-RU" b="1" i="1" dirty="0" smtClean="0">
                <a:solidFill>
                  <a:srgbClr val="A80044"/>
                </a:solidFill>
                <a:latin typeface="Times New Roman" pitchFamily="18" charset="0"/>
                <a:cs typeface="Times New Roman" pitchFamily="18" charset="0"/>
              </a:rPr>
              <a:t>Как найти скорость пешехода?</a:t>
            </a:r>
            <a:endParaRPr lang="ru-RU" b="1" i="1" dirty="0">
              <a:solidFill>
                <a:srgbClr val="A8004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357298"/>
            <a:ext cx="7715250" cy="5311775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rgbClr val="A80044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A80044"/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A80044"/>
                </a:solidFill>
              </a:rPr>
              <a:t>Чтобы узнать скорость пешехода, нужно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A80044"/>
                </a:solidFill>
              </a:rPr>
              <a:t>расстояние разделить на время.</a:t>
            </a:r>
            <a:endParaRPr lang="ru-RU" b="1" i="1" dirty="0">
              <a:solidFill>
                <a:srgbClr val="A8004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07E5-DCE3-4A38-B2DF-AED4361698D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8"/>
          <p:cNvSpPr>
            <a:spLocks noChangeArrowheads="1"/>
          </p:cNvSpPr>
          <p:nvPr/>
        </p:nvSpPr>
        <p:spPr bwMode="auto">
          <a:xfrm flipV="1">
            <a:off x="1447800" y="609600"/>
            <a:ext cx="6324600" cy="5791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539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48000" y="914400"/>
            <a:ext cx="1447800" cy="1981200"/>
          </a:xfrm>
          <a:prstGeom prst="actionButtonBlank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2" name="AutoShape 2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914400"/>
            <a:ext cx="1371600" cy="1981200"/>
          </a:xfrm>
          <a:prstGeom prst="actionButtonBlank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AutoShape 2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62400" y="3581400"/>
            <a:ext cx="1295400" cy="1676400"/>
          </a:xfrm>
          <a:prstGeom prst="actionButtonBlank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Line 23"/>
          <p:cNvSpPr>
            <a:spLocks noChangeShapeType="1"/>
          </p:cNvSpPr>
          <p:nvPr/>
        </p:nvSpPr>
        <p:spPr bwMode="auto">
          <a:xfrm>
            <a:off x="4648200" y="609600"/>
            <a:ext cx="0" cy="2895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Line 24"/>
          <p:cNvSpPr>
            <a:spLocks noChangeShapeType="1"/>
          </p:cNvSpPr>
          <p:nvPr/>
        </p:nvSpPr>
        <p:spPr bwMode="auto">
          <a:xfrm>
            <a:off x="3048000" y="3505200"/>
            <a:ext cx="3048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3200400" y="1219200"/>
            <a:ext cx="990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solidFill>
                  <a:srgbClr val="660033"/>
                </a:solidFill>
                <a:latin typeface="Courier New" pitchFamily="49" charset="0"/>
              </a:rPr>
              <a:t>V</a:t>
            </a:r>
            <a:endParaRPr lang="ru-RU" sz="9600" b="1">
              <a:solidFill>
                <a:srgbClr val="660033"/>
              </a:solidFill>
              <a:latin typeface="Courier New" pitchFamily="49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5029200" y="1143000"/>
            <a:ext cx="990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solidFill>
                  <a:srgbClr val="660033"/>
                </a:solidFill>
                <a:latin typeface="Courier New" pitchFamily="49" charset="0"/>
              </a:rPr>
              <a:t>t</a:t>
            </a:r>
            <a:endParaRPr lang="ru-RU" sz="9600" b="1">
              <a:solidFill>
                <a:srgbClr val="660033"/>
              </a:solidFill>
              <a:latin typeface="Courier New" pitchFamily="49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191000" y="3657600"/>
            <a:ext cx="914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solidFill>
                  <a:srgbClr val="660033"/>
                </a:solidFill>
                <a:latin typeface="Courier New" pitchFamily="49" charset="0"/>
              </a:rPr>
              <a:t>S</a:t>
            </a:r>
            <a:endParaRPr lang="ru-RU" sz="9600" b="1">
              <a:solidFill>
                <a:srgbClr val="660033"/>
              </a:solidFill>
              <a:latin typeface="Courier New" pitchFamily="49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174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/>
      <p:bldP spid="5131" grpId="1"/>
      <p:bldP spid="5132" grpId="0"/>
      <p:bldP spid="5132" grpId="1"/>
      <p:bldP spid="5130" grpId="0"/>
      <p:bldP spid="513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3352800" y="3886200"/>
            <a:ext cx="2546350" cy="1082675"/>
          </a:xfrm>
          <a:prstGeom prst="rect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FF0000"/>
                </a:solidFill>
                <a:latin typeface="Courier New" pitchFamily="49" charset="0"/>
              </a:rPr>
              <a:t>V</a:t>
            </a:r>
            <a:r>
              <a:rPr lang="en-US" sz="6000" b="1">
                <a:latin typeface="Courier New" pitchFamily="49" charset="0"/>
              </a:rPr>
              <a:t>=S</a:t>
            </a:r>
            <a:r>
              <a:rPr lang="ru-RU" sz="6000" b="1">
                <a:latin typeface="Courier New" pitchFamily="49" charset="0"/>
              </a:rPr>
              <a:t>:</a:t>
            </a:r>
            <a:r>
              <a:rPr lang="en-US" sz="6000" b="1">
                <a:latin typeface="Courier New" pitchFamily="49" charset="0"/>
              </a:rPr>
              <a:t>t</a:t>
            </a:r>
          </a:p>
        </p:txBody>
      </p:sp>
      <p:sp>
        <p:nvSpPr>
          <p:cNvPr id="39942" name="Rectangle 6" descr="Почтовая бумага"/>
          <p:cNvSpPr>
            <a:spLocks noChangeArrowheads="1"/>
          </p:cNvSpPr>
          <p:nvPr/>
        </p:nvSpPr>
        <p:spPr bwMode="auto">
          <a:xfrm>
            <a:off x="533400" y="2362200"/>
            <a:ext cx="8229600" cy="6858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469900" indent="-469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r>
              <a:rPr lang="ru-RU" sz="2400">
                <a:latin typeface="Verdana" pitchFamily="34" charset="0"/>
              </a:rPr>
              <a:t>Чтобы узнать </a:t>
            </a:r>
            <a:r>
              <a:rPr lang="ru-RU" sz="2400" b="1" i="1">
                <a:solidFill>
                  <a:srgbClr val="FF0000"/>
                </a:solidFill>
                <a:latin typeface="Verdana" pitchFamily="34" charset="0"/>
              </a:rPr>
              <a:t>скорость</a:t>
            </a:r>
            <a:r>
              <a:rPr lang="ru-RU" sz="2400">
                <a:latin typeface="Verdana" pitchFamily="34" charset="0"/>
              </a:rPr>
              <a:t>, нужно расстояние разделить на время.</a:t>
            </a: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b="1" u="sng" smtClean="0"/>
              <a:t>Основные формулы:</a:t>
            </a:r>
          </a:p>
        </p:txBody>
      </p:sp>
      <p:sp>
        <p:nvSpPr>
          <p:cNvPr id="13317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29600" y="5715000"/>
            <a:ext cx="457200" cy="4572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 advTm="60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nimBg="1"/>
      <p:bldP spid="399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3200400" y="4495800"/>
            <a:ext cx="2546350" cy="1082675"/>
          </a:xfrm>
          <a:prstGeom prst="rect">
            <a:avLst/>
          </a:prstGeom>
          <a:solidFill>
            <a:srgbClr val="CCFF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FF0000"/>
                </a:solidFill>
                <a:latin typeface="Courier New" pitchFamily="49" charset="0"/>
              </a:rPr>
              <a:t>S</a:t>
            </a:r>
            <a:r>
              <a:rPr lang="en-US" sz="6000" b="1">
                <a:latin typeface="Courier New" pitchFamily="49" charset="0"/>
              </a:rPr>
              <a:t>=V·t</a:t>
            </a:r>
            <a:endParaRPr lang="ru-RU" sz="6000" b="1">
              <a:latin typeface="Courier New" pitchFamily="49" charset="0"/>
            </a:endParaRPr>
          </a:p>
        </p:txBody>
      </p:sp>
      <p:sp>
        <p:nvSpPr>
          <p:cNvPr id="40965" name="Rectangle 5" descr="Почтовая бумага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29600" cy="914400"/>
          </a:xfrm>
          <a:blipFill dpi="0" rotWithShape="1">
            <a:blip r:embed="rId2" cstate="print"/>
            <a:srcRect/>
            <a:tile tx="0" ty="0" sx="100000" sy="100000" flip="none" algn="tl"/>
          </a:blipFill>
          <a:ln w="76200" cmpd="tri">
            <a:solidFill>
              <a:schemeClr val="tx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Чтобы узнать</a:t>
            </a:r>
            <a:r>
              <a:rPr lang="ru-RU" sz="2400" smtClean="0">
                <a:solidFill>
                  <a:srgbClr val="FF0000"/>
                </a:solidFill>
              </a:rPr>
              <a:t> </a:t>
            </a:r>
            <a:r>
              <a:rPr lang="ru-RU" sz="2400" b="1" i="1" smtClean="0">
                <a:solidFill>
                  <a:srgbClr val="FF0000"/>
                </a:solidFill>
              </a:rPr>
              <a:t>расстояние</a:t>
            </a:r>
            <a:r>
              <a:rPr lang="ru-RU" sz="2400" i="1" smtClean="0"/>
              <a:t>,</a:t>
            </a:r>
            <a:r>
              <a:rPr lang="ru-RU" sz="2400" smtClean="0"/>
              <a:t> нужно скорость умножить на время.</a:t>
            </a:r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416925" cy="758825"/>
          </a:xfrm>
          <a:noFill/>
        </p:spPr>
        <p:txBody>
          <a:bodyPr/>
          <a:lstStyle/>
          <a:p>
            <a:pPr eaLnBrk="1" hangingPunct="1"/>
            <a:r>
              <a:rPr lang="ru-RU" sz="3400" b="1" u="sng" smtClean="0"/>
              <a:t>Основные формулы и правила:</a:t>
            </a:r>
          </a:p>
        </p:txBody>
      </p:sp>
    </p:spTree>
  </p:cSld>
  <p:clrMapOvr>
    <a:masterClrMapping/>
  </p:clrMapOvr>
  <p:transition advClick="0" advTm="72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6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6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09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352800" y="4343400"/>
            <a:ext cx="2546350" cy="1082675"/>
          </a:xfrm>
          <a:prstGeom prst="rect">
            <a:avLst/>
          </a:prstGeom>
          <a:solidFill>
            <a:srgbClr val="FF99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FF0000"/>
                </a:solidFill>
                <a:latin typeface="Courier New" pitchFamily="49" charset="0"/>
              </a:rPr>
              <a:t>t</a:t>
            </a:r>
            <a:r>
              <a:rPr lang="en-US" sz="6000" b="1">
                <a:latin typeface="Courier New" pitchFamily="49" charset="0"/>
              </a:rPr>
              <a:t>=S</a:t>
            </a:r>
            <a:r>
              <a:rPr lang="ru-RU" sz="6000" b="1">
                <a:latin typeface="Courier New" pitchFamily="49" charset="0"/>
              </a:rPr>
              <a:t>:</a:t>
            </a:r>
            <a:r>
              <a:rPr lang="en-US" sz="6000" b="1">
                <a:latin typeface="Courier New" pitchFamily="49" charset="0"/>
              </a:rPr>
              <a:t>V</a:t>
            </a:r>
            <a:endParaRPr lang="ru-RU" sz="6000" b="1">
              <a:latin typeface="Courier New" pitchFamily="49" charset="0"/>
            </a:endParaRPr>
          </a:p>
        </p:txBody>
      </p:sp>
      <p:sp>
        <p:nvSpPr>
          <p:cNvPr id="41989" name="Rectangle 5" descr="Почтовая бумага"/>
          <p:cNvSpPr>
            <a:spLocks noChangeArrowheads="1"/>
          </p:cNvSpPr>
          <p:nvPr/>
        </p:nvSpPr>
        <p:spPr bwMode="auto">
          <a:xfrm>
            <a:off x="533400" y="2438400"/>
            <a:ext cx="8229600" cy="6858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469900" indent="-469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r>
              <a:rPr lang="ru-RU" sz="2400">
                <a:latin typeface="Verdana" pitchFamily="34" charset="0"/>
              </a:rPr>
              <a:t>Чтобы узнать </a:t>
            </a:r>
            <a:r>
              <a:rPr lang="ru-RU" sz="2400" b="1" i="1">
                <a:solidFill>
                  <a:srgbClr val="FF0000"/>
                </a:solidFill>
                <a:latin typeface="Verdana" pitchFamily="34" charset="0"/>
              </a:rPr>
              <a:t>время</a:t>
            </a:r>
            <a:r>
              <a:rPr lang="ru-RU" sz="2400">
                <a:latin typeface="Verdana" pitchFamily="34" charset="0"/>
              </a:rPr>
              <a:t>, нужно расстояние разделить на скорость.</a:t>
            </a:r>
          </a:p>
        </p:txBody>
      </p:sp>
      <p:sp>
        <p:nvSpPr>
          <p:cNvPr id="14340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b="1" u="sng" smtClean="0"/>
              <a:t>Основные формулы:</a:t>
            </a:r>
          </a:p>
        </p:txBody>
      </p:sp>
      <p:sp>
        <p:nvSpPr>
          <p:cNvPr id="14341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29600" y="5715000"/>
            <a:ext cx="457200" cy="4572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 advTm="68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  <p:bldP spid="4198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13" y="621284"/>
            <a:ext cx="9036496" cy="615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Взаимосвязь компонентов деления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9603" y="3627915"/>
            <a:ext cx="1290107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7200" b="1" dirty="0"/>
              <a:t>S</a:t>
            </a:r>
            <a:r>
              <a:rPr lang="ru-RU" sz="7200" b="1" dirty="0"/>
              <a:t> </a:t>
            </a:r>
            <a:r>
              <a:rPr lang="ru-RU" sz="7200" b="1" dirty="0" smtClean="0"/>
              <a:t>=</a:t>
            </a:r>
            <a:endParaRPr lang="ru-RU" sz="7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2457" y="2972411"/>
            <a:ext cx="8647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- Чтобы найти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делимое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, надо </a:t>
            </a:r>
            <a:r>
              <a:rPr lang="ru-RU" sz="2400" b="1" dirty="0" smtClean="0">
                <a:solidFill>
                  <a:srgbClr val="339966"/>
                </a:solidFill>
                <a:latin typeface="Times New Roman"/>
                <a:ea typeface="Times New Roman"/>
              </a:rPr>
              <a:t>частное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i="1" u="sng" dirty="0" smtClean="0">
                <a:solidFill>
                  <a:prstClr val="black"/>
                </a:solidFill>
                <a:latin typeface="Times New Roman"/>
                <a:ea typeface="Times New Roman"/>
              </a:rPr>
              <a:t>умножить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на </a:t>
            </a:r>
            <a:r>
              <a:rPr lang="ru-RU" sz="2400" b="1" dirty="0" smtClean="0">
                <a:solidFill>
                  <a:srgbClr val="3366FF"/>
                </a:solidFill>
                <a:latin typeface="Times New Roman"/>
                <a:ea typeface="Times New Roman"/>
              </a:rPr>
              <a:t>делитель.</a:t>
            </a:r>
            <a:endParaRPr lang="ru-RU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9603" y="5289909"/>
            <a:ext cx="1290107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7200" b="1" dirty="0" smtClean="0"/>
              <a:t>t</a:t>
            </a:r>
            <a:r>
              <a:rPr lang="ru-RU" sz="7200" b="1" dirty="0" smtClean="0"/>
              <a:t> =</a:t>
            </a:r>
            <a:endParaRPr lang="ru-RU" sz="7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96239" y="1772082"/>
            <a:ext cx="1585685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7200" b="1" dirty="0" smtClean="0"/>
              <a:t>= </a:t>
            </a:r>
            <a:r>
              <a:rPr lang="en-US" sz="7200" b="1" dirty="0" smtClean="0">
                <a:solidFill>
                  <a:prstClr val="black"/>
                </a:solidFill>
              </a:rPr>
              <a:t>V</a:t>
            </a:r>
            <a:endParaRPr lang="ru-RU" sz="7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81922" y="3627915"/>
            <a:ext cx="31497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?</a:t>
            </a:r>
            <a:r>
              <a:rPr lang="ru-RU" sz="4000" b="1" dirty="0" smtClean="0">
                <a:solidFill>
                  <a:srgbClr val="7030A0"/>
                </a:solidFill>
              </a:rPr>
              <a:t> Расстояние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(м, км) 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95393" y="1749877"/>
            <a:ext cx="41937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Скорость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(м/сек,  км/ч, км/сек) 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05447" y="5441635"/>
            <a:ext cx="2157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?</a:t>
            </a:r>
            <a:r>
              <a:rPr lang="ru-RU" sz="4000" b="1" dirty="0" smtClean="0">
                <a:solidFill>
                  <a:srgbClr val="7030A0"/>
                </a:solidFill>
              </a:rPr>
              <a:t>  Время</a:t>
            </a:r>
          </a:p>
          <a:p>
            <a:r>
              <a:rPr lang="ru-RU" sz="3200" b="1" i="1" dirty="0" smtClean="0">
                <a:solidFill>
                  <a:srgbClr val="7030A0"/>
                </a:solidFill>
              </a:rPr>
              <a:t>      (сек, ч) 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8698" y="4828244"/>
            <a:ext cx="8512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- Чтобы найти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делитель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, надо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делимое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i="1" u="sng" dirty="0" smtClean="0">
                <a:solidFill>
                  <a:prstClr val="black"/>
                </a:solidFill>
                <a:latin typeface="Times New Roman"/>
                <a:ea typeface="Times New Roman"/>
              </a:rPr>
              <a:t>разделить</a:t>
            </a:r>
            <a:r>
              <a:rPr lang="ru-RU" sz="2400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на </a:t>
            </a:r>
            <a:r>
              <a:rPr lang="ru-RU" sz="2400" b="1" dirty="0" smtClean="0">
                <a:solidFill>
                  <a:srgbClr val="00B050"/>
                </a:solidFill>
                <a:latin typeface="Times New Roman"/>
                <a:ea typeface="Times New Roman"/>
              </a:rPr>
              <a:t>частное.</a:t>
            </a:r>
            <a:endParaRPr lang="ru-RU" sz="2400" b="1" dirty="0">
              <a:solidFill>
                <a:srgbClr val="00B050"/>
              </a:solidFill>
              <a:latin typeface="Times New Roman"/>
              <a:ea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48451" y="3624127"/>
            <a:ext cx="1881262" cy="120411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sz="7200" b="1" dirty="0">
                <a:solidFill>
                  <a:prstClr val="black"/>
                </a:solidFill>
              </a:rPr>
              <a:t>V ∙ t</a:t>
            </a:r>
            <a:endParaRPr lang="ru-RU" sz="7200" b="1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53054" y="5289909"/>
            <a:ext cx="1881262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sz="7200" b="1" dirty="0">
                <a:solidFill>
                  <a:prstClr val="black"/>
                </a:solidFill>
              </a:rPr>
              <a:t>S </a:t>
            </a:r>
            <a:r>
              <a:rPr lang="ru-RU" sz="7200" b="1" dirty="0">
                <a:solidFill>
                  <a:prstClr val="black"/>
                </a:solidFill>
              </a:rPr>
              <a:t>:</a:t>
            </a:r>
            <a:r>
              <a:rPr lang="en-US" sz="7200" b="1" dirty="0">
                <a:solidFill>
                  <a:prstClr val="black"/>
                </a:solidFill>
              </a:rPr>
              <a:t> V</a:t>
            </a:r>
            <a:endParaRPr lang="ru-RU" sz="7200" b="1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48159" y="1778554"/>
            <a:ext cx="2238113" cy="1200329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prstClr val="black"/>
                </a:solidFill>
              </a:rPr>
              <a:t>S </a:t>
            </a:r>
            <a:r>
              <a:rPr lang="ru-RU" sz="7200" b="1" dirty="0" smtClean="0">
                <a:solidFill>
                  <a:prstClr val="black"/>
                </a:solidFill>
              </a:rPr>
              <a:t> :</a:t>
            </a:r>
            <a:r>
              <a:rPr lang="en-US" sz="7200" b="1" dirty="0" smtClean="0">
                <a:solidFill>
                  <a:prstClr val="black"/>
                </a:solidFill>
              </a:rPr>
              <a:t> </a:t>
            </a:r>
            <a:r>
              <a:rPr lang="ru-RU" sz="7200" b="1" dirty="0" smtClean="0">
                <a:solidFill>
                  <a:prstClr val="black"/>
                </a:solidFill>
              </a:rPr>
              <a:t> </a:t>
            </a:r>
            <a:r>
              <a:rPr lang="en-US" sz="7200" b="1" dirty="0" smtClean="0">
                <a:solidFill>
                  <a:prstClr val="black"/>
                </a:solidFill>
              </a:rPr>
              <a:t>t</a:t>
            </a:r>
            <a:r>
              <a:rPr lang="ru-RU" sz="7200" b="1" dirty="0" smtClean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79241" y="1430614"/>
            <a:ext cx="1039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делимое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52086" y="1409222"/>
            <a:ext cx="1135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</a:rPr>
              <a:t>делитель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49543" y="1423609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39966"/>
                </a:solidFill>
                <a:latin typeface="Times New Roman"/>
                <a:ea typeface="Times New Roman"/>
              </a:rPr>
              <a:t>частное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2817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3" grpId="0"/>
      <p:bldP spid="17" grpId="0"/>
      <p:bldP spid="16" grpId="0"/>
      <p:bldP spid="18" grpId="0"/>
      <p:bldP spid="20" grpId="0"/>
      <p:bldP spid="4" grpId="0"/>
      <p:bldP spid="6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75656" y="1700808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Мы на уроке, чтобы учиться.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Учиться, чтобы знать.</a:t>
            </a:r>
          </a:p>
          <a:p>
            <a:r>
              <a:rPr lang="ru-RU" sz="3600" b="1" dirty="0" smtClean="0">
                <a:solidFill>
                  <a:srgbClr val="7030A0"/>
                </a:solidFill>
              </a:rPr>
              <a:t>Знать, чтобы уметь.</a:t>
            </a:r>
          </a:p>
          <a:p>
            <a:r>
              <a:rPr lang="ru-RU" sz="3600" b="1" dirty="0" smtClean="0">
                <a:solidFill>
                  <a:srgbClr val="00B050"/>
                </a:solidFill>
              </a:rPr>
              <a:t>Уметь, чтобы делать.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300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6"/>
          <p:cNvSpPr>
            <a:spLocks noChangeArrowheads="1" noChangeShapeType="1" noTextEdit="1"/>
          </p:cNvSpPr>
          <p:nvPr/>
        </p:nvSpPr>
        <p:spPr bwMode="auto">
          <a:xfrm>
            <a:off x="762000" y="2133600"/>
            <a:ext cx="7620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Решаем задачи:</a:t>
            </a:r>
          </a:p>
        </p:txBody>
      </p:sp>
      <p:pic>
        <p:nvPicPr>
          <p:cNvPr id="16387" name="Picture 7" descr="j025450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810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j02827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6576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106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65405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A80044"/>
                </a:solidFill>
                <a:latin typeface="Times New Roman" pitchFamily="18" charset="0"/>
                <a:cs typeface="Times New Roman" pitchFamily="18" charset="0"/>
              </a:rPr>
              <a:t>Как найти скорость движения?</a:t>
            </a:r>
            <a:endParaRPr lang="ru-RU" b="1" i="1" dirty="0">
              <a:solidFill>
                <a:srgbClr val="A8004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311775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rgbClr val="A80044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A80044"/>
              </a:solidFill>
            </a:endParaRP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Чтобы узнать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движения, нужно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расстояние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разделить 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07E5-DCE3-4A38-B2DF-AED4361698D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571480"/>
            <a:ext cx="4989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Задача №9 (1).  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8572158"/>
              </p:ext>
            </p:extLst>
          </p:nvPr>
        </p:nvGraphicFramePr>
        <p:xfrm>
          <a:off x="357158" y="1571612"/>
          <a:ext cx="8480892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5117"/>
                <a:gridCol w="2695117"/>
                <a:gridCol w="3090658"/>
              </a:tblGrid>
              <a:tr h="59406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V-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ru-RU" sz="3600" dirty="0" smtClean="0"/>
                        <a:t>Скорость</a:t>
                      </a:r>
                      <a:r>
                        <a:rPr lang="ru-RU" sz="3200" dirty="0" smtClean="0"/>
                        <a:t>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 - </a:t>
                      </a:r>
                      <a:r>
                        <a:rPr lang="ru-RU" sz="3600" dirty="0" smtClean="0"/>
                        <a:t>Время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 - </a:t>
                      </a:r>
                      <a:r>
                        <a:rPr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Расстояние</a:t>
                      </a:r>
                      <a:endParaRPr lang="ru-RU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9406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?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2</a:t>
                      </a:r>
                      <a:r>
                        <a:rPr lang="ru-RU" sz="4000" b="1" baseline="0" dirty="0" smtClean="0"/>
                        <a:t> ч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120 км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2910" y="4500570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120 : 2= 60 (км/ч)</a:t>
            </a:r>
          </a:p>
          <a:p>
            <a:r>
              <a:rPr lang="ru-RU" sz="2400" dirty="0"/>
              <a:t>Ответ</a:t>
            </a:r>
            <a:r>
              <a:rPr lang="ru-RU" sz="2400" dirty="0" smtClean="0"/>
              <a:t>: пассажирский поезд двигался со скоростью 60км/ч.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54292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00298" y="1357298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Задача №9 (2).  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8572158"/>
              </p:ext>
            </p:extLst>
          </p:nvPr>
        </p:nvGraphicFramePr>
        <p:xfrm>
          <a:off x="428596" y="2285992"/>
          <a:ext cx="8480892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5117"/>
                <a:gridCol w="2695117"/>
                <a:gridCol w="3090658"/>
              </a:tblGrid>
              <a:tr h="59406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V-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ru-RU" sz="3600" dirty="0" smtClean="0"/>
                        <a:t>Скорость</a:t>
                      </a:r>
                      <a:r>
                        <a:rPr lang="ru-RU" sz="3200" dirty="0" smtClean="0"/>
                        <a:t>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 - </a:t>
                      </a:r>
                      <a:r>
                        <a:rPr lang="ru-RU" sz="3600" dirty="0" smtClean="0"/>
                        <a:t>Время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 - </a:t>
                      </a:r>
                      <a:r>
                        <a:rPr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Расстояние</a:t>
                      </a:r>
                      <a:endParaRPr lang="ru-RU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9406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?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baseline="0" dirty="0" smtClean="0"/>
                        <a:t>3 ч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120 км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42910" y="4286256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120 : 3= 40 (км/ч)</a:t>
            </a:r>
          </a:p>
          <a:p>
            <a:r>
              <a:rPr lang="ru-RU" sz="2400" dirty="0" smtClean="0"/>
              <a:t>Ответ: товарный поезд двигался со скоростью 40 км/ч.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54292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komotoz.ru/photo/images/photo_geparda/photo_geparda_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02" y="3823243"/>
            <a:ext cx="3710742" cy="2319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Сапс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02" y="659317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4817" y="3184832"/>
            <a:ext cx="142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2400" b="1" dirty="0" smtClean="0"/>
              <a:t>325 км/ч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4817" y="6175451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115 км/ч</a:t>
            </a:r>
            <a:endParaRPr lang="ru-RU" sz="2400" b="1" dirty="0"/>
          </a:p>
        </p:txBody>
      </p:sp>
      <p:pic>
        <p:nvPicPr>
          <p:cNvPr id="2057" name="Picture 9" descr="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050" y="635591"/>
            <a:ext cx="3630351" cy="25947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036718" y="3231068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100 км/ч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67566" y="6129756"/>
            <a:ext cx="1220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97 км/ч</a:t>
            </a:r>
            <a:endParaRPr lang="ru-RU" sz="2400" b="1" dirty="0"/>
          </a:p>
        </p:txBody>
      </p:sp>
      <p:pic>
        <p:nvPicPr>
          <p:cNvPr id="2061" name="Picture 13" descr="Стрекоз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540" y="3839347"/>
            <a:ext cx="3752861" cy="2344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-25852"/>
            <a:ext cx="885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Интересные факты из мира животных</a:t>
            </a:r>
          </a:p>
        </p:txBody>
      </p:sp>
    </p:spTree>
    <p:extLst>
      <p:ext uri="{BB962C8B-B14F-4D97-AF65-F5344CB8AC3E}">
        <p14:creationId xmlns="" xmlns:p14="http://schemas.microsoft.com/office/powerpoint/2010/main" val="130751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3608" y="136120"/>
            <a:ext cx="6696743" cy="5907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dirty="0">
                <a:solidFill>
                  <a:srgbClr val="FF0000"/>
                </a:solidFill>
              </a:rPr>
              <a:t>Р</a:t>
            </a:r>
            <a:r>
              <a:rPr lang="ru-RU" sz="3600" dirty="0" smtClean="0">
                <a:solidFill>
                  <a:srgbClr val="FF0000"/>
                </a:solidFill>
              </a:rPr>
              <a:t>ассудите спор «Кто быстрее?»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873" y="1016901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2800" dirty="0"/>
              <a:t>На </a:t>
            </a:r>
            <a:r>
              <a:rPr lang="ru-RU" sz="2800" dirty="0" smtClean="0"/>
              <a:t>уроке физкультуры </a:t>
            </a:r>
            <a:r>
              <a:rPr lang="ru-RU" sz="2800" dirty="0" smtClean="0">
                <a:solidFill>
                  <a:srgbClr val="FF0000"/>
                </a:solidFill>
              </a:rPr>
              <a:t>Никита прошёл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45 метров за 15 секунд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00B050"/>
                </a:solidFill>
              </a:rPr>
              <a:t>а Максим  – 60 метров за 20 секунд. Каждый считал себя лучшим. Никита говорит, что затратил меньше времени, а Максим не согласен. </a:t>
            </a:r>
            <a:r>
              <a:rPr lang="ru-RU" sz="2800" dirty="0" smtClean="0">
                <a:solidFill>
                  <a:srgbClr val="7030A0"/>
                </a:solidFill>
              </a:rPr>
              <a:t>Кто из ребят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пробежал быстрее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лыжную дистанцию? </a:t>
            </a:r>
            <a:endParaRPr lang="ru-RU" sz="2800" dirty="0"/>
          </a:p>
        </p:txBody>
      </p:sp>
      <p:pic>
        <p:nvPicPr>
          <p:cNvPr id="2052" name="Picture 4" descr="http://marxsch4.ucoz.ru/_nw/10/597850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4"/>
            <a:ext cx="2793849" cy="22360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fot.veryphoto.ru/img-q5y5x5n4g40414y5r474u4l5v5n594f4e4p5r2i4k494u5/uploads/posts/2010-04/1271800025_img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4424338"/>
            <a:ext cx="2951779" cy="22191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7422" y="3143248"/>
            <a:ext cx="45825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           Проверка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pPr marL="457200" lvl="0" indent="-457200">
              <a:buAutoNum type="arabicParenR"/>
            </a:pPr>
            <a:r>
              <a:rPr lang="ru-RU" sz="2400" b="1" dirty="0" smtClean="0">
                <a:solidFill>
                  <a:prstClr val="black"/>
                </a:solidFill>
              </a:rPr>
              <a:t>45 </a:t>
            </a:r>
            <a:r>
              <a:rPr lang="ru-RU" sz="2400" b="1" dirty="0">
                <a:solidFill>
                  <a:prstClr val="black"/>
                </a:solidFill>
              </a:rPr>
              <a:t>: 15 = 3 (м/сек) </a:t>
            </a:r>
            <a:r>
              <a:rPr lang="ru-RU" sz="2400" b="1" dirty="0" smtClean="0">
                <a:solidFill>
                  <a:prstClr val="black"/>
                </a:solidFill>
              </a:rPr>
              <a:t>– Никита</a:t>
            </a:r>
          </a:p>
          <a:p>
            <a:pPr marL="457200" indent="-457200">
              <a:buFontTx/>
              <a:buAutoNum type="arabicParenR"/>
            </a:pPr>
            <a:r>
              <a:rPr lang="ru-RU" sz="2400" b="1" dirty="0" smtClean="0"/>
              <a:t>60 : 20 = 3 (м/сек) –</a:t>
            </a:r>
            <a:r>
              <a:rPr lang="ru-RU" sz="2400" b="1" dirty="0" smtClean="0">
                <a:solidFill>
                  <a:prstClr val="black"/>
                </a:solidFill>
              </a:rPr>
              <a:t>Максим</a:t>
            </a:r>
            <a:r>
              <a:rPr lang="ru-RU" sz="2400" b="1" dirty="0" smtClean="0"/>
              <a:t> </a:t>
            </a:r>
          </a:p>
          <a:p>
            <a:pPr marL="457200" lvl="0" indent="-457200">
              <a:buAutoNum type="arabicParenR"/>
            </a:pPr>
            <a:endParaRPr lang="ru-RU" sz="2400" b="1" dirty="0">
              <a:solidFill>
                <a:prstClr val="black"/>
              </a:solidFill>
            </a:endParaRPr>
          </a:p>
          <a:p>
            <a:endParaRPr lang="ru-RU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780814" y="5079714"/>
            <a:ext cx="3720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Ответ: </a:t>
            </a:r>
            <a:r>
              <a:rPr lang="ru-RU" sz="2400" dirty="0" smtClean="0"/>
              <a:t>скорости движения мальчиков одинаковые.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740351" y="80538"/>
            <a:ext cx="1283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/>
              <a:t>Работа в парах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389340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5"/>
          <p:cNvSpPr>
            <a:spLocks noChangeArrowheads="1" noChangeShapeType="1" noTextEdit="1"/>
          </p:cNvSpPr>
          <p:nvPr/>
        </p:nvSpPr>
        <p:spPr bwMode="auto">
          <a:xfrm>
            <a:off x="762000" y="2819400"/>
            <a:ext cx="77724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ru-RU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EAEAEA"/>
                    </a:gs>
                    <a:gs pos="9000">
                      <a:srgbClr val="777777"/>
                    </a:gs>
                    <a:gs pos="15500">
                      <a:srgbClr val="292929"/>
                    </a:gs>
                    <a:gs pos="16499">
                      <a:srgbClr val="B2B2B2"/>
                    </a:gs>
                    <a:gs pos="18500">
                      <a:srgbClr val="FFFFFF"/>
                    </a:gs>
                    <a:gs pos="39500">
                      <a:srgbClr val="5F5F5F"/>
                    </a:gs>
                    <a:gs pos="43500">
                      <a:srgbClr val="5F5F5F"/>
                    </a:gs>
                    <a:gs pos="50000">
                      <a:srgbClr val="CBCBCB"/>
                    </a:gs>
                    <a:gs pos="56500">
                      <a:srgbClr val="5F5F5F"/>
                    </a:gs>
                    <a:gs pos="60501">
                      <a:srgbClr val="5F5F5F"/>
                    </a:gs>
                    <a:gs pos="81500">
                      <a:srgbClr val="FFFFFF"/>
                    </a:gs>
                    <a:gs pos="83501">
                      <a:srgbClr val="B2B2B2"/>
                    </a:gs>
                    <a:gs pos="84500">
                      <a:srgbClr val="292929"/>
                    </a:gs>
                    <a:gs pos="91000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Подведем итог:</a:t>
            </a:r>
          </a:p>
        </p:txBody>
      </p:sp>
    </p:spTree>
  </p:cSld>
  <p:clrMapOvr>
    <a:masterClrMapping/>
  </p:clrMapOvr>
  <p:transition advClick="0" advTm="2325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91540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А) </a:t>
            </a:r>
            <a:r>
              <a:rPr lang="ru-RU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Скорость</a:t>
            </a:r>
            <a:r>
              <a:rPr lang="ru-RU" smtClean="0">
                <a:solidFill>
                  <a:srgbClr val="660033"/>
                </a:solidFill>
              </a:rPr>
              <a:t> – это расстояние между двумя точками.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Б) </a:t>
            </a:r>
            <a:r>
              <a:rPr lang="ru-RU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Скорость</a:t>
            </a:r>
            <a:r>
              <a:rPr lang="ru-RU" smtClean="0">
                <a:solidFill>
                  <a:srgbClr val="660033"/>
                </a:solidFill>
              </a:rPr>
              <a:t> – это расстояние, пройденное телом за единицу времени.</a:t>
            </a:r>
            <a:r>
              <a:rPr lang="ru-RU" smtClean="0"/>
              <a:t>                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В) </a:t>
            </a:r>
            <a:r>
              <a:rPr lang="ru-RU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Скорость</a:t>
            </a:r>
            <a:r>
              <a:rPr lang="ru-RU" smtClean="0">
                <a:solidFill>
                  <a:srgbClr val="660033"/>
                </a:solidFill>
              </a:rPr>
              <a:t> – это быстрая езда.</a:t>
            </a:r>
          </a:p>
          <a:p>
            <a:pPr eaLnBrk="1" hangingPunct="1">
              <a:defRPr/>
            </a:pPr>
            <a:endParaRPr lang="ru-RU" smtClean="0">
              <a:solidFill>
                <a:srgbClr val="660033"/>
              </a:solidFill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04800" y="228600"/>
            <a:ext cx="85820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Courier New" pitchFamily="49" charset="0"/>
              </a:rPr>
              <a:t>1. Выбери правильное утверждение </a:t>
            </a:r>
            <a:r>
              <a:rPr lang="ru-RU" sz="3200" b="1" dirty="0" smtClean="0">
                <a:latin typeface="Courier New" pitchFamily="49" charset="0"/>
              </a:rPr>
              <a:t>.</a:t>
            </a:r>
            <a:endParaRPr lang="ru-RU" sz="3200" b="1" dirty="0">
              <a:latin typeface="Courier New" pitchFamily="49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230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304800" y="533400"/>
            <a:ext cx="883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3200" b="1">
                <a:latin typeface="Courier New" pitchFamily="49" charset="0"/>
              </a:rPr>
              <a:t>2. Соедини части правила-формулы.</a:t>
            </a:r>
            <a:r>
              <a:rPr lang="ru-RU" sz="4400">
                <a:latin typeface="Courier New" pitchFamily="49" charset="0"/>
              </a:rPr>
              <a:t>   </a:t>
            </a:r>
          </a:p>
        </p:txBody>
      </p:sp>
      <p:sp>
        <p:nvSpPr>
          <p:cNvPr id="29699" name="Rectangle 7"/>
          <p:cNvSpPr>
            <a:spLocks noChangeArrowheads="1"/>
          </p:cNvSpPr>
          <p:nvPr/>
        </p:nvSpPr>
        <p:spPr bwMode="auto">
          <a:xfrm>
            <a:off x="5029200" y="1752600"/>
            <a:ext cx="1631950" cy="1082675"/>
          </a:xfrm>
          <a:prstGeom prst="rect">
            <a:avLst/>
          </a:prstGeom>
          <a:solidFill>
            <a:srgbClr val="CCFF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Courier New" pitchFamily="49" charset="0"/>
              </a:rPr>
              <a:t>V·t</a:t>
            </a:r>
            <a:endParaRPr lang="ru-RU" sz="6000" b="1">
              <a:latin typeface="Courier New" pitchFamily="49" charset="0"/>
            </a:endParaRPr>
          </a:p>
        </p:txBody>
      </p:sp>
      <p:sp>
        <p:nvSpPr>
          <p:cNvPr id="29700" name="Rectangle 8"/>
          <p:cNvSpPr>
            <a:spLocks noChangeArrowheads="1"/>
          </p:cNvSpPr>
          <p:nvPr/>
        </p:nvSpPr>
        <p:spPr bwMode="auto">
          <a:xfrm>
            <a:off x="5029200" y="3200400"/>
            <a:ext cx="1631950" cy="1082675"/>
          </a:xfrm>
          <a:prstGeom prst="rect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Courier New" pitchFamily="49" charset="0"/>
              </a:rPr>
              <a:t>S</a:t>
            </a:r>
            <a:r>
              <a:rPr lang="ru-RU" sz="6000" b="1">
                <a:latin typeface="Courier New" pitchFamily="49" charset="0"/>
              </a:rPr>
              <a:t>:</a:t>
            </a:r>
            <a:r>
              <a:rPr lang="en-US" sz="6000" b="1">
                <a:latin typeface="Courier New" pitchFamily="49" charset="0"/>
              </a:rPr>
              <a:t>t</a:t>
            </a:r>
          </a:p>
        </p:txBody>
      </p:sp>
      <p:sp>
        <p:nvSpPr>
          <p:cNvPr id="29701" name="Rectangle 9"/>
          <p:cNvSpPr>
            <a:spLocks noChangeArrowheads="1"/>
          </p:cNvSpPr>
          <p:nvPr/>
        </p:nvSpPr>
        <p:spPr bwMode="auto">
          <a:xfrm>
            <a:off x="5029200" y="4800600"/>
            <a:ext cx="1631950" cy="1082675"/>
          </a:xfrm>
          <a:prstGeom prst="rect">
            <a:avLst/>
          </a:prstGeom>
          <a:solidFill>
            <a:srgbClr val="FF99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Courier New" pitchFamily="49" charset="0"/>
              </a:rPr>
              <a:t>S</a:t>
            </a:r>
            <a:r>
              <a:rPr lang="ru-RU" sz="6000" b="1">
                <a:latin typeface="Courier New" pitchFamily="49" charset="0"/>
              </a:rPr>
              <a:t>:</a:t>
            </a:r>
            <a:r>
              <a:rPr lang="en-US" sz="6000" b="1">
                <a:latin typeface="Courier New" pitchFamily="49" charset="0"/>
              </a:rPr>
              <a:t>V</a:t>
            </a:r>
            <a:endParaRPr lang="ru-RU" sz="6000" b="1">
              <a:latin typeface="Courier New" pitchFamily="49" charset="0"/>
            </a:endParaRP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1219200" y="3048000"/>
            <a:ext cx="1905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solidFill>
                  <a:srgbClr val="660033"/>
                </a:solidFill>
                <a:latin typeface="Courier New" pitchFamily="49" charset="0"/>
              </a:rPr>
              <a:t>S</a:t>
            </a:r>
            <a:r>
              <a:rPr lang="ru-RU" sz="9600" b="1">
                <a:solidFill>
                  <a:srgbClr val="660033"/>
                </a:solidFill>
                <a:latin typeface="Courier New" pitchFamily="49" charset="0"/>
              </a:rPr>
              <a:t>=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295400" y="4648200"/>
            <a:ext cx="1676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solidFill>
                  <a:srgbClr val="660033"/>
                </a:solidFill>
                <a:latin typeface="Courier New" pitchFamily="49" charset="0"/>
              </a:rPr>
              <a:t>V</a:t>
            </a:r>
            <a:r>
              <a:rPr lang="ru-RU" sz="9600" b="1">
                <a:solidFill>
                  <a:srgbClr val="660033"/>
                </a:solidFill>
                <a:latin typeface="Courier New" pitchFamily="49" charset="0"/>
              </a:rPr>
              <a:t>=</a:t>
            </a: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1219200" y="1524000"/>
            <a:ext cx="1981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solidFill>
                  <a:srgbClr val="660033"/>
                </a:solidFill>
                <a:latin typeface="Courier New" pitchFamily="49" charset="0"/>
              </a:rPr>
              <a:t>t</a:t>
            </a:r>
            <a:r>
              <a:rPr lang="ru-RU" sz="9600" b="1">
                <a:solidFill>
                  <a:srgbClr val="660033"/>
                </a:solidFill>
                <a:latin typeface="Courier New" pitchFamily="49" charset="0"/>
              </a:rPr>
              <a:t>=</a:t>
            </a:r>
          </a:p>
        </p:txBody>
      </p:sp>
    </p:spTree>
    <p:custDataLst>
      <p:tags r:id="rId1"/>
    </p:custDataLst>
  </p:cSld>
  <p:clrMapOvr>
    <a:masterClrMapping/>
  </p:clrMapOvr>
  <p:transition advClick="0" advTm="186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6647E-6 L 0.19583 -0.224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9.82659E-7 L 0.19167 -0.246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5607E-7 L 0.20833 0.441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3" grpId="0"/>
      <p:bldP spid="133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313529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Урок математики в 4 классе по программе «Школа России»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solidFill>
                  <a:prstClr val="black"/>
                </a:solidFill>
              </a:rPr>
              <a:t>Тема урока: </a:t>
            </a:r>
            <a:r>
              <a:rPr lang="ru-RU" b="1" dirty="0" smtClean="0">
                <a:solidFill>
                  <a:srgbClr val="FF0000"/>
                </a:solidFill>
              </a:rPr>
              <a:t>Взаимосвязь скорости, времени и расстояния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587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356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Минутка чистописания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2786058"/>
            <a:ext cx="854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2  4  6  8  10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77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857224" y="928670"/>
            <a:ext cx="7128792" cy="72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Достигнута ли цель урока?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2285992"/>
            <a:ext cx="77867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Установили взаимосвязь между величинами – скорость, время, расстояние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Научились решать задачи  на движение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762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250825" y="404813"/>
            <a:ext cx="8250265" cy="5472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43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 pitchFamily="34" charset="0"/>
              </a:rPr>
              <a:t>Научилась (научился)...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 pitchFamily="34" charset="0"/>
              </a:rPr>
              <a:t>Было интересно....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 pitchFamily="34" charset="0"/>
              </a:rPr>
              <a:t>Было трудно...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 pitchFamily="34" charset="0"/>
              </a:rPr>
              <a:t>Я понял (а), что....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Рефлексия (самооценка)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39854" y="2438915"/>
            <a:ext cx="7757016" cy="1664543"/>
            <a:chOff x="375661" y="2438915"/>
            <a:chExt cx="8444810" cy="1962192"/>
          </a:xfrm>
        </p:grpSpPr>
        <p:sp>
          <p:nvSpPr>
            <p:cNvPr id="6" name="Стрелка вправо 5"/>
            <p:cNvSpPr/>
            <p:nvPr/>
          </p:nvSpPr>
          <p:spPr>
            <a:xfrm>
              <a:off x="955878" y="3886125"/>
              <a:ext cx="7864593" cy="360040"/>
            </a:xfrm>
            <a:prstGeom prst="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3731182"/>
              <a:ext cx="66992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9" name="Группа 8"/>
            <p:cNvGrpSpPr/>
            <p:nvPr/>
          </p:nvGrpSpPr>
          <p:grpSpPr>
            <a:xfrm>
              <a:off x="667846" y="2438915"/>
              <a:ext cx="720080" cy="1381507"/>
              <a:chOff x="547734" y="2780606"/>
              <a:chExt cx="720080" cy="1381507"/>
            </a:xfrm>
          </p:grpSpPr>
          <p:sp>
            <p:nvSpPr>
              <p:cNvPr id="12" name="Прямоугольник 11"/>
              <p:cNvSpPr/>
              <p:nvPr/>
            </p:nvSpPr>
            <p:spPr>
              <a:xfrm rot="5400000">
                <a:off x="223698" y="3694061"/>
                <a:ext cx="792088" cy="144016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Равнобедренный треугольник 12"/>
              <p:cNvSpPr/>
              <p:nvPr/>
            </p:nvSpPr>
            <p:spPr>
              <a:xfrm rot="5400000">
                <a:off x="583738" y="2744602"/>
                <a:ext cx="648072" cy="720080"/>
              </a:xfrm>
              <a:prstGeom prst="triangl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3731181"/>
              <a:ext cx="66992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61" y="3731180"/>
              <a:ext cx="676275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0996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789583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Домашнее задание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1538" y="2132856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Учебник математики – </a:t>
            </a:r>
          </a:p>
          <a:p>
            <a:pPr algn="ctr"/>
            <a:r>
              <a:rPr lang="ru-RU" sz="3600" dirty="0" smtClean="0"/>
              <a:t> с.5 №11, №12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21071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://justclickit.ru/flash/sport/sport%20(942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429132"/>
            <a:ext cx="1088231" cy="1382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4786322"/>
            <a:ext cx="2154067" cy="115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572008"/>
            <a:ext cx="2952328" cy="109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23465" y="242795"/>
            <a:ext cx="68004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Солнце находится от Земли на </a:t>
            </a:r>
            <a:r>
              <a:rPr lang="ru-RU" sz="2800" b="1" dirty="0">
                <a:solidFill>
                  <a:srgbClr val="7030A0"/>
                </a:solidFill>
              </a:rPr>
              <a:t>расстоянии </a:t>
            </a:r>
            <a:r>
              <a:rPr lang="ru-RU" sz="2800" dirty="0"/>
              <a:t>примерно в 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150 </a:t>
            </a:r>
            <a:r>
              <a:rPr lang="ru-RU" sz="2800" dirty="0">
                <a:solidFill>
                  <a:srgbClr val="FF0000"/>
                </a:solidFill>
              </a:rPr>
              <a:t>миллионов километров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285860"/>
            <a:ext cx="8572560" cy="328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7158" y="5786454"/>
            <a:ext cx="18907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3401 год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43306" y="5929330"/>
            <a:ext cx="1656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171 год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43702" y="5715016"/>
            <a:ext cx="14098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</a:rPr>
              <a:t>20 </a:t>
            </a:r>
            <a:r>
              <a:rPr lang="ru-RU" sz="3600" b="1" dirty="0" smtClean="0">
                <a:solidFill>
                  <a:srgbClr val="FF0000"/>
                </a:solidFill>
              </a:rPr>
              <a:t>лет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24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0D9B-23A5-4728-9333-1237B072B60B}" type="slidenum">
              <a:rPr lang="ru-RU"/>
              <a:pPr/>
              <a:t>35</a:t>
            </a:fld>
            <a:endParaRPr lang="ru-RU"/>
          </a:p>
        </p:txBody>
      </p:sp>
      <p:sp>
        <p:nvSpPr>
          <p:cNvPr id="54276" name="WordArt 4"/>
          <p:cNvSpPr>
            <a:spLocks noChangeArrowheads="1" noChangeShapeType="1" noTextEdit="1"/>
          </p:cNvSpPr>
          <p:nvPr/>
        </p:nvSpPr>
        <p:spPr bwMode="auto">
          <a:xfrm>
            <a:off x="2209800" y="1600200"/>
            <a:ext cx="5038725" cy="13906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0CC00"/>
                </a:solidFill>
                <a:latin typeface="Georgia"/>
              </a:rPr>
              <a:t>Спасибо </a:t>
            </a:r>
          </a:p>
        </p:txBody>
      </p:sp>
      <p:sp>
        <p:nvSpPr>
          <p:cNvPr id="54277" name="WordArt 5"/>
          <p:cNvSpPr>
            <a:spLocks noChangeArrowheads="1" noChangeShapeType="1" noTextEdit="1"/>
          </p:cNvSpPr>
          <p:nvPr/>
        </p:nvSpPr>
        <p:spPr bwMode="auto">
          <a:xfrm>
            <a:off x="3962400" y="2971800"/>
            <a:ext cx="1509713" cy="439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kern="10" spc="1081">
                <a:ln w="9525">
                  <a:noFill/>
                  <a:round/>
                  <a:headEnd/>
                  <a:tailEnd/>
                </a:ln>
                <a:solidFill>
                  <a:srgbClr val="00CC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Georgia"/>
              </a:rPr>
              <a:t>за</a:t>
            </a:r>
          </a:p>
        </p:txBody>
      </p:sp>
      <p:sp>
        <p:nvSpPr>
          <p:cNvPr id="54278" name="WordArt 6"/>
          <p:cNvSpPr>
            <a:spLocks noChangeArrowheads="1" noChangeShapeType="1" noTextEdit="1"/>
          </p:cNvSpPr>
          <p:nvPr/>
        </p:nvSpPr>
        <p:spPr bwMode="auto">
          <a:xfrm>
            <a:off x="3352800" y="3733800"/>
            <a:ext cx="2533650" cy="13557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8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latin typeface="Georgia"/>
              </a:rPr>
              <a:t>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5720" y="2786058"/>
            <a:ext cx="854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УСТНЫЙ СЧЁТ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77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diafilmy.su/uploads/posts/2011-08/1314817447_p_00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611"/>
          <a:stretch/>
        </p:blipFill>
        <p:spPr bwMode="auto">
          <a:xfrm>
            <a:off x="951654" y="678045"/>
            <a:ext cx="7225228" cy="4820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9998" y="222734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Е. Л. Шварц «Сказка о потерянном времени»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9090" y="5373216"/>
            <a:ext cx="7854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с, мин, ч, </a:t>
            </a:r>
            <a:r>
              <a:rPr lang="ru-RU" sz="4000" b="1" dirty="0" err="1" smtClean="0"/>
              <a:t>сут</a:t>
            </a:r>
            <a:r>
              <a:rPr lang="ru-RU" sz="4000" b="1" dirty="0" smtClean="0"/>
              <a:t>., </a:t>
            </a:r>
            <a:r>
              <a:rPr lang="ru-RU" sz="4000" b="1" dirty="0" err="1" smtClean="0"/>
              <a:t>нед</a:t>
            </a:r>
            <a:r>
              <a:rPr lang="ru-RU" sz="4000" b="1" dirty="0" smtClean="0"/>
              <a:t>., мес., г., в.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417230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healthmonix.com/hubfs/Images/Photos_and_Misc_Rastars/OE5O1C0.jpg?t=15143977337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7342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43108" y="1500174"/>
            <a:ext cx="62151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Цена времени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Часы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ведут секундам счёт,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Ведут минутам счёт.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Часы того не подведут,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Кто время бережёт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Баруздина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362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9851" y="2703419"/>
            <a:ext cx="2846641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Скорость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327235" y="87969"/>
            <a:ext cx="2640559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Время</a:t>
            </a:r>
            <a:endParaRPr lang="ru-RU" sz="4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54474" y="4675147"/>
            <a:ext cx="465383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Расстояние (путь)</a:t>
            </a:r>
            <a:endParaRPr lang="ru-RU" sz="4000" dirty="0"/>
          </a:p>
        </p:txBody>
      </p:sp>
      <p:pic>
        <p:nvPicPr>
          <p:cNvPr id="1028" name="Picture 4" descr="http://admos-shop.ru/i/photo/111575677_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58" t="7088" r="6929" b="7222"/>
          <a:stretch/>
        </p:blipFill>
        <p:spPr bwMode="auto">
          <a:xfrm>
            <a:off x="6914370" y="775913"/>
            <a:ext cx="1763398" cy="17774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http://oboi-na-stol.com/pub/original_images/oboi-na-stol.com-111026-mashiny-lotus-europa-avto-mashiny-avtomobi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://oboi-na-stol.com/pub/original_images/oboi-na-stol.com-111026-mashiny-lotus-europa-avto-mashiny-avtomobil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://oboi-na-stol.com/pub/original_images/oboi-na-stol.com-111026-mashiny-lotus-europa-avto-mashiny-avtomobili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s://cdn.fishki.net/upload/post/201506/15/1566385/mitsubishi-lancer-evolution-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42" t="17897" r="2578" b="15466"/>
          <a:stretch/>
        </p:blipFill>
        <p:spPr bwMode="auto">
          <a:xfrm>
            <a:off x="3081929" y="3306616"/>
            <a:ext cx="2561739" cy="13673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edia.publika.md/ru/image/201205/full/383479168_892715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553" b="12012"/>
          <a:stretch/>
        </p:blipFill>
        <p:spPr bwMode="auto">
          <a:xfrm>
            <a:off x="5967794" y="3306616"/>
            <a:ext cx="3156258" cy="1161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62204" y="701334"/>
            <a:ext cx="3165031" cy="1851999"/>
            <a:chOff x="396378" y="2924943"/>
            <a:chExt cx="3165031" cy="1851999"/>
          </a:xfrm>
        </p:grpSpPr>
        <p:pic>
          <p:nvPicPr>
            <p:cNvPr id="1046" name="Picture 22" descr="https://look.com.ua/pic/201401/1920x1080/look.com.ua-90334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08" y="2924943"/>
              <a:ext cx="1626879" cy="91511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http://www.zwalls.ru/pic/201311/1920x1080/zwalls.ru-38231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378" y="3840063"/>
              <a:ext cx="1665563" cy="93687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Весенние ручьи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451" y="2924943"/>
              <a:ext cx="1526958" cy="95434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https://dreem-pics.com/uploads/posts/2017-10/1508082637_wallpapers-summer-030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2403" y="3840063"/>
              <a:ext cx="1499006" cy="93687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3936372" y="676199"/>
            <a:ext cx="2378558" cy="2028401"/>
            <a:chOff x="4360141" y="2984696"/>
            <a:chExt cx="2378558" cy="2028401"/>
          </a:xfrm>
        </p:grpSpPr>
        <p:pic>
          <p:nvPicPr>
            <p:cNvPr id="1054" name="Picture 30" descr="https://thumbs.dreamstime.com/z/%D1%81%D1%87%D0%B0%D1%81%D1%82-%D0%B8%D0%B2%D1%8B%D0%B9-%D0%BA%D1%80%D0%B0%D1%81%D0%B8%D0%B2%D1%8B%D0%B9-%D0%BC-%D0%B0-%D0%B5%D0%BD%D0%B5%D1%86-%D1%81%D1%82%D0%BE%D0%B8%D1%82-%D0%B2-%D0%B8%D0%B7%D0%BE-%D0%B8%D1%80%D0%BE%D0%B2%D0%B0%D0%BD%D0%BD%D0%BE%D0%B9-%D0%BF%D0%B5-%D0%B5%D0%BD%D0%BA%D0%B5-31869213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983" t="8477" r="17991" b="873"/>
            <a:stretch/>
          </p:blipFill>
          <p:spPr bwMode="auto">
            <a:xfrm>
              <a:off x="4360141" y="3745790"/>
              <a:ext cx="646436" cy="103115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 descr="https://thumbs.dreamstime.com/z/business-man-standing-hand-pocket-25949455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8312" t="9620" r="35844"/>
            <a:stretch/>
          </p:blipFill>
          <p:spPr bwMode="auto">
            <a:xfrm>
              <a:off x="5236941" y="2984696"/>
              <a:ext cx="592197" cy="20284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8" name="Picture 34" descr="https://img3.stockfresh.com/files/m/meinzahn/m/17/3369818_stock-photo-happy-elderly-man-standing-with-his-walking-stick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5585" t="11131" r="27287" b="5090"/>
            <a:stretch/>
          </p:blipFill>
          <p:spPr bwMode="auto">
            <a:xfrm>
              <a:off x="5998315" y="3038837"/>
              <a:ext cx="740384" cy="197426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62" name="Picture 38" descr="http://gor-avto.ru/wp-content/uploads/2014/08/gruzoperevozki_moskva-sankt-peterbur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32" y="5228847"/>
            <a:ext cx="3210024" cy="1361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uchitel.pro/wp-content/uploads/2017/09/sol-system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28" y="5228848"/>
            <a:ext cx="2964647" cy="1361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869669.ssl.1c-bitrix-cdn.ru/upload/iblock/306/3068507a8d4b960fc880808902061f6a.jpg?14809526876501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493" b="40746"/>
          <a:stretch/>
        </p:blipFill>
        <p:spPr bwMode="auto">
          <a:xfrm rot="20057683">
            <a:off x="6424003" y="5525834"/>
            <a:ext cx="2744132" cy="514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tatic3.depositphotos.com/1000203/103/i/950/depositphotos_1030134-stock-photo-man-goes-on-road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44" y="2935126"/>
            <a:ext cx="2468790" cy="1645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28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http://www.turspeak.ru/sites/default/files/imagecache/full/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60536"/>
            <a:ext cx="1926844" cy="12454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3356" y="0"/>
            <a:ext cx="9144000" cy="922114"/>
          </a:xfrm>
        </p:spPr>
        <p:txBody>
          <a:bodyPr>
            <a:noAutofit/>
          </a:bodyPr>
          <a:lstStyle/>
          <a:p>
            <a:r>
              <a:rPr lang="ru-RU" sz="2800" dirty="0" smtClean="0"/>
              <a:t>- В жизни вы встречались с понятием «движение»?</a:t>
            </a:r>
            <a:br>
              <a:rPr lang="ru-RU" sz="2800" dirty="0" smtClean="0"/>
            </a:br>
            <a:r>
              <a:rPr lang="ru-RU" sz="2800" dirty="0" smtClean="0"/>
              <a:t>- На ком и на чём можно преодолевать расстояния?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34015" y="933495"/>
            <a:ext cx="52457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solidFill>
                  <a:prstClr val="black"/>
                </a:solidFill>
              </a:rPr>
              <a:t>Пешком, на лошади, на верблюде и др.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prstClr val="black"/>
                </a:solidFill>
              </a:rPr>
              <a:t>На санях, на лыжах, на коньках, на велосипеде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</a:rPr>
              <a:t>Наземном транспорте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</a:rPr>
              <a:t>Воздушном транспорте</a:t>
            </a:r>
            <a:endParaRPr lang="ru-RU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</a:rPr>
              <a:t>Водном транспорте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4911" y="3606012"/>
            <a:ext cx="8712968" cy="7223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prstClr val="black"/>
                </a:solidFill>
              </a:rPr>
              <a:t>- Кто и что может преодолевать расстояния?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951" y="4272237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solidFill>
                  <a:prstClr val="black"/>
                </a:solidFill>
              </a:rPr>
              <a:t>Человек, птицы, звери, рыбы, пресмыкающиеся и др., т.е. животные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prstClr val="black"/>
                </a:solidFill>
              </a:rPr>
              <a:t>Звук, солнечный свет, ветер, ракета,  пуля, мяч, камень и др., т.е. предметы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41" y="933495"/>
            <a:ext cx="2504347" cy="926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 descr="http://www.vkpress.ru/upload/iblock/319/319c7d81daf718228bbfec9b8e72c3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951" y="2102593"/>
            <a:ext cx="1922916" cy="11967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river-forum.ru/images/faq/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404" b="15004"/>
          <a:stretch/>
        </p:blipFill>
        <p:spPr bwMode="auto">
          <a:xfrm>
            <a:off x="219913" y="2564904"/>
            <a:ext cx="2305201" cy="11558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9" name="Picture 17" descr="http://site-pets.ru/wp-content/uploads/2011/08/galop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2611"/>
            <a:ext cx="1666048" cy="1184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873" y="1617859"/>
            <a:ext cx="1528334" cy="81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2" name="Picture 20" descr="http://petstwins.ru/wp-content/uploads/2017/02/1-304-1024x76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668" y="5553821"/>
            <a:ext cx="1604902" cy="1203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https://st.depositphotos.com/2309453/2710/i/950/depositphotos_27100099-stock-photo-two-young-soccer-players-runnin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471" y="5553821"/>
            <a:ext cx="1774878" cy="1183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http://gimn.chernyahovsk.ru/upload/resize_cache/main/d12/800_800_1/d12c7498d659a7012586ecc3e05dc21d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9" y="5553821"/>
            <a:ext cx="1806562" cy="12013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8" name="Picture 26" descr="http://bipbap.ru/wp-content/uploads/2017/08/cheetah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205" y="5553821"/>
            <a:ext cx="2674835" cy="1203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0" name="Picture 28" descr="http://www.kartinkijane.ru/pic/201307/2560x1600/kartinkijane.ru-59798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697" y="4191961"/>
            <a:ext cx="2065873" cy="12911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playcast.ru/uploads/2016/10/04/2009398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012" y="4191961"/>
            <a:ext cx="2015007" cy="12911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07673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5" descr="golub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0"/>
            <a:ext cx="4648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4" descr="golub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95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b="1" i="1" smtClean="0">
                <a:solidFill>
                  <a:srgbClr val="467A8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Движение </a:t>
            </a:r>
            <a:r>
              <a:rPr lang="ru-RU" sz="3400" b="1" smtClean="0">
                <a:solidFill>
                  <a:srgbClr val="467A8C"/>
                </a:solidFill>
                <a:latin typeface="Courier New" pitchFamily="49" charset="0"/>
              </a:rPr>
              <a:t>- езда, ходьба в разном направлении.</a:t>
            </a:r>
          </a:p>
        </p:txBody>
      </p:sp>
      <p:sp>
        <p:nvSpPr>
          <p:cNvPr id="8197" name="Rectangle 11"/>
          <p:cNvSpPr>
            <a:spLocks noChangeArrowheads="1"/>
          </p:cNvSpPr>
          <p:nvPr/>
        </p:nvSpPr>
        <p:spPr bwMode="auto">
          <a:xfrm>
            <a:off x="990600" y="5029200"/>
            <a:ext cx="71628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8" name="Rectangle 12"/>
          <p:cNvSpPr>
            <a:spLocks noChangeArrowheads="1"/>
          </p:cNvSpPr>
          <p:nvPr/>
        </p:nvSpPr>
        <p:spPr bwMode="auto">
          <a:xfrm>
            <a:off x="33528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13"/>
          <p:cNvSpPr>
            <a:spLocks noChangeArrowheads="1"/>
          </p:cNvSpPr>
          <p:nvPr/>
        </p:nvSpPr>
        <p:spPr bwMode="auto">
          <a:xfrm>
            <a:off x="40386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Rectangle 14"/>
          <p:cNvSpPr>
            <a:spLocks noChangeArrowheads="1"/>
          </p:cNvSpPr>
          <p:nvPr/>
        </p:nvSpPr>
        <p:spPr bwMode="auto">
          <a:xfrm>
            <a:off x="47244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Rectangle 15"/>
          <p:cNvSpPr>
            <a:spLocks noChangeArrowheads="1"/>
          </p:cNvSpPr>
          <p:nvPr/>
        </p:nvSpPr>
        <p:spPr bwMode="auto">
          <a:xfrm>
            <a:off x="73152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Rectangle 16"/>
          <p:cNvSpPr>
            <a:spLocks noChangeArrowheads="1"/>
          </p:cNvSpPr>
          <p:nvPr/>
        </p:nvSpPr>
        <p:spPr bwMode="auto">
          <a:xfrm>
            <a:off x="67056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17"/>
          <p:cNvSpPr>
            <a:spLocks noChangeArrowheads="1"/>
          </p:cNvSpPr>
          <p:nvPr/>
        </p:nvSpPr>
        <p:spPr bwMode="auto">
          <a:xfrm>
            <a:off x="5410200" y="5334000"/>
            <a:ext cx="4572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204" name="Picture 10" descr="дом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0025" y="4572000"/>
            <a:ext cx="13239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9" descr="дом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114800"/>
            <a:ext cx="12065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Rectangle 19"/>
          <p:cNvSpPr>
            <a:spLocks noChangeArrowheads="1"/>
          </p:cNvSpPr>
          <p:nvPr/>
        </p:nvSpPr>
        <p:spPr bwMode="auto">
          <a:xfrm>
            <a:off x="60960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7" name="Rectangle 21"/>
          <p:cNvSpPr>
            <a:spLocks noChangeArrowheads="1"/>
          </p:cNvSpPr>
          <p:nvPr/>
        </p:nvSpPr>
        <p:spPr bwMode="auto">
          <a:xfrm>
            <a:off x="1295400" y="5334000"/>
            <a:ext cx="2286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Rectangle 22"/>
          <p:cNvSpPr>
            <a:spLocks noChangeArrowheads="1"/>
          </p:cNvSpPr>
          <p:nvPr/>
        </p:nvSpPr>
        <p:spPr bwMode="auto">
          <a:xfrm>
            <a:off x="17526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9" name="Rectangle 23"/>
          <p:cNvSpPr>
            <a:spLocks noChangeArrowheads="1"/>
          </p:cNvSpPr>
          <p:nvPr/>
        </p:nvSpPr>
        <p:spPr bwMode="auto">
          <a:xfrm>
            <a:off x="22860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0" name="Rectangle 24"/>
          <p:cNvSpPr>
            <a:spLocks noChangeArrowheads="1"/>
          </p:cNvSpPr>
          <p:nvPr/>
        </p:nvSpPr>
        <p:spPr bwMode="auto">
          <a:xfrm>
            <a:off x="2819400" y="5334000"/>
            <a:ext cx="381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65" name="Picture 25" descr="j033690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4572000"/>
            <a:ext cx="10668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7" name="AutoShape 27"/>
          <p:cNvSpPr>
            <a:spLocks/>
          </p:cNvSpPr>
          <p:nvPr/>
        </p:nvSpPr>
        <p:spPr bwMode="auto">
          <a:xfrm rot="5400000">
            <a:off x="4343400" y="2057400"/>
            <a:ext cx="381000" cy="7543800"/>
          </a:xfrm>
          <a:prstGeom prst="rightBracket">
            <a:avLst>
              <a:gd name="adj" fmla="val 165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4114800" y="5946775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660033"/>
                </a:solidFill>
              </a:rPr>
              <a:t>S</a:t>
            </a:r>
            <a:endParaRPr lang="ru-RU" sz="3600" b="1">
              <a:solidFill>
                <a:srgbClr val="660033"/>
              </a:solidFill>
            </a:endParaRP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3886200" y="21336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S</a:t>
            </a:r>
            <a:endParaRPr lang="ru-RU" sz="3600" b="1"/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2590800" y="27432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t</a:t>
            </a:r>
            <a:endParaRPr lang="ru-RU" sz="3600" b="1"/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3429000" y="32766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V</a:t>
            </a:r>
            <a:endParaRPr lang="ru-RU" sz="3600" b="1"/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8382000" y="37338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660033"/>
                </a:solidFill>
              </a:rPr>
              <a:t>t</a:t>
            </a:r>
            <a:endParaRPr lang="ru-RU" sz="3600" b="1">
              <a:solidFill>
                <a:srgbClr val="660033"/>
              </a:solidFill>
            </a:endParaRP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609600" y="37338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660033"/>
                </a:solidFill>
              </a:rPr>
              <a:t>V</a:t>
            </a:r>
            <a:endParaRPr lang="ru-RU" sz="3600" b="1">
              <a:solidFill>
                <a:srgbClr val="660033"/>
              </a:solidFill>
            </a:endParaRPr>
          </a:p>
        </p:txBody>
      </p:sp>
      <p:pic>
        <p:nvPicPr>
          <p:cNvPr id="10276" name="Picture 36" descr="j033690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4419600"/>
            <a:ext cx="9239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7" name="Line 37"/>
          <p:cNvSpPr>
            <a:spLocks noChangeShapeType="1"/>
          </p:cNvSpPr>
          <p:nvPr/>
        </p:nvSpPr>
        <p:spPr bwMode="auto">
          <a:xfrm>
            <a:off x="914400" y="4343400"/>
            <a:ext cx="7391400" cy="0"/>
          </a:xfrm>
          <a:prstGeom prst="line">
            <a:avLst/>
          </a:prstGeom>
          <a:noFill/>
          <a:ln w="50800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533400" y="2133600"/>
            <a:ext cx="347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00FF"/>
                </a:solidFill>
                <a:latin typeface="Courier New" pitchFamily="49" charset="0"/>
              </a:rPr>
              <a:t>Расстояние</a:t>
            </a:r>
            <a:r>
              <a:rPr lang="en-US" sz="3600" b="1">
                <a:solidFill>
                  <a:srgbClr val="0000FF"/>
                </a:solidFill>
                <a:latin typeface="Courier New" pitchFamily="49" charset="0"/>
              </a:rPr>
              <a:t> -</a:t>
            </a:r>
            <a:endParaRPr lang="ru-RU" sz="3600" b="1">
              <a:solidFill>
                <a:srgbClr val="0000FF"/>
              </a:solidFill>
              <a:latin typeface="Courier New" pitchFamily="49" charset="0"/>
            </a:endParaRPr>
          </a:p>
        </p:txBody>
      </p:sp>
      <p:sp>
        <p:nvSpPr>
          <p:cNvPr id="10279" name="Rectangle 39"/>
          <p:cNvSpPr>
            <a:spLocks noChangeArrowheads="1"/>
          </p:cNvSpPr>
          <p:nvPr/>
        </p:nvSpPr>
        <p:spPr bwMode="auto">
          <a:xfrm>
            <a:off x="533400" y="2743200"/>
            <a:ext cx="21066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00FF"/>
                </a:solidFill>
                <a:latin typeface="Courier New" pitchFamily="49" charset="0"/>
              </a:rPr>
              <a:t>Время</a:t>
            </a:r>
            <a:r>
              <a:rPr lang="en-US" sz="3600" b="1">
                <a:solidFill>
                  <a:srgbClr val="0000FF"/>
                </a:solidFill>
                <a:latin typeface="Courier New" pitchFamily="49" charset="0"/>
              </a:rPr>
              <a:t> -</a:t>
            </a:r>
            <a:endParaRPr lang="ru-RU" sz="3600" b="1">
              <a:solidFill>
                <a:srgbClr val="0000FF"/>
              </a:solidFill>
              <a:latin typeface="Courier New" pitchFamily="49" charset="0"/>
            </a:endParaRPr>
          </a:p>
        </p:txBody>
      </p:sp>
      <p:sp>
        <p:nvSpPr>
          <p:cNvPr id="10280" name="Rectangle 40"/>
          <p:cNvSpPr>
            <a:spLocks noChangeArrowheads="1"/>
          </p:cNvSpPr>
          <p:nvPr/>
        </p:nvSpPr>
        <p:spPr bwMode="auto">
          <a:xfrm>
            <a:off x="533400" y="3352800"/>
            <a:ext cx="2930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00FF"/>
                </a:solidFill>
                <a:latin typeface="Courier New" pitchFamily="49" charset="0"/>
              </a:rPr>
              <a:t>Скорость</a:t>
            </a:r>
            <a:r>
              <a:rPr lang="en-US" sz="3600" b="1">
                <a:solidFill>
                  <a:srgbClr val="0000FF"/>
                </a:solidFill>
                <a:latin typeface="Courier New" pitchFamily="49" charset="0"/>
              </a:rPr>
              <a:t> -</a:t>
            </a:r>
            <a:endParaRPr lang="ru-RU" sz="3600" b="1">
              <a:solidFill>
                <a:srgbClr val="0000FF"/>
              </a:solidFill>
              <a:latin typeface="Courier New" pitchFamily="49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28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62428E-6 L 0.69167 0.00209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4971E-6 L -0.81719 -0.00555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2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1214E-7 L 0.775 -0.0023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7" grpId="0" animBg="1"/>
      <p:bldP spid="10268" grpId="0"/>
      <p:bldP spid="10269" grpId="0"/>
      <p:bldP spid="10270" grpId="0"/>
      <p:bldP spid="10271" grpId="0"/>
      <p:bldP spid="10272" grpId="0"/>
      <p:bldP spid="10273" grpId="0"/>
      <p:bldP spid="10273" grpId="1"/>
      <p:bldP spid="10277" grpId="0" animBg="1"/>
      <p:bldP spid="10278" grpId="0"/>
      <p:bldP spid="10279" grpId="0"/>
      <p:bldP spid="1028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5.8|3.1|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1.9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2.5|4|5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3.1|2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S1019087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0000"/>
        </a:solidFill>
        <a:ln w="9525">
          <a:solidFill>
            <a:srgbClr val="FF0000"/>
          </a:solidFill>
          <a:round/>
          <a:headEnd/>
          <a:tailEnd/>
        </a:ln>
        <a:effectLst/>
      </a:spPr>
      <a:bodyPr wrap="none" anchor="ctr"/>
      <a:lstStyle>
        <a:defPPr>
          <a:defRPr/>
        </a:defPPr>
      </a:lstStyle>
    </a:sp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770</Words>
  <Application>Microsoft Office PowerPoint</Application>
  <PresentationFormat>Экран (4:3)</PresentationFormat>
  <Paragraphs>173</Paragraphs>
  <Slides>35</Slides>
  <Notes>1</Notes>
  <HiddenSlides>2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Тема Office</vt:lpstr>
      <vt:lpstr>1_TS101908703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Скорость </vt:lpstr>
      <vt:lpstr>- В жизни вы встречались с понятием «движение»? - На ком и на чём можно преодолевать расстояния?</vt:lpstr>
      <vt:lpstr>Движение - езда, ходьба в разном направлении.</vt:lpstr>
      <vt:lpstr>Цель и задачи урока</vt:lpstr>
      <vt:lpstr>Расстояние (s)</vt:lpstr>
      <vt:lpstr>Время (t)</vt:lpstr>
      <vt:lpstr>Скорость (V)</vt:lpstr>
      <vt:lpstr>Как найти скорость пешехода?</vt:lpstr>
      <vt:lpstr>Слайд 15</vt:lpstr>
      <vt:lpstr>Основные формулы:</vt:lpstr>
      <vt:lpstr>Основные формулы и правила:</vt:lpstr>
      <vt:lpstr>Основные формулы:</vt:lpstr>
      <vt:lpstr>Взаимосвязь компонентов деления</vt:lpstr>
      <vt:lpstr>Слайд 20</vt:lpstr>
      <vt:lpstr>Как найти скорость движения?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Достигнута ли цель урока?</vt:lpstr>
      <vt:lpstr>Слайд 31</vt:lpstr>
      <vt:lpstr>Рефлексия (самооценка)</vt:lpstr>
      <vt:lpstr>Слайд 33</vt:lpstr>
      <vt:lpstr>Слайд 34</vt:lpstr>
      <vt:lpstr>Слайд 35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pke-68@mail.ru</dc:creator>
  <cp:lastModifiedBy>user</cp:lastModifiedBy>
  <cp:revision>175</cp:revision>
  <dcterms:created xsi:type="dcterms:W3CDTF">2018-01-13T08:17:48Z</dcterms:created>
  <dcterms:modified xsi:type="dcterms:W3CDTF">2026-08-20T10:28:18Z</dcterms:modified>
</cp:coreProperties>
</file>