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100" d="100"/>
          <a:sy n="100" d="100"/>
        </p:scale>
        <p:origin x="99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9B7070-C9DC-4F87-9518-A2FDEE6FC710}" type="doc">
      <dgm:prSet loTypeId="urn:microsoft.com/office/officeart/2005/8/layout/default" loCatId="list" qsTypeId="urn:microsoft.com/office/officeart/2005/8/quickstyle/3d2" qsCatId="3D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D6A3D00A-F3AB-42E7-A364-30385B701AC6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bg1"/>
              </a:solidFill>
            </a:rPr>
            <a:t>Рост числа детей с особенностями развития</a:t>
          </a:r>
        </a:p>
      </dgm:t>
    </dgm:pt>
    <dgm:pt modelId="{08165F0F-A7F2-49D9-9A9E-8EC90A107AA3}" type="parTrans" cxnId="{4AD8074D-DDCB-4D7C-8975-509D7531E86B}">
      <dgm:prSet/>
      <dgm:spPr/>
      <dgm:t>
        <a:bodyPr/>
        <a:lstStyle/>
        <a:p>
          <a:endParaRPr lang="ru-RU"/>
        </a:p>
      </dgm:t>
    </dgm:pt>
    <dgm:pt modelId="{648ECF0E-C046-48F6-A6F6-51F7C507BCC8}" type="sibTrans" cxnId="{4AD8074D-DDCB-4D7C-8975-509D7531E86B}">
      <dgm:prSet/>
      <dgm:spPr/>
      <dgm:t>
        <a:bodyPr/>
        <a:lstStyle/>
        <a:p>
          <a:endParaRPr lang="ru-RU"/>
        </a:p>
      </dgm:t>
    </dgm:pt>
    <dgm:pt modelId="{71BD232F-5EA2-4852-86DC-DB60C81B0444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bg1"/>
              </a:solidFill>
            </a:rPr>
            <a:t>Связь с другими сферами развития </a:t>
          </a:r>
        </a:p>
      </dgm:t>
    </dgm:pt>
    <dgm:pt modelId="{D5BFF194-318A-43C9-9D6B-6624E3406BD2}" type="parTrans" cxnId="{9BDFB6F9-BB38-4551-BD8F-48170320B7EA}">
      <dgm:prSet/>
      <dgm:spPr/>
      <dgm:t>
        <a:bodyPr/>
        <a:lstStyle/>
        <a:p>
          <a:endParaRPr lang="ru-RU"/>
        </a:p>
      </dgm:t>
    </dgm:pt>
    <dgm:pt modelId="{98B64D70-25D2-4D8D-AEDB-EABE52EC76BD}" type="sibTrans" cxnId="{9BDFB6F9-BB38-4551-BD8F-48170320B7EA}">
      <dgm:prSet/>
      <dgm:spPr/>
      <dgm:t>
        <a:bodyPr/>
        <a:lstStyle/>
        <a:p>
          <a:endParaRPr lang="ru-RU"/>
        </a:p>
      </dgm:t>
    </dgm:pt>
    <dgm:pt modelId="{13C3732F-6A26-460D-A549-C2FA30690177}">
      <dgm:prSet phldrT="[Текст]" custT="1"/>
      <dgm:spPr/>
      <dgm:t>
        <a:bodyPr/>
        <a:lstStyle/>
        <a:p>
          <a:r>
            <a:rPr lang="ru-RU" sz="2000" b="1" dirty="0">
              <a:solidFill>
                <a:schemeClr val="bg1"/>
              </a:solidFill>
            </a:rPr>
            <a:t>Акцент на индивидуализацию и комплексность</a:t>
          </a:r>
        </a:p>
      </dgm:t>
    </dgm:pt>
    <dgm:pt modelId="{3F9BDF74-5A2A-4578-B428-E6FF3F1ECF67}" type="parTrans" cxnId="{01B29028-849D-4D38-9B9C-28F81164FB91}">
      <dgm:prSet/>
      <dgm:spPr/>
      <dgm:t>
        <a:bodyPr/>
        <a:lstStyle/>
        <a:p>
          <a:endParaRPr lang="ru-RU"/>
        </a:p>
      </dgm:t>
    </dgm:pt>
    <dgm:pt modelId="{69DE18B1-AA9F-4B8E-B514-0C9D1BACC72A}" type="sibTrans" cxnId="{01B29028-849D-4D38-9B9C-28F81164FB91}">
      <dgm:prSet/>
      <dgm:spPr/>
      <dgm:t>
        <a:bodyPr/>
        <a:lstStyle/>
        <a:p>
          <a:endParaRPr lang="ru-RU"/>
        </a:p>
      </dgm:t>
    </dgm:pt>
    <dgm:pt modelId="{9069329F-6724-444B-AA09-D5BEE2FB67D4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bg1"/>
              </a:solidFill>
            </a:rPr>
            <a:t>Социальная значимость</a:t>
          </a:r>
        </a:p>
      </dgm:t>
    </dgm:pt>
    <dgm:pt modelId="{66CCA22B-9A52-4209-9F64-D801A99778F9}" type="parTrans" cxnId="{5AB3D1F2-C84D-4A0F-8888-C786E180CC56}">
      <dgm:prSet/>
      <dgm:spPr/>
      <dgm:t>
        <a:bodyPr/>
        <a:lstStyle/>
        <a:p>
          <a:endParaRPr lang="ru-RU"/>
        </a:p>
      </dgm:t>
    </dgm:pt>
    <dgm:pt modelId="{F572BA5F-95B7-4B4F-A859-C9DE2C6C3C79}" type="sibTrans" cxnId="{5AB3D1F2-C84D-4A0F-8888-C786E180CC56}">
      <dgm:prSet/>
      <dgm:spPr/>
      <dgm:t>
        <a:bodyPr/>
        <a:lstStyle/>
        <a:p>
          <a:endParaRPr lang="ru-RU"/>
        </a:p>
      </dgm:t>
    </dgm:pt>
    <dgm:pt modelId="{F8339F6E-DFA3-4057-8382-00DE94FEB3C1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bg1"/>
              </a:solidFill>
            </a:rPr>
            <a:t>Дискуссия и поиск доказательств</a:t>
          </a:r>
        </a:p>
      </dgm:t>
    </dgm:pt>
    <dgm:pt modelId="{74E89A12-5B63-441F-AC8E-FE9EDC4E25CA}" type="parTrans" cxnId="{E160047D-DF88-483A-B131-57B9330017CF}">
      <dgm:prSet/>
      <dgm:spPr/>
      <dgm:t>
        <a:bodyPr/>
        <a:lstStyle/>
        <a:p>
          <a:endParaRPr lang="ru-RU"/>
        </a:p>
      </dgm:t>
    </dgm:pt>
    <dgm:pt modelId="{6CBA2CA0-4845-4C95-8F72-6427A3305CEA}" type="sibTrans" cxnId="{E160047D-DF88-483A-B131-57B9330017CF}">
      <dgm:prSet/>
      <dgm:spPr/>
      <dgm:t>
        <a:bodyPr/>
        <a:lstStyle/>
        <a:p>
          <a:endParaRPr lang="ru-RU"/>
        </a:p>
      </dgm:t>
    </dgm:pt>
    <dgm:pt modelId="{9A18435E-B69D-4441-A254-DB56DA8E94A4}" type="pres">
      <dgm:prSet presAssocID="{2B9B7070-C9DC-4F87-9518-A2FDEE6FC710}" presName="diagram" presStyleCnt="0">
        <dgm:presLayoutVars>
          <dgm:dir/>
          <dgm:resizeHandles val="exact"/>
        </dgm:presLayoutVars>
      </dgm:prSet>
      <dgm:spPr/>
    </dgm:pt>
    <dgm:pt modelId="{D54CD2BB-AFE7-4730-9455-6D62CCB55898}" type="pres">
      <dgm:prSet presAssocID="{D6A3D00A-F3AB-42E7-A364-30385B701AC6}" presName="node" presStyleLbl="node1" presStyleIdx="0" presStyleCnt="5">
        <dgm:presLayoutVars>
          <dgm:bulletEnabled val="1"/>
        </dgm:presLayoutVars>
      </dgm:prSet>
      <dgm:spPr/>
    </dgm:pt>
    <dgm:pt modelId="{5B546761-73A7-4AE7-B815-7DDD09E174D4}" type="pres">
      <dgm:prSet presAssocID="{648ECF0E-C046-48F6-A6F6-51F7C507BCC8}" presName="sibTrans" presStyleCnt="0"/>
      <dgm:spPr/>
    </dgm:pt>
    <dgm:pt modelId="{B54A90CC-9970-4435-AFD4-9371617790BA}" type="pres">
      <dgm:prSet presAssocID="{71BD232F-5EA2-4852-86DC-DB60C81B0444}" presName="node" presStyleLbl="node1" presStyleIdx="1" presStyleCnt="5">
        <dgm:presLayoutVars>
          <dgm:bulletEnabled val="1"/>
        </dgm:presLayoutVars>
      </dgm:prSet>
      <dgm:spPr/>
    </dgm:pt>
    <dgm:pt modelId="{C3CC9048-F8DB-4D34-946B-9EB55762384F}" type="pres">
      <dgm:prSet presAssocID="{98B64D70-25D2-4D8D-AEDB-EABE52EC76BD}" presName="sibTrans" presStyleCnt="0"/>
      <dgm:spPr/>
    </dgm:pt>
    <dgm:pt modelId="{688E0686-2244-4B35-99A2-6A9077345F19}" type="pres">
      <dgm:prSet presAssocID="{13C3732F-6A26-460D-A549-C2FA30690177}" presName="node" presStyleLbl="node1" presStyleIdx="2" presStyleCnt="5">
        <dgm:presLayoutVars>
          <dgm:bulletEnabled val="1"/>
        </dgm:presLayoutVars>
      </dgm:prSet>
      <dgm:spPr/>
    </dgm:pt>
    <dgm:pt modelId="{D1D5B285-E4D7-488F-A8B7-E2BB8A7AAEA0}" type="pres">
      <dgm:prSet presAssocID="{69DE18B1-AA9F-4B8E-B514-0C9D1BACC72A}" presName="sibTrans" presStyleCnt="0"/>
      <dgm:spPr/>
    </dgm:pt>
    <dgm:pt modelId="{743FFC12-86F2-49D5-B29D-1631197A2E21}" type="pres">
      <dgm:prSet presAssocID="{9069329F-6724-444B-AA09-D5BEE2FB67D4}" presName="node" presStyleLbl="node1" presStyleIdx="3" presStyleCnt="5">
        <dgm:presLayoutVars>
          <dgm:bulletEnabled val="1"/>
        </dgm:presLayoutVars>
      </dgm:prSet>
      <dgm:spPr/>
    </dgm:pt>
    <dgm:pt modelId="{AD19F247-CDF1-499E-BF73-D33725F5F13E}" type="pres">
      <dgm:prSet presAssocID="{F572BA5F-95B7-4B4F-A859-C9DE2C6C3C79}" presName="sibTrans" presStyleCnt="0"/>
      <dgm:spPr/>
    </dgm:pt>
    <dgm:pt modelId="{20C044F8-01AE-4753-A972-71CE774312BE}" type="pres">
      <dgm:prSet presAssocID="{F8339F6E-DFA3-4057-8382-00DE94FEB3C1}" presName="node" presStyleLbl="node1" presStyleIdx="4" presStyleCnt="5">
        <dgm:presLayoutVars>
          <dgm:bulletEnabled val="1"/>
        </dgm:presLayoutVars>
      </dgm:prSet>
      <dgm:spPr/>
    </dgm:pt>
  </dgm:ptLst>
  <dgm:cxnLst>
    <dgm:cxn modelId="{3529DD21-87C8-4086-A6CA-89148C274282}" type="presOf" srcId="{9069329F-6724-444B-AA09-D5BEE2FB67D4}" destId="{743FFC12-86F2-49D5-B29D-1631197A2E21}" srcOrd="0" destOrd="0" presId="urn:microsoft.com/office/officeart/2005/8/layout/default"/>
    <dgm:cxn modelId="{01B29028-849D-4D38-9B9C-28F81164FB91}" srcId="{2B9B7070-C9DC-4F87-9518-A2FDEE6FC710}" destId="{13C3732F-6A26-460D-A549-C2FA30690177}" srcOrd="2" destOrd="0" parTransId="{3F9BDF74-5A2A-4578-B428-E6FF3F1ECF67}" sibTransId="{69DE18B1-AA9F-4B8E-B514-0C9D1BACC72A}"/>
    <dgm:cxn modelId="{4AD8074D-DDCB-4D7C-8975-509D7531E86B}" srcId="{2B9B7070-C9DC-4F87-9518-A2FDEE6FC710}" destId="{D6A3D00A-F3AB-42E7-A364-30385B701AC6}" srcOrd="0" destOrd="0" parTransId="{08165F0F-A7F2-49D9-9A9E-8EC90A107AA3}" sibTransId="{648ECF0E-C046-48F6-A6F6-51F7C507BCC8}"/>
    <dgm:cxn modelId="{95BD1B6D-6E90-40CF-9E12-163B4BDE8415}" type="presOf" srcId="{13C3732F-6A26-460D-A549-C2FA30690177}" destId="{688E0686-2244-4B35-99A2-6A9077345F19}" srcOrd="0" destOrd="0" presId="urn:microsoft.com/office/officeart/2005/8/layout/default"/>
    <dgm:cxn modelId="{0303BC76-0B21-4823-896B-398792560380}" type="presOf" srcId="{F8339F6E-DFA3-4057-8382-00DE94FEB3C1}" destId="{20C044F8-01AE-4753-A972-71CE774312BE}" srcOrd="0" destOrd="0" presId="urn:microsoft.com/office/officeart/2005/8/layout/default"/>
    <dgm:cxn modelId="{E160047D-DF88-483A-B131-57B9330017CF}" srcId="{2B9B7070-C9DC-4F87-9518-A2FDEE6FC710}" destId="{F8339F6E-DFA3-4057-8382-00DE94FEB3C1}" srcOrd="4" destOrd="0" parTransId="{74E89A12-5B63-441F-AC8E-FE9EDC4E25CA}" sibTransId="{6CBA2CA0-4845-4C95-8F72-6427A3305CEA}"/>
    <dgm:cxn modelId="{A9D24298-FC13-4A21-9621-60CF115BFAD2}" type="presOf" srcId="{2B9B7070-C9DC-4F87-9518-A2FDEE6FC710}" destId="{9A18435E-B69D-4441-A254-DB56DA8E94A4}" srcOrd="0" destOrd="0" presId="urn:microsoft.com/office/officeart/2005/8/layout/default"/>
    <dgm:cxn modelId="{C08CB7B2-BDDE-42D8-BBA3-2C39A75C8B1A}" type="presOf" srcId="{71BD232F-5EA2-4852-86DC-DB60C81B0444}" destId="{B54A90CC-9970-4435-AFD4-9371617790BA}" srcOrd="0" destOrd="0" presId="urn:microsoft.com/office/officeart/2005/8/layout/default"/>
    <dgm:cxn modelId="{CEEF18D9-05AA-461A-A3BE-2E9B777BAA1D}" type="presOf" srcId="{D6A3D00A-F3AB-42E7-A364-30385B701AC6}" destId="{D54CD2BB-AFE7-4730-9455-6D62CCB55898}" srcOrd="0" destOrd="0" presId="urn:microsoft.com/office/officeart/2005/8/layout/default"/>
    <dgm:cxn modelId="{5AB3D1F2-C84D-4A0F-8888-C786E180CC56}" srcId="{2B9B7070-C9DC-4F87-9518-A2FDEE6FC710}" destId="{9069329F-6724-444B-AA09-D5BEE2FB67D4}" srcOrd="3" destOrd="0" parTransId="{66CCA22B-9A52-4209-9F64-D801A99778F9}" sibTransId="{F572BA5F-95B7-4B4F-A859-C9DE2C6C3C79}"/>
    <dgm:cxn modelId="{9BDFB6F9-BB38-4551-BD8F-48170320B7EA}" srcId="{2B9B7070-C9DC-4F87-9518-A2FDEE6FC710}" destId="{71BD232F-5EA2-4852-86DC-DB60C81B0444}" srcOrd="1" destOrd="0" parTransId="{D5BFF194-318A-43C9-9D6B-6624E3406BD2}" sibTransId="{98B64D70-25D2-4D8D-AEDB-EABE52EC76BD}"/>
    <dgm:cxn modelId="{1DF6EEE8-6717-4540-A3C0-43E034EDD7BC}" type="presParOf" srcId="{9A18435E-B69D-4441-A254-DB56DA8E94A4}" destId="{D54CD2BB-AFE7-4730-9455-6D62CCB55898}" srcOrd="0" destOrd="0" presId="urn:microsoft.com/office/officeart/2005/8/layout/default"/>
    <dgm:cxn modelId="{7EB1EB57-D8AD-4E88-9491-A9B51F9BFFD4}" type="presParOf" srcId="{9A18435E-B69D-4441-A254-DB56DA8E94A4}" destId="{5B546761-73A7-4AE7-B815-7DDD09E174D4}" srcOrd="1" destOrd="0" presId="urn:microsoft.com/office/officeart/2005/8/layout/default"/>
    <dgm:cxn modelId="{4F589F7C-CA4C-4450-BEFB-22CE93FB4112}" type="presParOf" srcId="{9A18435E-B69D-4441-A254-DB56DA8E94A4}" destId="{B54A90CC-9970-4435-AFD4-9371617790BA}" srcOrd="2" destOrd="0" presId="urn:microsoft.com/office/officeart/2005/8/layout/default"/>
    <dgm:cxn modelId="{53460D8E-5A92-41BE-AD89-8C50AA0A4666}" type="presParOf" srcId="{9A18435E-B69D-4441-A254-DB56DA8E94A4}" destId="{C3CC9048-F8DB-4D34-946B-9EB55762384F}" srcOrd="3" destOrd="0" presId="urn:microsoft.com/office/officeart/2005/8/layout/default"/>
    <dgm:cxn modelId="{08C3E7A7-A5F6-46F5-89B9-B7E56546D59A}" type="presParOf" srcId="{9A18435E-B69D-4441-A254-DB56DA8E94A4}" destId="{688E0686-2244-4B35-99A2-6A9077345F19}" srcOrd="4" destOrd="0" presId="urn:microsoft.com/office/officeart/2005/8/layout/default"/>
    <dgm:cxn modelId="{C67D92F2-0E30-4CC7-973C-68ACA41D3DE9}" type="presParOf" srcId="{9A18435E-B69D-4441-A254-DB56DA8E94A4}" destId="{D1D5B285-E4D7-488F-A8B7-E2BB8A7AAEA0}" srcOrd="5" destOrd="0" presId="urn:microsoft.com/office/officeart/2005/8/layout/default"/>
    <dgm:cxn modelId="{C4659642-17CD-4F34-9B57-94B6099C83DD}" type="presParOf" srcId="{9A18435E-B69D-4441-A254-DB56DA8E94A4}" destId="{743FFC12-86F2-49D5-B29D-1631197A2E21}" srcOrd="6" destOrd="0" presId="urn:microsoft.com/office/officeart/2005/8/layout/default"/>
    <dgm:cxn modelId="{B0E7A64D-6E04-4963-A456-95D13E4F67A2}" type="presParOf" srcId="{9A18435E-B69D-4441-A254-DB56DA8E94A4}" destId="{AD19F247-CDF1-499E-BF73-D33725F5F13E}" srcOrd="7" destOrd="0" presId="urn:microsoft.com/office/officeart/2005/8/layout/default"/>
    <dgm:cxn modelId="{C6008CCF-D98A-4160-94D7-C6F2AEB0EF5A}" type="presParOf" srcId="{9A18435E-B69D-4441-A254-DB56DA8E94A4}" destId="{20C044F8-01AE-4753-A972-71CE774312B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C2A76D-043D-4326-899B-24F306A9247B}" type="doc">
      <dgm:prSet loTypeId="urn:microsoft.com/office/officeart/2005/8/layout/defaul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8F5E74D6-BC55-44A6-9CF6-2679D0E22DD1}">
      <dgm:prSet phldrT="[Текст]" custT="1"/>
      <dgm:spPr/>
      <dgm:t>
        <a:bodyPr/>
        <a:lstStyle/>
        <a:p>
          <a:r>
            <a:rPr lang="ru-RU" sz="2800" b="1" dirty="0">
              <a:solidFill>
                <a:schemeClr val="bg1"/>
              </a:solidFill>
            </a:rPr>
            <a:t>Стабилизация эмоционального фона </a:t>
          </a:r>
        </a:p>
      </dgm:t>
    </dgm:pt>
    <dgm:pt modelId="{8DEC5FF3-B592-452A-A847-FD8A7CA80902}" type="parTrans" cxnId="{A38CD50D-2E52-41E6-81F8-6F9564C1BBB6}">
      <dgm:prSet/>
      <dgm:spPr/>
      <dgm:t>
        <a:bodyPr/>
        <a:lstStyle/>
        <a:p>
          <a:endParaRPr lang="ru-RU"/>
        </a:p>
      </dgm:t>
    </dgm:pt>
    <dgm:pt modelId="{9ED8B1A7-CB25-454B-8254-62FDE7EB24B0}" type="sibTrans" cxnId="{A38CD50D-2E52-41E6-81F8-6F9564C1BBB6}">
      <dgm:prSet/>
      <dgm:spPr/>
      <dgm:t>
        <a:bodyPr/>
        <a:lstStyle/>
        <a:p>
          <a:endParaRPr lang="ru-RU"/>
        </a:p>
      </dgm:t>
    </dgm:pt>
    <dgm:pt modelId="{90DEECBF-75A4-4E85-A365-9FD3776DD69E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bg1"/>
              </a:solidFill>
            </a:rPr>
            <a:t>Снятие </a:t>
          </a:r>
          <a:r>
            <a:rPr lang="ru-RU" sz="2400" b="1" dirty="0" err="1">
              <a:solidFill>
                <a:schemeClr val="bg1"/>
              </a:solidFill>
            </a:rPr>
            <a:t>психоэмоцианального</a:t>
          </a:r>
          <a:r>
            <a:rPr lang="ru-RU" sz="2400" b="1" dirty="0">
              <a:solidFill>
                <a:schemeClr val="bg1"/>
              </a:solidFill>
            </a:rPr>
            <a:t> и физического напряжения</a:t>
          </a:r>
        </a:p>
      </dgm:t>
    </dgm:pt>
    <dgm:pt modelId="{A55FF255-8AE7-4F62-B50D-F9CBD7B84D86}" type="parTrans" cxnId="{C7DE5E63-6614-4142-B349-FC04A73D5290}">
      <dgm:prSet/>
      <dgm:spPr/>
      <dgm:t>
        <a:bodyPr/>
        <a:lstStyle/>
        <a:p>
          <a:endParaRPr lang="ru-RU"/>
        </a:p>
      </dgm:t>
    </dgm:pt>
    <dgm:pt modelId="{B5000E59-2DA1-4A2D-9BAE-171535D58EA3}" type="sibTrans" cxnId="{C7DE5E63-6614-4142-B349-FC04A73D5290}">
      <dgm:prSet/>
      <dgm:spPr/>
      <dgm:t>
        <a:bodyPr/>
        <a:lstStyle/>
        <a:p>
          <a:endParaRPr lang="ru-RU"/>
        </a:p>
      </dgm:t>
    </dgm:pt>
    <dgm:pt modelId="{A14308A1-9638-4741-9A6C-01989F764E03}">
      <dgm:prSet phldrT="[Текст]" custT="1"/>
      <dgm:spPr/>
      <dgm:t>
        <a:bodyPr/>
        <a:lstStyle/>
        <a:p>
          <a:r>
            <a:rPr lang="ru-RU" sz="2000" b="1" dirty="0">
              <a:solidFill>
                <a:schemeClr val="bg1"/>
              </a:solidFill>
            </a:rPr>
            <a:t>Развитие и усовершенствование навыков позитивной коммуникации</a:t>
          </a:r>
        </a:p>
      </dgm:t>
    </dgm:pt>
    <dgm:pt modelId="{FCAF4119-E7A1-49F6-94B5-B9C10DEC73A8}" type="parTrans" cxnId="{0F8EBD80-F5FB-4CCE-92E2-608EB40E2C39}">
      <dgm:prSet/>
      <dgm:spPr/>
      <dgm:t>
        <a:bodyPr/>
        <a:lstStyle/>
        <a:p>
          <a:endParaRPr lang="ru-RU"/>
        </a:p>
      </dgm:t>
    </dgm:pt>
    <dgm:pt modelId="{A9D1DE4A-E92B-43ED-81AA-2CC925B1902C}" type="sibTrans" cxnId="{0F8EBD80-F5FB-4CCE-92E2-608EB40E2C39}">
      <dgm:prSet/>
      <dgm:spPr/>
      <dgm:t>
        <a:bodyPr/>
        <a:lstStyle/>
        <a:p>
          <a:endParaRPr lang="ru-RU"/>
        </a:p>
      </dgm:t>
    </dgm:pt>
    <dgm:pt modelId="{3B692B96-C83F-4B67-A14B-39FB9F018EC1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bg1"/>
              </a:solidFill>
            </a:rPr>
            <a:t>Пополнение и </a:t>
          </a:r>
          <a:r>
            <a:rPr lang="ru-RU" sz="2400" b="1" dirty="0" err="1">
              <a:solidFill>
                <a:schemeClr val="bg1"/>
              </a:solidFill>
            </a:rPr>
            <a:t>обогощение</a:t>
          </a:r>
          <a:r>
            <a:rPr lang="ru-RU" sz="2400" b="1" dirty="0">
              <a:solidFill>
                <a:schemeClr val="bg1"/>
              </a:solidFill>
            </a:rPr>
            <a:t> активного и пассивного словаря</a:t>
          </a:r>
        </a:p>
      </dgm:t>
    </dgm:pt>
    <dgm:pt modelId="{DA68E8A0-992F-4347-9649-832C2C0F5ECE}" type="parTrans" cxnId="{737A73D8-F167-4E6C-BFF6-087D894953EB}">
      <dgm:prSet/>
      <dgm:spPr/>
      <dgm:t>
        <a:bodyPr/>
        <a:lstStyle/>
        <a:p>
          <a:endParaRPr lang="ru-RU"/>
        </a:p>
      </dgm:t>
    </dgm:pt>
    <dgm:pt modelId="{21994234-6FCB-4282-A449-0AB88F3842C0}" type="sibTrans" cxnId="{737A73D8-F167-4E6C-BFF6-087D894953EB}">
      <dgm:prSet/>
      <dgm:spPr/>
      <dgm:t>
        <a:bodyPr/>
        <a:lstStyle/>
        <a:p>
          <a:endParaRPr lang="ru-RU"/>
        </a:p>
      </dgm:t>
    </dgm:pt>
    <dgm:pt modelId="{A9C14F57-8714-419F-ABAB-632B5877539C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bg1"/>
              </a:solidFill>
            </a:rPr>
            <a:t>Стимулирование сенсорно- перцептивной сферы </a:t>
          </a:r>
        </a:p>
      </dgm:t>
    </dgm:pt>
    <dgm:pt modelId="{DA42DFB9-BD62-4563-A27E-9D65B3DC5C1A}" type="parTrans" cxnId="{9B98AF3C-661B-42B4-A7A8-BF72816F4B01}">
      <dgm:prSet/>
      <dgm:spPr/>
      <dgm:t>
        <a:bodyPr/>
        <a:lstStyle/>
        <a:p>
          <a:endParaRPr lang="ru-RU"/>
        </a:p>
      </dgm:t>
    </dgm:pt>
    <dgm:pt modelId="{D518F528-2ED6-49EE-99C4-C416189E45BC}" type="sibTrans" cxnId="{9B98AF3C-661B-42B4-A7A8-BF72816F4B01}">
      <dgm:prSet/>
      <dgm:spPr/>
      <dgm:t>
        <a:bodyPr/>
        <a:lstStyle/>
        <a:p>
          <a:endParaRPr lang="ru-RU"/>
        </a:p>
      </dgm:t>
    </dgm:pt>
    <dgm:pt modelId="{C555D6A9-14E9-483F-B756-CB81E41C651C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bg1"/>
              </a:solidFill>
            </a:rPr>
            <a:t>Развитие навыков </a:t>
          </a:r>
          <a:r>
            <a:rPr lang="ru-RU" sz="2400" b="1" dirty="0" err="1">
              <a:solidFill>
                <a:schemeClr val="bg1"/>
              </a:solidFill>
            </a:rPr>
            <a:t>импрессивной</a:t>
          </a:r>
          <a:r>
            <a:rPr lang="ru-RU" sz="2400" b="1" dirty="0">
              <a:solidFill>
                <a:schemeClr val="bg1"/>
              </a:solidFill>
            </a:rPr>
            <a:t> и экспрессивной речи</a:t>
          </a:r>
        </a:p>
      </dgm:t>
    </dgm:pt>
    <dgm:pt modelId="{230D5C7E-4AC6-4C9A-8CA9-4648629E21E4}" type="parTrans" cxnId="{D2B647FB-3A0F-4D49-A416-79C55DD937A1}">
      <dgm:prSet/>
      <dgm:spPr/>
      <dgm:t>
        <a:bodyPr/>
        <a:lstStyle/>
        <a:p>
          <a:endParaRPr lang="ru-RU"/>
        </a:p>
      </dgm:t>
    </dgm:pt>
    <dgm:pt modelId="{9B48B25E-FA05-4A75-AFC7-C84E84050A14}" type="sibTrans" cxnId="{D2B647FB-3A0F-4D49-A416-79C55DD937A1}">
      <dgm:prSet/>
      <dgm:spPr/>
      <dgm:t>
        <a:bodyPr/>
        <a:lstStyle/>
        <a:p>
          <a:endParaRPr lang="ru-RU"/>
        </a:p>
      </dgm:t>
    </dgm:pt>
    <dgm:pt modelId="{95B4AD1E-A7FD-4752-B5E0-20D5EC7A4E48}" type="pres">
      <dgm:prSet presAssocID="{2DC2A76D-043D-4326-899B-24F306A9247B}" presName="diagram" presStyleCnt="0">
        <dgm:presLayoutVars>
          <dgm:dir/>
          <dgm:resizeHandles val="exact"/>
        </dgm:presLayoutVars>
      </dgm:prSet>
      <dgm:spPr/>
    </dgm:pt>
    <dgm:pt modelId="{9643A47A-DD3E-4C0F-9034-58C81F316BAB}" type="pres">
      <dgm:prSet presAssocID="{8F5E74D6-BC55-44A6-9CF6-2679D0E22DD1}" presName="node" presStyleLbl="node1" presStyleIdx="0" presStyleCnt="6">
        <dgm:presLayoutVars>
          <dgm:bulletEnabled val="1"/>
        </dgm:presLayoutVars>
      </dgm:prSet>
      <dgm:spPr/>
    </dgm:pt>
    <dgm:pt modelId="{15250B0B-A89F-4E6C-BE9C-31BDA9CE6EEB}" type="pres">
      <dgm:prSet presAssocID="{9ED8B1A7-CB25-454B-8254-62FDE7EB24B0}" presName="sibTrans" presStyleCnt="0"/>
      <dgm:spPr/>
    </dgm:pt>
    <dgm:pt modelId="{5779CD29-E865-4D49-97A6-CE490EEAFF7E}" type="pres">
      <dgm:prSet presAssocID="{90DEECBF-75A4-4E85-A365-9FD3776DD69E}" presName="node" presStyleLbl="node1" presStyleIdx="1" presStyleCnt="6">
        <dgm:presLayoutVars>
          <dgm:bulletEnabled val="1"/>
        </dgm:presLayoutVars>
      </dgm:prSet>
      <dgm:spPr/>
    </dgm:pt>
    <dgm:pt modelId="{946F075F-EF0F-4771-82F8-FE23719B2BE4}" type="pres">
      <dgm:prSet presAssocID="{B5000E59-2DA1-4A2D-9BAE-171535D58EA3}" presName="sibTrans" presStyleCnt="0"/>
      <dgm:spPr/>
    </dgm:pt>
    <dgm:pt modelId="{FA747993-3A87-43EB-93E8-A28187DE2E73}" type="pres">
      <dgm:prSet presAssocID="{A14308A1-9638-4741-9A6C-01989F764E03}" presName="node" presStyleLbl="node1" presStyleIdx="2" presStyleCnt="6">
        <dgm:presLayoutVars>
          <dgm:bulletEnabled val="1"/>
        </dgm:presLayoutVars>
      </dgm:prSet>
      <dgm:spPr/>
    </dgm:pt>
    <dgm:pt modelId="{4BC706EF-3790-407A-B392-1B9EE564D957}" type="pres">
      <dgm:prSet presAssocID="{A9D1DE4A-E92B-43ED-81AA-2CC925B1902C}" presName="sibTrans" presStyleCnt="0"/>
      <dgm:spPr/>
    </dgm:pt>
    <dgm:pt modelId="{2C96D42D-584A-43F1-A887-E7F0BDD2FCAE}" type="pres">
      <dgm:prSet presAssocID="{3B692B96-C83F-4B67-A14B-39FB9F018EC1}" presName="node" presStyleLbl="node1" presStyleIdx="3" presStyleCnt="6">
        <dgm:presLayoutVars>
          <dgm:bulletEnabled val="1"/>
        </dgm:presLayoutVars>
      </dgm:prSet>
      <dgm:spPr/>
    </dgm:pt>
    <dgm:pt modelId="{AF32FFD8-300A-4EA3-809F-57BD17AA5339}" type="pres">
      <dgm:prSet presAssocID="{21994234-6FCB-4282-A449-0AB88F3842C0}" presName="sibTrans" presStyleCnt="0"/>
      <dgm:spPr/>
    </dgm:pt>
    <dgm:pt modelId="{4B25F0B1-D824-47CC-9CB6-9934332586EB}" type="pres">
      <dgm:prSet presAssocID="{A9C14F57-8714-419F-ABAB-632B5877539C}" presName="node" presStyleLbl="node1" presStyleIdx="4" presStyleCnt="6">
        <dgm:presLayoutVars>
          <dgm:bulletEnabled val="1"/>
        </dgm:presLayoutVars>
      </dgm:prSet>
      <dgm:spPr/>
    </dgm:pt>
    <dgm:pt modelId="{91E7887B-F8B9-47E3-AC2F-29B97F4886B1}" type="pres">
      <dgm:prSet presAssocID="{D518F528-2ED6-49EE-99C4-C416189E45BC}" presName="sibTrans" presStyleCnt="0"/>
      <dgm:spPr/>
    </dgm:pt>
    <dgm:pt modelId="{25930457-A746-446E-840C-0CC9B486BFA1}" type="pres">
      <dgm:prSet presAssocID="{C555D6A9-14E9-483F-B756-CB81E41C651C}" presName="node" presStyleLbl="node1" presStyleIdx="5" presStyleCnt="6">
        <dgm:presLayoutVars>
          <dgm:bulletEnabled val="1"/>
        </dgm:presLayoutVars>
      </dgm:prSet>
      <dgm:spPr/>
    </dgm:pt>
  </dgm:ptLst>
  <dgm:cxnLst>
    <dgm:cxn modelId="{2BF4F707-940D-4772-9479-80EE8863932D}" type="presOf" srcId="{90DEECBF-75A4-4E85-A365-9FD3776DD69E}" destId="{5779CD29-E865-4D49-97A6-CE490EEAFF7E}" srcOrd="0" destOrd="0" presId="urn:microsoft.com/office/officeart/2005/8/layout/default"/>
    <dgm:cxn modelId="{A38CD50D-2E52-41E6-81F8-6F9564C1BBB6}" srcId="{2DC2A76D-043D-4326-899B-24F306A9247B}" destId="{8F5E74D6-BC55-44A6-9CF6-2679D0E22DD1}" srcOrd="0" destOrd="0" parTransId="{8DEC5FF3-B592-452A-A847-FD8A7CA80902}" sibTransId="{9ED8B1A7-CB25-454B-8254-62FDE7EB24B0}"/>
    <dgm:cxn modelId="{E1AA2936-78BB-4886-8C53-BC8B19D40C66}" type="presOf" srcId="{2DC2A76D-043D-4326-899B-24F306A9247B}" destId="{95B4AD1E-A7FD-4752-B5E0-20D5EC7A4E48}" srcOrd="0" destOrd="0" presId="urn:microsoft.com/office/officeart/2005/8/layout/default"/>
    <dgm:cxn modelId="{9B98AF3C-661B-42B4-A7A8-BF72816F4B01}" srcId="{2DC2A76D-043D-4326-899B-24F306A9247B}" destId="{A9C14F57-8714-419F-ABAB-632B5877539C}" srcOrd="4" destOrd="0" parTransId="{DA42DFB9-BD62-4563-A27E-9D65B3DC5C1A}" sibTransId="{D518F528-2ED6-49EE-99C4-C416189E45BC}"/>
    <dgm:cxn modelId="{C7DE5E63-6614-4142-B349-FC04A73D5290}" srcId="{2DC2A76D-043D-4326-899B-24F306A9247B}" destId="{90DEECBF-75A4-4E85-A365-9FD3776DD69E}" srcOrd="1" destOrd="0" parTransId="{A55FF255-8AE7-4F62-B50D-F9CBD7B84D86}" sibTransId="{B5000E59-2DA1-4A2D-9BAE-171535D58EA3}"/>
    <dgm:cxn modelId="{D54ED94E-22FA-4D6B-8049-6B140A6881A1}" type="presOf" srcId="{8F5E74D6-BC55-44A6-9CF6-2679D0E22DD1}" destId="{9643A47A-DD3E-4C0F-9034-58C81F316BAB}" srcOrd="0" destOrd="0" presId="urn:microsoft.com/office/officeart/2005/8/layout/default"/>
    <dgm:cxn modelId="{74D4F37E-7DA6-4746-B55C-4F696A6FCA9B}" type="presOf" srcId="{C555D6A9-14E9-483F-B756-CB81E41C651C}" destId="{25930457-A746-446E-840C-0CC9B486BFA1}" srcOrd="0" destOrd="0" presId="urn:microsoft.com/office/officeart/2005/8/layout/default"/>
    <dgm:cxn modelId="{0F8EBD80-F5FB-4CCE-92E2-608EB40E2C39}" srcId="{2DC2A76D-043D-4326-899B-24F306A9247B}" destId="{A14308A1-9638-4741-9A6C-01989F764E03}" srcOrd="2" destOrd="0" parTransId="{FCAF4119-E7A1-49F6-94B5-B9C10DEC73A8}" sibTransId="{A9D1DE4A-E92B-43ED-81AA-2CC925B1902C}"/>
    <dgm:cxn modelId="{5B137B85-A249-49D4-900C-F1549D66A264}" type="presOf" srcId="{3B692B96-C83F-4B67-A14B-39FB9F018EC1}" destId="{2C96D42D-584A-43F1-A887-E7F0BDD2FCAE}" srcOrd="0" destOrd="0" presId="urn:microsoft.com/office/officeart/2005/8/layout/default"/>
    <dgm:cxn modelId="{96D62788-FB1B-47BD-82BE-1266D4E618D4}" type="presOf" srcId="{A14308A1-9638-4741-9A6C-01989F764E03}" destId="{FA747993-3A87-43EB-93E8-A28187DE2E73}" srcOrd="0" destOrd="0" presId="urn:microsoft.com/office/officeart/2005/8/layout/default"/>
    <dgm:cxn modelId="{0BE260A7-6CA5-4B27-8CD4-5F718D8C515E}" type="presOf" srcId="{A9C14F57-8714-419F-ABAB-632B5877539C}" destId="{4B25F0B1-D824-47CC-9CB6-9934332586EB}" srcOrd="0" destOrd="0" presId="urn:microsoft.com/office/officeart/2005/8/layout/default"/>
    <dgm:cxn modelId="{737A73D8-F167-4E6C-BFF6-087D894953EB}" srcId="{2DC2A76D-043D-4326-899B-24F306A9247B}" destId="{3B692B96-C83F-4B67-A14B-39FB9F018EC1}" srcOrd="3" destOrd="0" parTransId="{DA68E8A0-992F-4347-9649-832C2C0F5ECE}" sibTransId="{21994234-6FCB-4282-A449-0AB88F3842C0}"/>
    <dgm:cxn modelId="{D2B647FB-3A0F-4D49-A416-79C55DD937A1}" srcId="{2DC2A76D-043D-4326-899B-24F306A9247B}" destId="{C555D6A9-14E9-483F-B756-CB81E41C651C}" srcOrd="5" destOrd="0" parTransId="{230D5C7E-4AC6-4C9A-8CA9-4648629E21E4}" sibTransId="{9B48B25E-FA05-4A75-AFC7-C84E84050A14}"/>
    <dgm:cxn modelId="{36A8A950-E247-4286-BB1A-8D239AA238C7}" type="presParOf" srcId="{95B4AD1E-A7FD-4752-B5E0-20D5EC7A4E48}" destId="{9643A47A-DD3E-4C0F-9034-58C81F316BAB}" srcOrd="0" destOrd="0" presId="urn:microsoft.com/office/officeart/2005/8/layout/default"/>
    <dgm:cxn modelId="{E2F2EB98-A7CD-4255-98AF-E8D4872596A3}" type="presParOf" srcId="{95B4AD1E-A7FD-4752-B5E0-20D5EC7A4E48}" destId="{15250B0B-A89F-4E6C-BE9C-31BDA9CE6EEB}" srcOrd="1" destOrd="0" presId="urn:microsoft.com/office/officeart/2005/8/layout/default"/>
    <dgm:cxn modelId="{DB4B406F-2146-4095-A0C0-3080C2DB5823}" type="presParOf" srcId="{95B4AD1E-A7FD-4752-B5E0-20D5EC7A4E48}" destId="{5779CD29-E865-4D49-97A6-CE490EEAFF7E}" srcOrd="2" destOrd="0" presId="urn:microsoft.com/office/officeart/2005/8/layout/default"/>
    <dgm:cxn modelId="{D6482603-5B3F-4807-9C33-9B60A1B1C304}" type="presParOf" srcId="{95B4AD1E-A7FD-4752-B5E0-20D5EC7A4E48}" destId="{946F075F-EF0F-4771-82F8-FE23719B2BE4}" srcOrd="3" destOrd="0" presId="urn:microsoft.com/office/officeart/2005/8/layout/default"/>
    <dgm:cxn modelId="{34075C97-8DFE-459D-BC15-936188CA8E04}" type="presParOf" srcId="{95B4AD1E-A7FD-4752-B5E0-20D5EC7A4E48}" destId="{FA747993-3A87-43EB-93E8-A28187DE2E73}" srcOrd="4" destOrd="0" presId="urn:microsoft.com/office/officeart/2005/8/layout/default"/>
    <dgm:cxn modelId="{4CE69C74-9BEB-4050-9D5F-8B409F4DD16F}" type="presParOf" srcId="{95B4AD1E-A7FD-4752-B5E0-20D5EC7A4E48}" destId="{4BC706EF-3790-407A-B392-1B9EE564D957}" srcOrd="5" destOrd="0" presId="urn:microsoft.com/office/officeart/2005/8/layout/default"/>
    <dgm:cxn modelId="{693827CA-CFB3-421E-9EF7-9A4A988493AD}" type="presParOf" srcId="{95B4AD1E-A7FD-4752-B5E0-20D5EC7A4E48}" destId="{2C96D42D-584A-43F1-A887-E7F0BDD2FCAE}" srcOrd="6" destOrd="0" presId="urn:microsoft.com/office/officeart/2005/8/layout/default"/>
    <dgm:cxn modelId="{F95B94C2-C713-45FF-85A6-946BDF50AC56}" type="presParOf" srcId="{95B4AD1E-A7FD-4752-B5E0-20D5EC7A4E48}" destId="{AF32FFD8-300A-4EA3-809F-57BD17AA5339}" srcOrd="7" destOrd="0" presId="urn:microsoft.com/office/officeart/2005/8/layout/default"/>
    <dgm:cxn modelId="{3CD38D3A-3600-4340-B218-63DEE74AD905}" type="presParOf" srcId="{95B4AD1E-A7FD-4752-B5E0-20D5EC7A4E48}" destId="{4B25F0B1-D824-47CC-9CB6-9934332586EB}" srcOrd="8" destOrd="0" presId="urn:microsoft.com/office/officeart/2005/8/layout/default"/>
    <dgm:cxn modelId="{08902B86-A283-4DBB-AEFA-136E561A80CC}" type="presParOf" srcId="{95B4AD1E-A7FD-4752-B5E0-20D5EC7A4E48}" destId="{91E7887B-F8B9-47E3-AC2F-29B97F4886B1}" srcOrd="9" destOrd="0" presId="urn:microsoft.com/office/officeart/2005/8/layout/default"/>
    <dgm:cxn modelId="{3E7B4F70-5E70-44D6-8FB6-7116D5CBEB47}" type="presParOf" srcId="{95B4AD1E-A7FD-4752-B5E0-20D5EC7A4E48}" destId="{25930457-A746-446E-840C-0CC9B486BFA1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970408-2DCE-42BC-830F-FF89F93EF221}" type="doc">
      <dgm:prSet loTypeId="urn:microsoft.com/office/officeart/2005/8/layout/defaul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93F7EACD-D816-4910-9427-C2EBCAB17904}">
      <dgm:prSet phldrT="[Текст]" custT="1"/>
      <dgm:spPr/>
      <dgm:t>
        <a:bodyPr/>
        <a:lstStyle/>
        <a:p>
          <a:r>
            <a:rPr lang="ru-RU" sz="3600" b="1" dirty="0">
              <a:solidFill>
                <a:schemeClr val="bg1"/>
              </a:solidFill>
            </a:rPr>
            <a:t>Угадай что внутри</a:t>
          </a:r>
        </a:p>
      </dgm:t>
    </dgm:pt>
    <dgm:pt modelId="{63455E20-F9B6-4748-B6D8-58AC20B5CD7A}" type="parTrans" cxnId="{03F8B79B-0607-4D78-9723-B4E37959212B}">
      <dgm:prSet/>
      <dgm:spPr/>
      <dgm:t>
        <a:bodyPr/>
        <a:lstStyle/>
        <a:p>
          <a:endParaRPr lang="ru-RU"/>
        </a:p>
      </dgm:t>
    </dgm:pt>
    <dgm:pt modelId="{5FBCC502-169A-439B-BCD6-BF3D826EEA1C}" type="sibTrans" cxnId="{03F8B79B-0607-4D78-9723-B4E37959212B}">
      <dgm:prSet/>
      <dgm:spPr/>
      <dgm:t>
        <a:bodyPr/>
        <a:lstStyle/>
        <a:p>
          <a:endParaRPr lang="ru-RU"/>
        </a:p>
      </dgm:t>
    </dgm:pt>
    <dgm:pt modelId="{BB641C37-4C58-41AF-906B-7EADEC7EF848}">
      <dgm:prSet phldrT="[Текст]" custT="1"/>
      <dgm:spPr/>
      <dgm:t>
        <a:bodyPr/>
        <a:lstStyle/>
        <a:p>
          <a:r>
            <a:rPr lang="ru-RU" sz="3600" b="1" dirty="0">
              <a:solidFill>
                <a:schemeClr val="bg1"/>
              </a:solidFill>
            </a:rPr>
            <a:t>Найди пару</a:t>
          </a:r>
        </a:p>
      </dgm:t>
    </dgm:pt>
    <dgm:pt modelId="{450BA64A-5543-4F5E-9F22-01B298E399F8}" type="parTrans" cxnId="{A2F5207D-EE17-4A63-BF2C-FCE47A1AE816}">
      <dgm:prSet/>
      <dgm:spPr/>
      <dgm:t>
        <a:bodyPr/>
        <a:lstStyle/>
        <a:p>
          <a:endParaRPr lang="ru-RU"/>
        </a:p>
      </dgm:t>
    </dgm:pt>
    <dgm:pt modelId="{25C1C862-431D-4E37-A7E7-C4A1BD60920E}" type="sibTrans" cxnId="{A2F5207D-EE17-4A63-BF2C-FCE47A1AE816}">
      <dgm:prSet/>
      <dgm:spPr/>
      <dgm:t>
        <a:bodyPr/>
        <a:lstStyle/>
        <a:p>
          <a:endParaRPr lang="ru-RU"/>
        </a:p>
      </dgm:t>
    </dgm:pt>
    <dgm:pt modelId="{1DDD58C7-268E-48C3-A4FC-7172F32181D2}">
      <dgm:prSet phldrT="[Текст]" custT="1"/>
      <dgm:spPr/>
      <dgm:t>
        <a:bodyPr/>
        <a:lstStyle/>
        <a:p>
          <a:r>
            <a:rPr lang="ru-RU" sz="3600" b="1" dirty="0">
              <a:solidFill>
                <a:schemeClr val="bg1"/>
              </a:solidFill>
            </a:rPr>
            <a:t>Найди на ощупь</a:t>
          </a:r>
        </a:p>
      </dgm:t>
    </dgm:pt>
    <dgm:pt modelId="{B147A97D-92DB-445D-B597-FFD5B3037D36}" type="parTrans" cxnId="{6C0DF8C4-B3EE-4AC1-9F3D-20138D08D2D7}">
      <dgm:prSet/>
      <dgm:spPr/>
      <dgm:t>
        <a:bodyPr/>
        <a:lstStyle/>
        <a:p>
          <a:endParaRPr lang="ru-RU"/>
        </a:p>
      </dgm:t>
    </dgm:pt>
    <dgm:pt modelId="{A0633B58-D911-40EF-B888-16A77F54EF20}" type="sibTrans" cxnId="{6C0DF8C4-B3EE-4AC1-9F3D-20138D08D2D7}">
      <dgm:prSet/>
      <dgm:spPr/>
      <dgm:t>
        <a:bodyPr/>
        <a:lstStyle/>
        <a:p>
          <a:endParaRPr lang="ru-RU"/>
        </a:p>
      </dgm:t>
    </dgm:pt>
    <dgm:pt modelId="{0477A257-3A00-4E2F-A7E4-F08B2D9775B5}">
      <dgm:prSet phldrT="[Текст]" custT="1"/>
      <dgm:spPr/>
      <dgm:t>
        <a:bodyPr/>
        <a:lstStyle/>
        <a:p>
          <a:r>
            <a:rPr lang="ru-RU" sz="3600" b="1" dirty="0">
              <a:solidFill>
                <a:schemeClr val="bg1"/>
              </a:solidFill>
            </a:rPr>
            <a:t>Лёгкий, тяжелый</a:t>
          </a:r>
        </a:p>
      </dgm:t>
    </dgm:pt>
    <dgm:pt modelId="{874C7649-DF9E-40B3-86EA-E7F750748A5C}" type="parTrans" cxnId="{0BD77DD4-1404-485C-86A8-4E0BDD74F453}">
      <dgm:prSet/>
      <dgm:spPr/>
      <dgm:t>
        <a:bodyPr/>
        <a:lstStyle/>
        <a:p>
          <a:endParaRPr lang="ru-RU"/>
        </a:p>
      </dgm:t>
    </dgm:pt>
    <dgm:pt modelId="{CE0A211A-A4F5-44E4-B8EA-B8B61F217BAF}" type="sibTrans" cxnId="{0BD77DD4-1404-485C-86A8-4E0BDD74F453}">
      <dgm:prSet/>
      <dgm:spPr/>
      <dgm:t>
        <a:bodyPr/>
        <a:lstStyle/>
        <a:p>
          <a:endParaRPr lang="ru-RU"/>
        </a:p>
      </dgm:t>
    </dgm:pt>
    <dgm:pt modelId="{8BB03172-BB40-4451-9A1D-CDCE6547D537}">
      <dgm:prSet phldrT="[Текст]" custT="1"/>
      <dgm:spPr/>
      <dgm:t>
        <a:bodyPr/>
        <a:lstStyle/>
        <a:p>
          <a:r>
            <a:rPr lang="ru-RU" sz="3600" b="1" dirty="0">
              <a:solidFill>
                <a:schemeClr val="bg1"/>
              </a:solidFill>
            </a:rPr>
            <a:t>Послушай, как звучит</a:t>
          </a:r>
        </a:p>
      </dgm:t>
    </dgm:pt>
    <dgm:pt modelId="{F8C6BE85-5EB2-4646-AB6A-CD414B3684D7}" type="parTrans" cxnId="{8E6976FB-6C90-41CB-B310-FED0B47B1088}">
      <dgm:prSet/>
      <dgm:spPr/>
      <dgm:t>
        <a:bodyPr/>
        <a:lstStyle/>
        <a:p>
          <a:endParaRPr lang="ru-RU"/>
        </a:p>
      </dgm:t>
    </dgm:pt>
    <dgm:pt modelId="{D98F3DE6-704A-4F2A-B8D7-28B6A99FC11F}" type="sibTrans" cxnId="{8E6976FB-6C90-41CB-B310-FED0B47B1088}">
      <dgm:prSet/>
      <dgm:spPr/>
      <dgm:t>
        <a:bodyPr/>
        <a:lstStyle/>
        <a:p>
          <a:endParaRPr lang="ru-RU"/>
        </a:p>
      </dgm:t>
    </dgm:pt>
    <dgm:pt modelId="{017EAD1F-426A-4E48-BF83-E95032950ED3}" type="pres">
      <dgm:prSet presAssocID="{C8970408-2DCE-42BC-830F-FF89F93EF221}" presName="diagram" presStyleCnt="0">
        <dgm:presLayoutVars>
          <dgm:dir/>
          <dgm:resizeHandles val="exact"/>
        </dgm:presLayoutVars>
      </dgm:prSet>
      <dgm:spPr/>
    </dgm:pt>
    <dgm:pt modelId="{DF75E6E7-A643-4888-843D-023D0319B767}" type="pres">
      <dgm:prSet presAssocID="{93F7EACD-D816-4910-9427-C2EBCAB17904}" presName="node" presStyleLbl="node1" presStyleIdx="0" presStyleCnt="5" custLinFactNeighborX="301" custLinFactNeighborY="1619">
        <dgm:presLayoutVars>
          <dgm:bulletEnabled val="1"/>
        </dgm:presLayoutVars>
      </dgm:prSet>
      <dgm:spPr/>
    </dgm:pt>
    <dgm:pt modelId="{1C3AE4F0-4B28-46EC-89FE-6C2E3C60D428}" type="pres">
      <dgm:prSet presAssocID="{5FBCC502-169A-439B-BCD6-BF3D826EEA1C}" presName="sibTrans" presStyleCnt="0"/>
      <dgm:spPr/>
    </dgm:pt>
    <dgm:pt modelId="{110A43A3-EB22-4197-9530-AE8E695AE553}" type="pres">
      <dgm:prSet presAssocID="{BB641C37-4C58-41AF-906B-7EADEC7EF848}" presName="node" presStyleLbl="node1" presStyleIdx="1" presStyleCnt="5">
        <dgm:presLayoutVars>
          <dgm:bulletEnabled val="1"/>
        </dgm:presLayoutVars>
      </dgm:prSet>
      <dgm:spPr/>
    </dgm:pt>
    <dgm:pt modelId="{840C48CC-FC48-4C7F-8F83-BFDA4F803453}" type="pres">
      <dgm:prSet presAssocID="{25C1C862-431D-4E37-A7E7-C4A1BD60920E}" presName="sibTrans" presStyleCnt="0"/>
      <dgm:spPr/>
    </dgm:pt>
    <dgm:pt modelId="{A048D09D-D8C9-4F02-86C6-7169949FB88F}" type="pres">
      <dgm:prSet presAssocID="{1DDD58C7-268E-48C3-A4FC-7172F32181D2}" presName="node" presStyleLbl="node1" presStyleIdx="2" presStyleCnt="5">
        <dgm:presLayoutVars>
          <dgm:bulletEnabled val="1"/>
        </dgm:presLayoutVars>
      </dgm:prSet>
      <dgm:spPr/>
    </dgm:pt>
    <dgm:pt modelId="{939EF3B1-DA88-4357-A71B-BAD6F99CB91D}" type="pres">
      <dgm:prSet presAssocID="{A0633B58-D911-40EF-B888-16A77F54EF20}" presName="sibTrans" presStyleCnt="0"/>
      <dgm:spPr/>
    </dgm:pt>
    <dgm:pt modelId="{D0A8CD5C-3B5B-4E60-9D2E-FFFEF14D80DC}" type="pres">
      <dgm:prSet presAssocID="{0477A257-3A00-4E2F-A7E4-F08B2D9775B5}" presName="node" presStyleLbl="node1" presStyleIdx="3" presStyleCnt="5">
        <dgm:presLayoutVars>
          <dgm:bulletEnabled val="1"/>
        </dgm:presLayoutVars>
      </dgm:prSet>
      <dgm:spPr/>
    </dgm:pt>
    <dgm:pt modelId="{44307F0A-E661-495A-BF86-BCC9322781C7}" type="pres">
      <dgm:prSet presAssocID="{CE0A211A-A4F5-44E4-B8EA-B8B61F217BAF}" presName="sibTrans" presStyleCnt="0"/>
      <dgm:spPr/>
    </dgm:pt>
    <dgm:pt modelId="{F77A7BFC-8A70-4A85-9E1B-4FAE5B1C5602}" type="pres">
      <dgm:prSet presAssocID="{8BB03172-BB40-4451-9A1D-CDCE6547D537}" presName="node" presStyleLbl="node1" presStyleIdx="4" presStyleCnt="5">
        <dgm:presLayoutVars>
          <dgm:bulletEnabled val="1"/>
        </dgm:presLayoutVars>
      </dgm:prSet>
      <dgm:spPr/>
    </dgm:pt>
  </dgm:ptLst>
  <dgm:cxnLst>
    <dgm:cxn modelId="{6E024729-5868-4A2F-A898-41ACC5CE1F57}" type="presOf" srcId="{BB641C37-4C58-41AF-906B-7EADEC7EF848}" destId="{110A43A3-EB22-4197-9530-AE8E695AE553}" srcOrd="0" destOrd="0" presId="urn:microsoft.com/office/officeart/2005/8/layout/default"/>
    <dgm:cxn modelId="{6EDA363A-4943-4D6D-86C1-B5A432856365}" type="presOf" srcId="{C8970408-2DCE-42BC-830F-FF89F93EF221}" destId="{017EAD1F-426A-4E48-BF83-E95032950ED3}" srcOrd="0" destOrd="0" presId="urn:microsoft.com/office/officeart/2005/8/layout/default"/>
    <dgm:cxn modelId="{0A453C61-DEDA-4ADE-B1DB-1AA454DD5BD3}" type="presOf" srcId="{8BB03172-BB40-4451-9A1D-CDCE6547D537}" destId="{F77A7BFC-8A70-4A85-9E1B-4FAE5B1C5602}" srcOrd="0" destOrd="0" presId="urn:microsoft.com/office/officeart/2005/8/layout/default"/>
    <dgm:cxn modelId="{A2F5207D-EE17-4A63-BF2C-FCE47A1AE816}" srcId="{C8970408-2DCE-42BC-830F-FF89F93EF221}" destId="{BB641C37-4C58-41AF-906B-7EADEC7EF848}" srcOrd="1" destOrd="0" parTransId="{450BA64A-5543-4F5E-9F22-01B298E399F8}" sibTransId="{25C1C862-431D-4E37-A7E7-C4A1BD60920E}"/>
    <dgm:cxn modelId="{66A5329A-C48A-4080-9DF1-3C6D88E838EE}" type="presOf" srcId="{0477A257-3A00-4E2F-A7E4-F08B2D9775B5}" destId="{D0A8CD5C-3B5B-4E60-9D2E-FFFEF14D80DC}" srcOrd="0" destOrd="0" presId="urn:microsoft.com/office/officeart/2005/8/layout/default"/>
    <dgm:cxn modelId="{03F8B79B-0607-4D78-9723-B4E37959212B}" srcId="{C8970408-2DCE-42BC-830F-FF89F93EF221}" destId="{93F7EACD-D816-4910-9427-C2EBCAB17904}" srcOrd="0" destOrd="0" parTransId="{63455E20-F9B6-4748-B6D8-58AC20B5CD7A}" sibTransId="{5FBCC502-169A-439B-BCD6-BF3D826EEA1C}"/>
    <dgm:cxn modelId="{7461E2AA-98DA-4EB7-A244-F577B6A293F9}" type="presOf" srcId="{93F7EACD-D816-4910-9427-C2EBCAB17904}" destId="{DF75E6E7-A643-4888-843D-023D0319B767}" srcOrd="0" destOrd="0" presId="urn:microsoft.com/office/officeart/2005/8/layout/default"/>
    <dgm:cxn modelId="{6C0DF8C4-B3EE-4AC1-9F3D-20138D08D2D7}" srcId="{C8970408-2DCE-42BC-830F-FF89F93EF221}" destId="{1DDD58C7-268E-48C3-A4FC-7172F32181D2}" srcOrd="2" destOrd="0" parTransId="{B147A97D-92DB-445D-B597-FFD5B3037D36}" sibTransId="{A0633B58-D911-40EF-B888-16A77F54EF20}"/>
    <dgm:cxn modelId="{0BD77DD4-1404-485C-86A8-4E0BDD74F453}" srcId="{C8970408-2DCE-42BC-830F-FF89F93EF221}" destId="{0477A257-3A00-4E2F-A7E4-F08B2D9775B5}" srcOrd="3" destOrd="0" parTransId="{874C7649-DF9E-40B3-86EA-E7F750748A5C}" sibTransId="{CE0A211A-A4F5-44E4-B8EA-B8B61F217BAF}"/>
    <dgm:cxn modelId="{A5C349DC-9C34-4DAB-964F-F03AD6DA6806}" type="presOf" srcId="{1DDD58C7-268E-48C3-A4FC-7172F32181D2}" destId="{A048D09D-D8C9-4F02-86C6-7169949FB88F}" srcOrd="0" destOrd="0" presId="urn:microsoft.com/office/officeart/2005/8/layout/default"/>
    <dgm:cxn modelId="{8E6976FB-6C90-41CB-B310-FED0B47B1088}" srcId="{C8970408-2DCE-42BC-830F-FF89F93EF221}" destId="{8BB03172-BB40-4451-9A1D-CDCE6547D537}" srcOrd="4" destOrd="0" parTransId="{F8C6BE85-5EB2-4646-AB6A-CD414B3684D7}" sibTransId="{D98F3DE6-704A-4F2A-B8D7-28B6A99FC11F}"/>
    <dgm:cxn modelId="{47527F84-DE86-45EF-ABBE-F1FDD594A307}" type="presParOf" srcId="{017EAD1F-426A-4E48-BF83-E95032950ED3}" destId="{DF75E6E7-A643-4888-843D-023D0319B767}" srcOrd="0" destOrd="0" presId="urn:microsoft.com/office/officeart/2005/8/layout/default"/>
    <dgm:cxn modelId="{9725861A-7F6B-46CF-970E-34A801B35FF0}" type="presParOf" srcId="{017EAD1F-426A-4E48-BF83-E95032950ED3}" destId="{1C3AE4F0-4B28-46EC-89FE-6C2E3C60D428}" srcOrd="1" destOrd="0" presId="urn:microsoft.com/office/officeart/2005/8/layout/default"/>
    <dgm:cxn modelId="{EF64FCC0-90E4-47F6-9940-EA103FEDA89B}" type="presParOf" srcId="{017EAD1F-426A-4E48-BF83-E95032950ED3}" destId="{110A43A3-EB22-4197-9530-AE8E695AE553}" srcOrd="2" destOrd="0" presId="urn:microsoft.com/office/officeart/2005/8/layout/default"/>
    <dgm:cxn modelId="{A82414F7-BD60-47B8-8FF3-FC185551AE5E}" type="presParOf" srcId="{017EAD1F-426A-4E48-BF83-E95032950ED3}" destId="{840C48CC-FC48-4C7F-8F83-BFDA4F803453}" srcOrd="3" destOrd="0" presId="urn:microsoft.com/office/officeart/2005/8/layout/default"/>
    <dgm:cxn modelId="{A11CEF7C-7556-46B9-BAFD-36F22E1FEE68}" type="presParOf" srcId="{017EAD1F-426A-4E48-BF83-E95032950ED3}" destId="{A048D09D-D8C9-4F02-86C6-7169949FB88F}" srcOrd="4" destOrd="0" presId="urn:microsoft.com/office/officeart/2005/8/layout/default"/>
    <dgm:cxn modelId="{09DF86E2-5463-465E-8938-28315ADE165F}" type="presParOf" srcId="{017EAD1F-426A-4E48-BF83-E95032950ED3}" destId="{939EF3B1-DA88-4357-A71B-BAD6F99CB91D}" srcOrd="5" destOrd="0" presId="urn:microsoft.com/office/officeart/2005/8/layout/default"/>
    <dgm:cxn modelId="{5B2EEEA4-B453-4D81-BBC4-F5F677AD1869}" type="presParOf" srcId="{017EAD1F-426A-4E48-BF83-E95032950ED3}" destId="{D0A8CD5C-3B5B-4E60-9D2E-FFFEF14D80DC}" srcOrd="6" destOrd="0" presId="urn:microsoft.com/office/officeart/2005/8/layout/default"/>
    <dgm:cxn modelId="{F04740F7-6593-461E-893F-A41132DBF62E}" type="presParOf" srcId="{017EAD1F-426A-4E48-BF83-E95032950ED3}" destId="{44307F0A-E661-495A-BF86-BCC9322781C7}" srcOrd="7" destOrd="0" presId="urn:microsoft.com/office/officeart/2005/8/layout/default"/>
    <dgm:cxn modelId="{5FCD5711-32F7-4792-BB88-4661D8983A59}" type="presParOf" srcId="{017EAD1F-426A-4E48-BF83-E95032950ED3}" destId="{F77A7BFC-8A70-4A85-9E1B-4FAE5B1C560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CD2BB-AFE7-4730-9455-6D62CCB55898}">
      <dsp:nvSpPr>
        <dsp:cNvPr id="0" name=""/>
        <dsp:cNvSpPr/>
      </dsp:nvSpPr>
      <dsp:spPr>
        <a:xfrm>
          <a:off x="0" y="390400"/>
          <a:ext cx="2711152" cy="162669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bg1"/>
              </a:solidFill>
            </a:rPr>
            <a:t>Рост числа детей с особенностями развития</a:t>
          </a:r>
        </a:p>
      </dsp:txBody>
      <dsp:txXfrm>
        <a:off x="0" y="390400"/>
        <a:ext cx="2711152" cy="1626691"/>
      </dsp:txXfrm>
    </dsp:sp>
    <dsp:sp modelId="{B54A90CC-9970-4435-AFD4-9371617790BA}">
      <dsp:nvSpPr>
        <dsp:cNvPr id="0" name=""/>
        <dsp:cNvSpPr/>
      </dsp:nvSpPr>
      <dsp:spPr>
        <a:xfrm>
          <a:off x="2982267" y="390400"/>
          <a:ext cx="2711152" cy="162669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bg1"/>
              </a:solidFill>
            </a:rPr>
            <a:t>Связь с другими сферами развития </a:t>
          </a:r>
        </a:p>
      </dsp:txBody>
      <dsp:txXfrm>
        <a:off x="2982267" y="390400"/>
        <a:ext cx="2711152" cy="1626691"/>
      </dsp:txXfrm>
    </dsp:sp>
    <dsp:sp modelId="{688E0686-2244-4B35-99A2-6A9077345F19}">
      <dsp:nvSpPr>
        <dsp:cNvPr id="0" name=""/>
        <dsp:cNvSpPr/>
      </dsp:nvSpPr>
      <dsp:spPr>
        <a:xfrm>
          <a:off x="5964535" y="390400"/>
          <a:ext cx="2711152" cy="162669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bg1"/>
              </a:solidFill>
            </a:rPr>
            <a:t>Акцент на индивидуализацию и комплексность</a:t>
          </a:r>
        </a:p>
      </dsp:txBody>
      <dsp:txXfrm>
        <a:off x="5964535" y="390400"/>
        <a:ext cx="2711152" cy="1626691"/>
      </dsp:txXfrm>
    </dsp:sp>
    <dsp:sp modelId="{743FFC12-86F2-49D5-B29D-1631197A2E21}">
      <dsp:nvSpPr>
        <dsp:cNvPr id="0" name=""/>
        <dsp:cNvSpPr/>
      </dsp:nvSpPr>
      <dsp:spPr>
        <a:xfrm>
          <a:off x="1491133" y="2288207"/>
          <a:ext cx="2711152" cy="162669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bg1"/>
              </a:solidFill>
            </a:rPr>
            <a:t>Социальная значимость</a:t>
          </a:r>
        </a:p>
      </dsp:txBody>
      <dsp:txXfrm>
        <a:off x="1491133" y="2288207"/>
        <a:ext cx="2711152" cy="1626691"/>
      </dsp:txXfrm>
    </dsp:sp>
    <dsp:sp modelId="{20C044F8-01AE-4753-A972-71CE774312BE}">
      <dsp:nvSpPr>
        <dsp:cNvPr id="0" name=""/>
        <dsp:cNvSpPr/>
      </dsp:nvSpPr>
      <dsp:spPr>
        <a:xfrm>
          <a:off x="4473401" y="2288207"/>
          <a:ext cx="2711152" cy="162669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bg1"/>
              </a:solidFill>
            </a:rPr>
            <a:t>Дискуссия и поиск доказательств</a:t>
          </a:r>
        </a:p>
      </dsp:txBody>
      <dsp:txXfrm>
        <a:off x="4473401" y="2288207"/>
        <a:ext cx="2711152" cy="16266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43A47A-DD3E-4C0F-9034-58C81F316BAB}">
      <dsp:nvSpPr>
        <dsp:cNvPr id="0" name=""/>
        <dsp:cNvSpPr/>
      </dsp:nvSpPr>
      <dsp:spPr>
        <a:xfrm>
          <a:off x="0" y="314133"/>
          <a:ext cx="2645171" cy="158710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bg1"/>
              </a:solidFill>
            </a:rPr>
            <a:t>Стабилизация эмоционального фона </a:t>
          </a:r>
        </a:p>
      </dsp:txBody>
      <dsp:txXfrm>
        <a:off x="0" y="314133"/>
        <a:ext cx="2645171" cy="1587103"/>
      </dsp:txXfrm>
    </dsp:sp>
    <dsp:sp modelId="{5779CD29-E865-4D49-97A6-CE490EEAFF7E}">
      <dsp:nvSpPr>
        <dsp:cNvPr id="0" name=""/>
        <dsp:cNvSpPr/>
      </dsp:nvSpPr>
      <dsp:spPr>
        <a:xfrm>
          <a:off x="2909689" y="314133"/>
          <a:ext cx="2645171" cy="158710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bg1"/>
              </a:solidFill>
            </a:rPr>
            <a:t>Снятие </a:t>
          </a:r>
          <a:r>
            <a:rPr lang="ru-RU" sz="2400" b="1" kern="1200" dirty="0" err="1">
              <a:solidFill>
                <a:schemeClr val="bg1"/>
              </a:solidFill>
            </a:rPr>
            <a:t>психоэмоцианального</a:t>
          </a:r>
          <a:r>
            <a:rPr lang="ru-RU" sz="2400" b="1" kern="1200" dirty="0">
              <a:solidFill>
                <a:schemeClr val="bg1"/>
              </a:solidFill>
            </a:rPr>
            <a:t> и физического напряжения</a:t>
          </a:r>
        </a:p>
      </dsp:txBody>
      <dsp:txXfrm>
        <a:off x="2909689" y="314133"/>
        <a:ext cx="2645171" cy="1587103"/>
      </dsp:txXfrm>
    </dsp:sp>
    <dsp:sp modelId="{FA747993-3A87-43EB-93E8-A28187DE2E73}">
      <dsp:nvSpPr>
        <dsp:cNvPr id="0" name=""/>
        <dsp:cNvSpPr/>
      </dsp:nvSpPr>
      <dsp:spPr>
        <a:xfrm>
          <a:off x="5819378" y="314133"/>
          <a:ext cx="2645171" cy="158710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bg1"/>
              </a:solidFill>
            </a:rPr>
            <a:t>Развитие и усовершенствование навыков позитивной коммуникации</a:t>
          </a:r>
        </a:p>
      </dsp:txBody>
      <dsp:txXfrm>
        <a:off x="5819378" y="314133"/>
        <a:ext cx="2645171" cy="1587103"/>
      </dsp:txXfrm>
    </dsp:sp>
    <dsp:sp modelId="{2C96D42D-584A-43F1-A887-E7F0BDD2FCAE}">
      <dsp:nvSpPr>
        <dsp:cNvPr id="0" name=""/>
        <dsp:cNvSpPr/>
      </dsp:nvSpPr>
      <dsp:spPr>
        <a:xfrm>
          <a:off x="0" y="2165753"/>
          <a:ext cx="2645171" cy="158710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bg1"/>
              </a:solidFill>
            </a:rPr>
            <a:t>Пополнение и </a:t>
          </a:r>
          <a:r>
            <a:rPr lang="ru-RU" sz="2400" b="1" kern="1200" dirty="0" err="1">
              <a:solidFill>
                <a:schemeClr val="bg1"/>
              </a:solidFill>
            </a:rPr>
            <a:t>обогощение</a:t>
          </a:r>
          <a:r>
            <a:rPr lang="ru-RU" sz="2400" b="1" kern="1200" dirty="0">
              <a:solidFill>
                <a:schemeClr val="bg1"/>
              </a:solidFill>
            </a:rPr>
            <a:t> активного и пассивного словаря</a:t>
          </a:r>
        </a:p>
      </dsp:txBody>
      <dsp:txXfrm>
        <a:off x="0" y="2165753"/>
        <a:ext cx="2645171" cy="1587103"/>
      </dsp:txXfrm>
    </dsp:sp>
    <dsp:sp modelId="{4B25F0B1-D824-47CC-9CB6-9934332586EB}">
      <dsp:nvSpPr>
        <dsp:cNvPr id="0" name=""/>
        <dsp:cNvSpPr/>
      </dsp:nvSpPr>
      <dsp:spPr>
        <a:xfrm>
          <a:off x="2909689" y="2165753"/>
          <a:ext cx="2645171" cy="158710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bg1"/>
              </a:solidFill>
            </a:rPr>
            <a:t>Стимулирование сенсорно- перцептивной сферы </a:t>
          </a:r>
        </a:p>
      </dsp:txBody>
      <dsp:txXfrm>
        <a:off x="2909689" y="2165753"/>
        <a:ext cx="2645171" cy="1587103"/>
      </dsp:txXfrm>
    </dsp:sp>
    <dsp:sp modelId="{25930457-A746-446E-840C-0CC9B486BFA1}">
      <dsp:nvSpPr>
        <dsp:cNvPr id="0" name=""/>
        <dsp:cNvSpPr/>
      </dsp:nvSpPr>
      <dsp:spPr>
        <a:xfrm>
          <a:off x="5819378" y="2165753"/>
          <a:ext cx="2645171" cy="158710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bg1"/>
              </a:solidFill>
            </a:rPr>
            <a:t>Развитие навыков </a:t>
          </a:r>
          <a:r>
            <a:rPr lang="ru-RU" sz="2400" b="1" kern="1200" dirty="0" err="1">
              <a:solidFill>
                <a:schemeClr val="bg1"/>
              </a:solidFill>
            </a:rPr>
            <a:t>импрессивной</a:t>
          </a:r>
          <a:r>
            <a:rPr lang="ru-RU" sz="2400" b="1" kern="1200" dirty="0">
              <a:solidFill>
                <a:schemeClr val="bg1"/>
              </a:solidFill>
            </a:rPr>
            <a:t> и экспрессивной речи</a:t>
          </a:r>
        </a:p>
      </dsp:txBody>
      <dsp:txXfrm>
        <a:off x="5819378" y="2165753"/>
        <a:ext cx="2645171" cy="15871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75E6E7-A643-4888-843D-023D0319B767}">
      <dsp:nvSpPr>
        <dsp:cNvPr id="0" name=""/>
        <dsp:cNvSpPr/>
      </dsp:nvSpPr>
      <dsp:spPr>
        <a:xfrm>
          <a:off x="7890" y="463869"/>
          <a:ext cx="2621359" cy="157281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 dirty="0">
              <a:solidFill>
                <a:schemeClr val="bg1"/>
              </a:solidFill>
            </a:rPr>
            <a:t>Угадай что внутри</a:t>
          </a:r>
        </a:p>
      </dsp:txBody>
      <dsp:txXfrm>
        <a:off x="7890" y="463869"/>
        <a:ext cx="2621359" cy="1572815"/>
      </dsp:txXfrm>
    </dsp:sp>
    <dsp:sp modelId="{110A43A3-EB22-4197-9530-AE8E695AE553}">
      <dsp:nvSpPr>
        <dsp:cNvPr id="0" name=""/>
        <dsp:cNvSpPr/>
      </dsp:nvSpPr>
      <dsp:spPr>
        <a:xfrm>
          <a:off x="2883495" y="438405"/>
          <a:ext cx="2621359" cy="157281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 dirty="0">
              <a:solidFill>
                <a:schemeClr val="bg1"/>
              </a:solidFill>
            </a:rPr>
            <a:t>Найди пару</a:t>
          </a:r>
        </a:p>
      </dsp:txBody>
      <dsp:txXfrm>
        <a:off x="2883495" y="438405"/>
        <a:ext cx="2621359" cy="1572815"/>
      </dsp:txXfrm>
    </dsp:sp>
    <dsp:sp modelId="{A048D09D-D8C9-4F02-86C6-7169949FB88F}">
      <dsp:nvSpPr>
        <dsp:cNvPr id="0" name=""/>
        <dsp:cNvSpPr/>
      </dsp:nvSpPr>
      <dsp:spPr>
        <a:xfrm>
          <a:off x="5766990" y="438405"/>
          <a:ext cx="2621359" cy="157281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 dirty="0">
              <a:solidFill>
                <a:schemeClr val="bg1"/>
              </a:solidFill>
            </a:rPr>
            <a:t>Найди на ощупь</a:t>
          </a:r>
        </a:p>
      </dsp:txBody>
      <dsp:txXfrm>
        <a:off x="5766990" y="438405"/>
        <a:ext cx="2621359" cy="1572815"/>
      </dsp:txXfrm>
    </dsp:sp>
    <dsp:sp modelId="{D0A8CD5C-3B5B-4E60-9D2E-FFFEF14D80DC}">
      <dsp:nvSpPr>
        <dsp:cNvPr id="0" name=""/>
        <dsp:cNvSpPr/>
      </dsp:nvSpPr>
      <dsp:spPr>
        <a:xfrm>
          <a:off x="1441747" y="2273357"/>
          <a:ext cx="2621359" cy="157281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 dirty="0">
              <a:solidFill>
                <a:schemeClr val="bg1"/>
              </a:solidFill>
            </a:rPr>
            <a:t>Лёгкий, тяжелый</a:t>
          </a:r>
        </a:p>
      </dsp:txBody>
      <dsp:txXfrm>
        <a:off x="1441747" y="2273357"/>
        <a:ext cx="2621359" cy="1572815"/>
      </dsp:txXfrm>
    </dsp:sp>
    <dsp:sp modelId="{F77A7BFC-8A70-4A85-9E1B-4FAE5B1C5602}">
      <dsp:nvSpPr>
        <dsp:cNvPr id="0" name=""/>
        <dsp:cNvSpPr/>
      </dsp:nvSpPr>
      <dsp:spPr>
        <a:xfrm>
          <a:off x="4325242" y="2273357"/>
          <a:ext cx="2621359" cy="157281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kern="1200" dirty="0">
              <a:solidFill>
                <a:schemeClr val="bg1"/>
              </a:solidFill>
            </a:rPr>
            <a:t>Послушай, как звучит</a:t>
          </a:r>
        </a:p>
      </dsp:txBody>
      <dsp:txXfrm>
        <a:off x="4325242" y="2273357"/>
        <a:ext cx="2621359" cy="1572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EEAEC4-19E9-401E-ACF5-42FD43D1DF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7660" y="-106500"/>
            <a:ext cx="8637073" cy="3343729"/>
          </a:xfrm>
        </p:spPr>
        <p:txBody>
          <a:bodyPr>
            <a:normAutofit/>
          </a:bodyPr>
          <a:lstStyle/>
          <a:p>
            <a:r>
              <a:rPr lang="ru-RU" sz="1400" dirty="0"/>
              <a:t>Государственное бюджетное дошкольное образовательное учреждение «детский сад №365 </a:t>
            </a:r>
            <a:r>
              <a:rPr lang="ru-RU" sz="1400" dirty="0" err="1"/>
              <a:t>г.о</a:t>
            </a:r>
            <a:r>
              <a:rPr lang="ru-RU" sz="1400" dirty="0"/>
              <a:t>.       </a:t>
            </a:r>
            <a:r>
              <a:rPr lang="ru-RU" sz="1400" dirty="0" err="1"/>
              <a:t>донецк</a:t>
            </a:r>
            <a:r>
              <a:rPr lang="ru-RU" sz="1400" dirty="0"/>
              <a:t>» </a:t>
            </a:r>
            <a:r>
              <a:rPr lang="ru-RU" sz="1400" dirty="0" err="1"/>
              <a:t>днр</a:t>
            </a:r>
            <a:br>
              <a:rPr lang="ru-RU" sz="3600" dirty="0"/>
            </a:br>
            <a:br>
              <a:rPr lang="ru-RU" sz="3600" dirty="0"/>
            </a:br>
            <a:r>
              <a:rPr lang="ru-RU" sz="3600" dirty="0"/>
              <a:t>Инновационные технологии. Нетрадиционные методы работы логопеда: криотерапия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F82430-6F5E-40D2-866A-3D65A8F56E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48382" y="4315014"/>
            <a:ext cx="2607138" cy="977621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Подготовила: учитель-логопед</a:t>
            </a:r>
          </a:p>
          <a:p>
            <a:r>
              <a:rPr lang="ru-RU" dirty="0" err="1"/>
              <a:t>Безуторенко</a:t>
            </a:r>
            <a:r>
              <a:rPr lang="ru-RU" dirty="0"/>
              <a:t> </a:t>
            </a:r>
            <a:r>
              <a:rPr lang="ru-RU" dirty="0" err="1"/>
              <a:t>оксана</a:t>
            </a:r>
            <a:r>
              <a:rPr lang="ru-RU" dirty="0"/>
              <a:t> </a:t>
            </a:r>
            <a:r>
              <a:rPr lang="ru-RU" dirty="0" err="1"/>
              <a:t>александровна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7F36536-5177-480E-A43A-0B67FD197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267" y="2628900"/>
            <a:ext cx="4302726" cy="351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108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63CB20-0968-4634-922B-4A86C50B7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1514" y="-290856"/>
            <a:ext cx="8976221" cy="5730504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dirty="0"/>
              <a:t>   </a:t>
            </a:r>
            <a:r>
              <a:rPr lang="ru-RU" sz="4400" b="1" dirty="0"/>
              <a:t>Инновационные технологии  </a:t>
            </a:r>
            <a:br>
              <a:rPr lang="ru-RU" sz="4400" dirty="0"/>
            </a:br>
            <a:br>
              <a:rPr lang="ru-RU" sz="4400" dirty="0"/>
            </a:br>
            <a:br>
              <a:rPr lang="ru-RU" dirty="0"/>
            </a:br>
            <a:r>
              <a:rPr lang="ru-RU" sz="4000" dirty="0"/>
              <a:t>Инновационные технологии - это внедрённые, новые, обладающие повышенной эффективностью методы и инструменты, приёмы, являющиеся конечные результатом интеллектуальной деятельности логопеда.</a:t>
            </a:r>
            <a:br>
              <a:rPr lang="ru-RU" sz="4000" dirty="0"/>
            </a:br>
            <a:br>
              <a:rPr lang="ru-RU" sz="4000" dirty="0"/>
            </a:br>
            <a:br>
              <a:rPr lang="ru-RU" sz="4000" dirty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865929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043355-354E-4E2E-9F31-6C3ABDA3D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3" y="1844754"/>
            <a:ext cx="9376434" cy="3700369"/>
          </a:xfrm>
        </p:spPr>
        <p:txBody>
          <a:bodyPr>
            <a:noAutofit/>
          </a:bodyPr>
          <a:lstStyle/>
          <a:p>
            <a:r>
              <a:rPr lang="ru-RU" sz="3600" dirty="0"/>
              <a:t>к нетрадиционным методам работы логопеда относятся разнообразные подходы и приёмы. И главная задача- не заменить, а гармонично дополнить традиционные методы, помогая решать коррекционные задачи через игру, творчество и работу с разными анализаторами. </a:t>
            </a:r>
          </a:p>
        </p:txBody>
      </p:sp>
    </p:spTree>
    <p:extLst>
      <p:ext uri="{BB962C8B-B14F-4D97-AF65-F5344CB8AC3E}">
        <p14:creationId xmlns:p14="http://schemas.microsoft.com/office/powerpoint/2010/main" val="2931863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30D392-AB5E-442F-8A1B-E3312CA8F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635" y="1264229"/>
            <a:ext cx="9603275" cy="5269109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                   </a:t>
            </a:r>
            <a:r>
              <a:rPr lang="ru-RU" sz="4000" b="1" dirty="0"/>
              <a:t>Важные принципы</a:t>
            </a:r>
            <a:br>
              <a:rPr lang="ru-RU" sz="4000" dirty="0"/>
            </a:br>
            <a:br>
              <a:rPr lang="ru-RU" sz="4000" dirty="0"/>
            </a:br>
            <a:r>
              <a:rPr lang="ru-RU" sz="3600" dirty="0"/>
              <a:t>- начинать с простого и постепенно          переходить к сложному;</a:t>
            </a:r>
            <a:br>
              <a:rPr lang="ru-RU" sz="3600" dirty="0"/>
            </a:br>
            <a:r>
              <a:rPr lang="ru-RU" sz="3600" dirty="0"/>
              <a:t>- учитывать интерес и предпочтения ребёнка;</a:t>
            </a:r>
            <a:br>
              <a:rPr lang="ru-RU" sz="3600" dirty="0"/>
            </a:br>
            <a:r>
              <a:rPr lang="ru-RU" sz="3600" dirty="0"/>
              <a:t>- создавать </a:t>
            </a:r>
            <a:r>
              <a:rPr lang="ru-RU" sz="3600" dirty="0" err="1"/>
              <a:t>безоценочную</a:t>
            </a:r>
            <a:r>
              <a:rPr lang="ru-RU" sz="3600" dirty="0"/>
              <a:t>, безопасную, атмосферу, где ребёнок может </a:t>
            </a:r>
            <a:r>
              <a:rPr lang="ru-RU" sz="3600" dirty="0" err="1"/>
              <a:t>эксперементировать</a:t>
            </a:r>
            <a:r>
              <a:rPr lang="ru-RU" sz="3600" dirty="0"/>
              <a:t>;</a:t>
            </a:r>
            <a:br>
              <a:rPr lang="ru-RU" sz="3600" dirty="0"/>
            </a:br>
            <a:r>
              <a:rPr lang="ru-RU" sz="3600" dirty="0"/>
              <a:t>- помнить, что эти методы- дополнения к традиционным, а не их замена;</a:t>
            </a:r>
          </a:p>
        </p:txBody>
      </p:sp>
    </p:spTree>
    <p:extLst>
      <p:ext uri="{BB962C8B-B14F-4D97-AF65-F5344CB8AC3E}">
        <p14:creationId xmlns:p14="http://schemas.microsoft.com/office/powerpoint/2010/main" val="2772559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820A8D-986C-49EC-8FB9-9D55538D8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4969" y="763397"/>
            <a:ext cx="9116997" cy="2273418"/>
          </a:xfrm>
        </p:spPr>
        <p:txBody>
          <a:bodyPr>
            <a:noAutofit/>
          </a:bodyPr>
          <a:lstStyle/>
          <a:p>
            <a:r>
              <a:rPr lang="ru-RU" sz="4000" b="1" dirty="0"/>
              <a:t>        Основные направления          нетрадиционных методов:</a:t>
            </a:r>
            <a:br>
              <a:rPr lang="ru-RU" sz="4000" b="1" dirty="0"/>
            </a:br>
            <a:r>
              <a:rPr lang="ru-RU" sz="2800" dirty="0"/>
              <a:t>- сенсорно- </a:t>
            </a:r>
            <a:r>
              <a:rPr lang="ru-RU" sz="2800" dirty="0" err="1"/>
              <a:t>интергративные</a:t>
            </a:r>
            <a:r>
              <a:rPr lang="ru-RU" sz="2800" dirty="0"/>
              <a:t> ( сюда входят игры с песком, водой, крупами, тактильными мешочками);</a:t>
            </a:r>
            <a:br>
              <a:rPr lang="ru-RU" sz="2800" dirty="0"/>
            </a:br>
            <a:r>
              <a:rPr lang="ru-RU" sz="2800" dirty="0"/>
              <a:t>- арт-терапевтические ( </a:t>
            </a:r>
            <a:r>
              <a:rPr lang="ru-RU" sz="2800" dirty="0" err="1"/>
              <a:t>музыкатерапия</a:t>
            </a:r>
            <a:r>
              <a:rPr lang="ru-RU" sz="2800" dirty="0"/>
              <a:t>, </a:t>
            </a:r>
            <a:r>
              <a:rPr lang="ru-RU" sz="2800" dirty="0" err="1"/>
              <a:t>сказкатерапия</a:t>
            </a:r>
            <a:r>
              <a:rPr lang="ru-RU" sz="2800" dirty="0"/>
              <a:t>, </a:t>
            </a:r>
            <a:r>
              <a:rPr lang="ru-RU" sz="2800" dirty="0" err="1"/>
              <a:t>куклатерапия</a:t>
            </a:r>
            <a:r>
              <a:rPr lang="ru-RU" sz="2800" dirty="0"/>
              <a:t>, </a:t>
            </a:r>
            <a:r>
              <a:rPr lang="ru-RU" sz="2800" dirty="0" err="1"/>
              <a:t>изотерапия</a:t>
            </a:r>
            <a:r>
              <a:rPr lang="ru-RU" sz="2800" dirty="0"/>
              <a:t>);</a:t>
            </a:r>
            <a:br>
              <a:rPr lang="ru-RU" sz="2800" dirty="0"/>
            </a:br>
            <a:r>
              <a:rPr lang="ru-RU" sz="2800" dirty="0"/>
              <a:t>- </a:t>
            </a:r>
            <a:r>
              <a:rPr lang="ru-RU" sz="2800" dirty="0" err="1"/>
              <a:t>кинезиологические</a:t>
            </a:r>
            <a:r>
              <a:rPr lang="ru-RU" sz="2800" dirty="0"/>
              <a:t> ( стимуляция, </a:t>
            </a:r>
            <a:r>
              <a:rPr lang="ru-RU" sz="2800" dirty="0" err="1"/>
              <a:t>логоритмика</a:t>
            </a:r>
            <a:r>
              <a:rPr lang="ru-RU" sz="2800" dirty="0"/>
              <a:t>); </a:t>
            </a:r>
            <a:br>
              <a:rPr lang="ru-RU" sz="2800" dirty="0"/>
            </a:br>
            <a:r>
              <a:rPr lang="ru-RU" sz="2800" dirty="0"/>
              <a:t>- технологии визуализации и интерактива ( </a:t>
            </a:r>
            <a:r>
              <a:rPr lang="ru-RU" sz="2800" dirty="0" err="1"/>
              <a:t>куклатерапия</a:t>
            </a:r>
            <a:r>
              <a:rPr lang="ru-RU" sz="2800" dirty="0"/>
              <a:t>, </a:t>
            </a:r>
            <a:r>
              <a:rPr lang="ru-RU" sz="2800" dirty="0" err="1"/>
              <a:t>мульттерапия</a:t>
            </a:r>
            <a:r>
              <a:rPr lang="ru-RU" sz="2800" dirty="0"/>
              <a:t>, работа с интерактивной доской);</a:t>
            </a:r>
            <a:br>
              <a:rPr lang="ru-RU" sz="2800" dirty="0"/>
            </a:br>
            <a:r>
              <a:rPr lang="ru-RU" sz="2800" dirty="0"/>
              <a:t>- специфические техники ( это су-</a:t>
            </a:r>
            <a:r>
              <a:rPr lang="ru-RU" sz="2800" dirty="0" err="1"/>
              <a:t>джок</a:t>
            </a:r>
            <a:r>
              <a:rPr lang="ru-RU" sz="2800" dirty="0"/>
              <a:t>, массаж, криотерапия);</a:t>
            </a:r>
          </a:p>
        </p:txBody>
      </p:sp>
    </p:spTree>
    <p:extLst>
      <p:ext uri="{BB962C8B-B14F-4D97-AF65-F5344CB8AC3E}">
        <p14:creationId xmlns:p14="http://schemas.microsoft.com/office/powerpoint/2010/main" val="2855762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8EC040-8813-4D81-B687-4445CA80F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8156" y="0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Тема сенсорно-</a:t>
            </a:r>
            <a:r>
              <a:rPr lang="ru-RU" b="1" dirty="0" err="1"/>
              <a:t>интергративного</a:t>
            </a:r>
            <a:r>
              <a:rPr lang="ru-RU" b="1" dirty="0"/>
              <a:t> метода действительно актуально и я подобрала главные причины. Несколько ключевых векторов актуальности: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A68FCAE5-0E3F-4A7E-B3D6-619FFD7AAA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1342950"/>
              </p:ext>
            </p:extLst>
          </p:nvPr>
        </p:nvGraphicFramePr>
        <p:xfrm>
          <a:off x="1758156" y="1914525"/>
          <a:ext cx="8675688" cy="4305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ABCEFEE7-6302-4AC7-98C0-09418F6F6EEC}"/>
              </a:ext>
            </a:extLst>
          </p:cNvPr>
          <p:cNvCxnSpPr/>
          <p:nvPr/>
        </p:nvCxnSpPr>
        <p:spPr>
          <a:xfrm>
            <a:off x="3076575" y="1676400"/>
            <a:ext cx="0" cy="466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E71C51EE-7229-4451-8EFC-DF4BEB6DFAFD}"/>
              </a:ext>
            </a:extLst>
          </p:cNvPr>
          <p:cNvCxnSpPr>
            <a:cxnSpLocks/>
          </p:cNvCxnSpPr>
          <p:nvPr/>
        </p:nvCxnSpPr>
        <p:spPr>
          <a:xfrm>
            <a:off x="5972175" y="1676400"/>
            <a:ext cx="0" cy="471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1753357E-AC5C-40AB-B47B-F518B1C96256}"/>
              </a:ext>
            </a:extLst>
          </p:cNvPr>
          <p:cNvCxnSpPr/>
          <p:nvPr/>
        </p:nvCxnSpPr>
        <p:spPr>
          <a:xfrm>
            <a:off x="9105900" y="1676400"/>
            <a:ext cx="0" cy="466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E8199177-4D31-47B0-A5E9-4646F94B7CFF}"/>
              </a:ext>
            </a:extLst>
          </p:cNvPr>
          <p:cNvCxnSpPr>
            <a:cxnSpLocks/>
          </p:cNvCxnSpPr>
          <p:nvPr/>
        </p:nvCxnSpPr>
        <p:spPr>
          <a:xfrm>
            <a:off x="4591050" y="1676400"/>
            <a:ext cx="0" cy="2457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4D2CAFCD-FBD9-42B3-8C2A-38A342C34D5C}"/>
              </a:ext>
            </a:extLst>
          </p:cNvPr>
          <p:cNvCxnSpPr>
            <a:cxnSpLocks/>
          </p:cNvCxnSpPr>
          <p:nvPr/>
        </p:nvCxnSpPr>
        <p:spPr>
          <a:xfrm>
            <a:off x="7572375" y="1676400"/>
            <a:ext cx="0" cy="2457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335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685B4B-1DE9-4E16-BA5D-A99EEECD6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679" y="1814169"/>
            <a:ext cx="9603275" cy="1049235"/>
          </a:xfrm>
        </p:spPr>
        <p:txBody>
          <a:bodyPr>
            <a:noAutofit/>
          </a:bodyPr>
          <a:lstStyle/>
          <a:p>
            <a:r>
              <a:rPr lang="ru-RU" dirty="0"/>
              <a:t>Таким образом актуальность темы продуктивна практическими </a:t>
            </a:r>
            <a:r>
              <a:rPr lang="ru-RU" b="1" dirty="0"/>
              <a:t>задачами</a:t>
            </a:r>
            <a:r>
              <a:rPr lang="ru-RU" dirty="0"/>
              <a:t>: необходимостью находить эффективные инструменты для поддержки детей с особыми потребностями, пониманием связей между сенсорным развитием, а так же стремление развивать научную базу для более точечной и обоснованной практики.</a:t>
            </a:r>
          </a:p>
        </p:txBody>
      </p:sp>
    </p:spTree>
    <p:extLst>
      <p:ext uri="{BB962C8B-B14F-4D97-AF65-F5344CB8AC3E}">
        <p14:creationId xmlns:p14="http://schemas.microsoft.com/office/powerpoint/2010/main" val="2037190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5E524D-9C31-45EF-A6F8-A8B624149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3454" y="1118844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                               </a:t>
            </a:r>
            <a:r>
              <a:rPr lang="ru-RU" sz="4400" b="1" dirty="0" err="1"/>
              <a:t>Акватерапия</a:t>
            </a:r>
            <a:br>
              <a:rPr lang="ru-RU" b="1" dirty="0"/>
            </a:br>
            <a:br>
              <a:rPr lang="ru-RU" b="1" dirty="0"/>
            </a:br>
            <a:br>
              <a:rPr lang="ru-RU" b="1" dirty="0"/>
            </a:br>
            <a:r>
              <a:rPr lang="ru-RU" sz="4000" b="1" dirty="0" err="1"/>
              <a:t>Акватерапия</a:t>
            </a:r>
            <a:r>
              <a:rPr lang="ru-RU" sz="4000" b="1" dirty="0"/>
              <a:t>- </a:t>
            </a:r>
            <a:r>
              <a:rPr lang="ru-RU" sz="4000" dirty="0"/>
              <a:t>это метод коррекции различного рода нарушений в развитии детей, при котором применяется вода. Игра с водой- это не только естественное каждого ребёнка форма деятельности, но и один из самых приятных способов обучения.</a:t>
            </a:r>
            <a:r>
              <a:rPr lang="ru-RU" sz="4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1782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8F381-EF21-42F0-9F21-C138EFDFA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/>
              <a:t>Цель:</a:t>
            </a:r>
            <a:br>
              <a:rPr lang="ru-RU" sz="4000" b="1" dirty="0"/>
            </a:br>
            <a:br>
              <a:rPr lang="ru-RU" sz="4000" b="1" dirty="0"/>
            </a:br>
            <a:endParaRPr lang="ru-RU" sz="4000" b="1" dirty="0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4711D85D-7BE4-4A60-80F5-87C8D42CBA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421398"/>
              </p:ext>
            </p:extLst>
          </p:nvPr>
        </p:nvGraphicFramePr>
        <p:xfrm>
          <a:off x="2032000" y="1986492"/>
          <a:ext cx="8464550" cy="4066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63543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405E72-986B-4419-AE23-488AB0AD6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525" y="200025"/>
            <a:ext cx="7934325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33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211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6368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6EB280-E69A-4317-B960-509B89AFF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629" y="509244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                 </a:t>
            </a:r>
            <a:r>
              <a:rPr lang="ru-RU" sz="4400" b="1" dirty="0" err="1"/>
              <a:t>Манкотерапия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b="1" dirty="0" err="1"/>
              <a:t>манкотерапия</a:t>
            </a:r>
            <a:r>
              <a:rPr lang="ru-RU" dirty="0"/>
              <a:t>- включает систему игр и творческих заданий с использованием манной крупы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488803-2BBE-4E68-A788-48B128031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26" y="2869764"/>
            <a:ext cx="4502449" cy="30899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DBFDB0-2F1D-4431-844A-FD21EA8DE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1774" y="2869764"/>
            <a:ext cx="4972051" cy="312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522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C22EA3-62B4-40A6-AA33-6C570E44F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629" y="480669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                 Игры с крупами 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b="1" dirty="0"/>
              <a:t>игры с крупами</a:t>
            </a:r>
            <a:r>
              <a:rPr lang="ru-RU" dirty="0"/>
              <a:t>- это простой и интересный способ развития мелкой моторики, мышления, речи, внимания и воображения.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456CC8-D280-4507-B804-048764402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3152776"/>
            <a:ext cx="4875513" cy="288607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1AF709-8C28-41A2-80C2-AEF200423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9750" y="3152776"/>
            <a:ext cx="4521200" cy="288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338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1CFB3E-537A-4D9B-ADBA-411EDEAFA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104774"/>
            <a:ext cx="10125075" cy="58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00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76BDEE-8881-4C3C-875B-A21262FE6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0154" y="490194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    Тактильные сенсорные мешочки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b="1" dirty="0" err="1"/>
              <a:t>мешочки</a:t>
            </a:r>
            <a:r>
              <a:rPr lang="ru-RU" dirty="0"/>
              <a:t>- это дидактическое пособие, которое помогает развивать у ребёнка мелкую моторику, сенсорное восприятие ( тактильное, зрительное, слуховое, внимание, память, речь)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830FBE-A6C2-4328-80E7-18C302716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562" y="3609976"/>
            <a:ext cx="5476875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46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C25D3D-D216-4858-8D85-93C7FE6CF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/>
              <a:t>Игры с мешочками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B26F91B-568D-46B9-9AFB-B749E0B7A9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1517955"/>
              </p:ext>
            </p:extLst>
          </p:nvPr>
        </p:nvGraphicFramePr>
        <p:xfrm>
          <a:off x="1901825" y="1840608"/>
          <a:ext cx="8388350" cy="4284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1030B9B4-CA8A-4D1D-B6A8-F85C0881BCE4}"/>
              </a:ext>
            </a:extLst>
          </p:cNvPr>
          <p:cNvCxnSpPr>
            <a:cxnSpLocks/>
          </p:cNvCxnSpPr>
          <p:nvPr/>
        </p:nvCxnSpPr>
        <p:spPr>
          <a:xfrm flipH="1">
            <a:off x="3620321" y="1457325"/>
            <a:ext cx="1056454" cy="7709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CDDFFF7-D25E-4EFA-8549-D4E56DCF4656}"/>
              </a:ext>
            </a:extLst>
          </p:cNvPr>
          <p:cNvCxnSpPr>
            <a:cxnSpLocks/>
          </p:cNvCxnSpPr>
          <p:nvPr/>
        </p:nvCxnSpPr>
        <p:spPr>
          <a:xfrm>
            <a:off x="6253216" y="1393230"/>
            <a:ext cx="0" cy="7663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DD572C1-2ACD-4A17-97BA-1E37A2FAD2DE}"/>
              </a:ext>
            </a:extLst>
          </p:cNvPr>
          <p:cNvCxnSpPr>
            <a:cxnSpLocks/>
          </p:cNvCxnSpPr>
          <p:nvPr/>
        </p:nvCxnSpPr>
        <p:spPr>
          <a:xfrm>
            <a:off x="7953376" y="1461918"/>
            <a:ext cx="771524" cy="7663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82432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F37BD6-9A87-4206-8A8A-EA0EF60D5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0" y="557212"/>
            <a:ext cx="7048500" cy="51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40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BC0917-95F4-40BE-9314-0C1CB0070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/>
              <a:t>                      Криотерапия 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2700" dirty="0" err="1"/>
              <a:t>Криотерапия</a:t>
            </a:r>
            <a:r>
              <a:rPr lang="ru-RU" sz="2700" dirty="0"/>
              <a:t>- это современный, нетрадиционный подход в коррекционной педагогики основанный на применении игр с использованием </a:t>
            </a:r>
            <a:r>
              <a:rPr lang="ru-RU" sz="2700" b="1" dirty="0"/>
              <a:t>льда.</a:t>
            </a:r>
            <a:r>
              <a:rPr lang="ru-RU" sz="2700" dirty="0"/>
              <a:t> Суть метода заключается в попеременном воздействии холода и тепла на кисти рук. При охлаждении мышцы сокращаются, а при нагревании расслабляются. Это повышает тонус мелких мышц кистей и улучшает кровообращение. В результате движения пальцев становятся более координированными, усиливается передача нервных импульсов в мозг, что положительно сказывается на развитии двигательных зон. В итоге улучшается общее физическое состояние ребёнка, развивается мелкая моторика, а через неё- и речь.</a:t>
            </a:r>
          </a:p>
        </p:txBody>
      </p:sp>
    </p:spTree>
    <p:extLst>
      <p:ext uri="{BB962C8B-B14F-4D97-AF65-F5344CB8AC3E}">
        <p14:creationId xmlns:p14="http://schemas.microsoft.com/office/powerpoint/2010/main" val="1172026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045E44-FE3C-4823-88E9-E6E4D3658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29" y="271119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Цель: </a:t>
            </a:r>
            <a:r>
              <a:rPr lang="ru-RU" dirty="0"/>
              <a:t>познакомить с методикой криотерапии как эффективным средством стимулирования мелкой моторики и речевого развития у детей дошкольного возраста.</a:t>
            </a:r>
            <a:br>
              <a:rPr lang="ru-RU" dirty="0"/>
            </a:br>
            <a:r>
              <a:rPr lang="ru-RU" dirty="0"/>
              <a:t>                                     </a:t>
            </a:r>
            <a:br>
              <a:rPr lang="ru-RU" dirty="0"/>
            </a:br>
            <a:r>
              <a:rPr lang="ru-RU" dirty="0"/>
              <a:t>                                     </a:t>
            </a:r>
            <a:r>
              <a:rPr lang="ru-RU" b="1" dirty="0"/>
              <a:t>Задачи: 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366EC3B-843D-4C7D-AEF9-35EBC9C97435}"/>
              </a:ext>
            </a:extLst>
          </p:cNvPr>
          <p:cNvSpPr/>
          <p:nvPr/>
        </p:nvSpPr>
        <p:spPr>
          <a:xfrm>
            <a:off x="361951" y="3429000"/>
            <a:ext cx="3219450" cy="233362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Показать на практике приёма и этапа проведения криотерапии с дошкольниками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452F236-F215-4B58-8671-003CB0B6E6BF}"/>
              </a:ext>
            </a:extLst>
          </p:cNvPr>
          <p:cNvSpPr/>
          <p:nvPr/>
        </p:nvSpPr>
        <p:spPr>
          <a:xfrm>
            <a:off x="8820148" y="3448048"/>
            <a:ext cx="3009901" cy="233362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Дать педагогам готовые игровые упражнения с элементами криотерапии для применения в работе 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842F9E6-9499-4C36-91D2-77316271E475}"/>
              </a:ext>
            </a:extLst>
          </p:cNvPr>
          <p:cNvSpPr/>
          <p:nvPr/>
        </p:nvSpPr>
        <p:spPr>
          <a:xfrm>
            <a:off x="4550568" y="3448048"/>
            <a:ext cx="3090863" cy="233362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/>
              <a:t>Обьяснить</a:t>
            </a:r>
            <a:r>
              <a:rPr lang="ru-RU" sz="2800" dirty="0"/>
              <a:t> физиологические и педагогические основы метода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5E5965FD-2B54-49AF-BF11-29F6F6411881}"/>
              </a:ext>
            </a:extLst>
          </p:cNvPr>
          <p:cNvCxnSpPr>
            <a:cxnSpLocks/>
          </p:cNvCxnSpPr>
          <p:nvPr/>
        </p:nvCxnSpPr>
        <p:spPr>
          <a:xfrm flipH="1">
            <a:off x="2724151" y="2667000"/>
            <a:ext cx="2419349" cy="685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8E06A8F8-97B4-4DC9-963C-BAFC6CA294AD}"/>
              </a:ext>
            </a:extLst>
          </p:cNvPr>
          <p:cNvCxnSpPr>
            <a:cxnSpLocks/>
          </p:cNvCxnSpPr>
          <p:nvPr/>
        </p:nvCxnSpPr>
        <p:spPr>
          <a:xfrm>
            <a:off x="6095999" y="2743200"/>
            <a:ext cx="0" cy="609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133F1DA6-5325-47E7-871F-729A72FA6AC2}"/>
              </a:ext>
            </a:extLst>
          </p:cNvPr>
          <p:cNvCxnSpPr>
            <a:cxnSpLocks/>
          </p:cNvCxnSpPr>
          <p:nvPr/>
        </p:nvCxnSpPr>
        <p:spPr>
          <a:xfrm>
            <a:off x="6962775" y="2667000"/>
            <a:ext cx="3362323" cy="685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3321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097E09-0C02-40F5-85ED-763D17C5A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                       </a:t>
            </a:r>
            <a:r>
              <a:rPr lang="ru-RU" sz="4400" b="1" dirty="0"/>
              <a:t>Противопоказания</a:t>
            </a:r>
            <a:br>
              <a:rPr lang="ru-RU" b="1" dirty="0"/>
            </a:br>
            <a:br>
              <a:rPr lang="ru-RU" dirty="0"/>
            </a:br>
            <a:br>
              <a:rPr lang="ru-RU" dirty="0"/>
            </a:br>
            <a:r>
              <a:rPr lang="ru-RU" sz="4000" dirty="0"/>
              <a:t>Нельзя применять, криотерапию детям с непереносимостью холода, при высокой температуре, лихорадке, обострении </a:t>
            </a:r>
            <a:r>
              <a:rPr lang="ru-RU" sz="4000" dirty="0" err="1"/>
              <a:t>орви</a:t>
            </a:r>
            <a:r>
              <a:rPr lang="ru-RU" sz="4000" dirty="0"/>
              <a:t>. с осторожностью метод используется для часто болеющих и </a:t>
            </a:r>
            <a:r>
              <a:rPr lang="ru-RU" sz="4000" dirty="0" err="1"/>
              <a:t>гипервозбудимых</a:t>
            </a:r>
            <a:r>
              <a:rPr lang="ru-RU" sz="4000" dirty="0"/>
              <a:t> детей. Для них можно заменить лёд на тёплую воду.</a:t>
            </a:r>
          </a:p>
        </p:txBody>
      </p:sp>
    </p:spTree>
    <p:extLst>
      <p:ext uri="{BB962C8B-B14F-4D97-AF65-F5344CB8AC3E}">
        <p14:creationId xmlns:p14="http://schemas.microsoft.com/office/powerpoint/2010/main" val="4149532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8B3180-C042-4588-A66F-D471B9838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013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D5B599-0320-4094-A13D-D70F8EDA8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/>
              <a:t>                           Вывод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3600" dirty="0"/>
              <a:t>игры со льдом вызывают у детей радость, создают яркие эмоции и впечатления. При этом заметно улучшается работа кистей рук, что благотворно отражается на развитие речи.</a:t>
            </a:r>
            <a:br>
              <a:rPr lang="ru-RU" sz="3600" dirty="0"/>
            </a:br>
            <a:r>
              <a:rPr lang="ru-RU" sz="3600" dirty="0"/>
              <a:t>Таким образом, нетрадиционные методы помогают сделать коррекционный процесс более динамичным, эмоционально вовлекающим и </a:t>
            </a:r>
            <a:r>
              <a:rPr lang="ru-RU" sz="3600" dirty="0" err="1"/>
              <a:t>индивидуализированым</a:t>
            </a:r>
            <a:r>
              <a:rPr lang="ru-RU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8017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B51BDEB-1BC1-4CE9-A545-7CDAD57EF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6" y="1257300"/>
            <a:ext cx="6103856" cy="4933950"/>
          </a:xfrm>
          <a:prstGeom prst="rect">
            <a:avLst/>
          </a:prstGeom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id="{2E1FB20F-6A02-4E5E-827B-562AB0229B07}"/>
              </a:ext>
            </a:extLst>
          </p:cNvPr>
          <p:cNvSpPr/>
          <p:nvPr/>
        </p:nvSpPr>
        <p:spPr>
          <a:xfrm>
            <a:off x="6181725" y="276225"/>
            <a:ext cx="5762625" cy="24765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Спасибо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2287989806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{7C6C7F1D-727F-4335-BC01-2278CD77DCA7}TFc986dd65-aaf0-4d5c-bef9-9c391ee05f7b5669cfdc-fe16c7d7e3cd</Template>
  <TotalTime>163</TotalTime>
  <Words>731</Words>
  <Application>Microsoft Office PowerPoint</Application>
  <PresentationFormat>Широкоэкранный</PresentationFormat>
  <Paragraphs>39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Arial</vt:lpstr>
      <vt:lpstr>Gill Sans MT</vt:lpstr>
      <vt:lpstr>Галерея</vt:lpstr>
      <vt:lpstr>Государственное бюджетное дошкольное образовательное учреждение «детский сад №365 г.о.       донецк» днр  Инновационные технологии. Нетрадиционные методы работы логопеда: криотерапия</vt:lpstr>
      <vt:lpstr>      Инновационные технологии     Инновационные технологии - это внедрённые, новые, обладающие повышенной эффективностью методы и инструменты, приёмы, являющиеся конечные результатом интеллектуальной деятельности логопеда.   </vt:lpstr>
      <vt:lpstr>к нетрадиционным методам работы логопеда относятся разнообразные подходы и приёмы. И главная задача- не заменить, а гармонично дополнить традиционные методы, помогая решать коррекционные задачи через игру, творчество и работу с разными анализаторами. </vt:lpstr>
      <vt:lpstr>                   Важные принципы  - начинать с простого и постепенно          переходить к сложному; - учитывать интерес и предпочтения ребёнка; - создавать безоценочную, безопасную, атмосферу, где ребёнок может эксперементировать; - помнить, что эти методы- дополнения к традиционным, а не их замена;</vt:lpstr>
      <vt:lpstr>        Основные направления          нетрадиционных методов: - сенсорно- интергративные ( сюда входят игры с песком, водой, крупами, тактильными мешочками); - арт-терапевтические ( музыкатерапия, сказкатерапия, куклатерапия, изотерапия); - кинезиологические ( стимуляция, логоритмика);  - технологии визуализации и интерактива ( куклатерапия, мульттерапия, работа с интерактивной доской); - специфические техники ( это су-джок, массаж, криотерапия);</vt:lpstr>
      <vt:lpstr>Тема сенсорно-интергративного метода действительно актуально и я подобрала главные причины. Несколько ключевых векторов актуальности:</vt:lpstr>
      <vt:lpstr>Таким образом актуальность темы продуктивна практическими задачами: необходимостью находить эффективные инструменты для поддержки детей с особыми потребностями, пониманием связей между сенсорным развитием, а так же стремление развивать научную базу для более точечной и обоснованной практики.</vt:lpstr>
      <vt:lpstr>                               Акватерапия   Акватерапия- это метод коррекции различного рода нарушений в развитии детей, при котором применяется вода. Игра с водой- это не только естественное каждого ребёнка форма деятельности, но и один из самых приятных способов обучения. </vt:lpstr>
      <vt:lpstr>Цель:  </vt:lpstr>
      <vt:lpstr>Презентация PowerPoint</vt:lpstr>
      <vt:lpstr>Презентация PowerPoint</vt:lpstr>
      <vt:lpstr>Презентация PowerPoint</vt:lpstr>
      <vt:lpstr>                 Манкотерапия   манкотерапия- включает систему игр и творческих заданий с использованием манной крупы</vt:lpstr>
      <vt:lpstr>                 Игры с крупами    игры с крупами- это простой и интересный способ развития мелкой моторики, мышления, речи, внимания и воображения.</vt:lpstr>
      <vt:lpstr>Презентация PowerPoint</vt:lpstr>
      <vt:lpstr>    Тактильные сенсорные мешочки   мешочки- это дидактическое пособие, которое помогает развивать у ребёнка мелкую моторику, сенсорное восприятие ( тактильное, зрительное, слуховое, внимание, память, речь) </vt:lpstr>
      <vt:lpstr>Игры с мешочками</vt:lpstr>
      <vt:lpstr>Презентация PowerPoint</vt:lpstr>
      <vt:lpstr>                      Криотерапия    Криотерапия- это современный, нетрадиционный подход в коррекционной педагогики основанный на применении игр с использованием льда. Суть метода заключается в попеременном воздействии холода и тепла на кисти рук. При охлаждении мышцы сокращаются, а при нагревании расслабляются. Это повышает тонус мелких мышц кистей и улучшает кровообращение. В результате движения пальцев становятся более координированными, усиливается передача нервных импульсов в мозг, что положительно сказывается на развитии двигательных зон. В итоге улучшается общее физическое состояние ребёнка, развивается мелкая моторика, а через неё- и речь.</vt:lpstr>
      <vt:lpstr>Цель: познакомить с методикой криотерапии как эффективным средством стимулирования мелкой моторики и речевого развития у детей дошкольного возраста.                                                                            Задачи: </vt:lpstr>
      <vt:lpstr>                       Противопоказания   Нельзя применять, криотерапию детям с непереносимостью холода, при высокой температуре, лихорадке, обострении орви. с осторожностью метод используется для часто болеющих и гипервозбудимых детей. Для них можно заменить лёд на тёплую воду.</vt:lpstr>
      <vt:lpstr>Презентация PowerPoint</vt:lpstr>
      <vt:lpstr>                           Вывод   игры со льдом вызывают у детей радость, создают яркие эмоции и впечатления. При этом заметно улучшается работа кистей рук, что благотворно отражается на развитие речи. Таким образом, нетрадиционные методы помогают сделать коррекционный процесс более динамичным, эмоционально вовлекающим и индивидуализированым.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дошкольное образовательное учреждение «детский сад №365 г.о.       донецк» днр  Инновационные технологии. Нетрадиционные методы работы логопеда: криотерапия</dc:title>
  <dc:creator>Пользователь</dc:creator>
  <cp:lastModifiedBy>Пользователь</cp:lastModifiedBy>
  <cp:revision>1</cp:revision>
  <dcterms:created xsi:type="dcterms:W3CDTF">2026-07-27T08:02:04Z</dcterms:created>
  <dcterms:modified xsi:type="dcterms:W3CDTF">2026-07-27T10:45:11Z</dcterms:modified>
</cp:coreProperties>
</file>