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56" r:id="rId2"/>
    <p:sldId id="258" r:id="rId3"/>
    <p:sldId id="266" r:id="rId4"/>
    <p:sldId id="260" r:id="rId5"/>
    <p:sldId id="257" r:id="rId6"/>
    <p:sldId id="262" r:id="rId7"/>
    <p:sldId id="261" r:id="rId8"/>
    <p:sldId id="263" r:id="rId9"/>
    <p:sldId id="264" r:id="rId10"/>
    <p:sldId id="26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85" autoAdjust="0"/>
    <p:restoredTop sz="93648" autoAdjust="0"/>
  </p:normalViewPr>
  <p:slideViewPr>
    <p:cSldViewPr snapToGrid="0">
      <p:cViewPr varScale="1">
        <p:scale>
          <a:sx n="92" d="100"/>
          <a:sy n="92" d="100"/>
        </p:scale>
        <p:origin x="202" y="8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7576-ED1B-4B56-BBDB-A79FFA991E28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3D0E86-B39E-4504-8B9A-30E4074B88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908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D0E86-B39E-4504-8B9A-30E4074B88C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5260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3D0E86-B39E-4504-8B9A-30E4074B88C9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9344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D0E86-B39E-4504-8B9A-30E4074B88C9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938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931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735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790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2184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3456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948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394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57680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632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408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8746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06470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1331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770325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1426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921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995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FF1166D-8505-47F2-B657-0B1530A8E0DA}" type="datetimeFigureOut">
              <a:rPr lang="ru-RU" smtClean="0"/>
              <a:t>22.10.2026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8CA6BDB-82E8-4A74-84CF-B6ADF19C41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272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50037" y="4012707"/>
            <a:ext cx="3241963" cy="2582057"/>
          </a:xfrm>
        </p:spPr>
        <p:txBody>
          <a:bodyPr>
            <a:noAutofit/>
          </a:bodyPr>
          <a:lstStyle/>
          <a:p>
            <a:pPr algn="l"/>
            <a:endParaRPr lang="ru-RU" sz="1600" dirty="0"/>
          </a:p>
          <a:p>
            <a:pPr algn="l"/>
            <a:r>
              <a:rPr lang="ru-RU" sz="1600" dirty="0">
                <a:solidFill>
                  <a:schemeClr val="accent1"/>
                </a:solidFill>
              </a:rPr>
              <a:t>Выполнила: </a:t>
            </a:r>
          </a:p>
          <a:p>
            <a:pPr algn="l"/>
            <a:r>
              <a:rPr lang="ru-RU" sz="1600" dirty="0">
                <a:solidFill>
                  <a:schemeClr val="accent1"/>
                </a:solidFill>
              </a:rPr>
              <a:t>Шибаева Алина, 6з класс</a:t>
            </a:r>
          </a:p>
          <a:p>
            <a:pPr algn="l"/>
            <a:r>
              <a:rPr lang="ru-RU" sz="1600" dirty="0">
                <a:solidFill>
                  <a:schemeClr val="accent1"/>
                </a:solidFill>
              </a:rPr>
              <a:t>Научный руководитель: </a:t>
            </a:r>
          </a:p>
          <a:p>
            <a:pPr algn="l"/>
            <a:r>
              <a:rPr lang="ru-RU" sz="1600" dirty="0">
                <a:solidFill>
                  <a:schemeClr val="accent1"/>
                </a:solidFill>
              </a:rPr>
              <a:t>Барсукова Н.Е.</a:t>
            </a:r>
          </a:p>
          <a:p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606766" y="2228331"/>
            <a:ext cx="692942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cap="all" spc="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 </a:t>
            </a:r>
            <a:endParaRPr lang="en-US" sz="1600" b="1" cap="all" spc="800" dirty="0">
              <a:solidFill>
                <a:schemeClr val="accent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cap="all" spc="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АНГЛИЙСКОМУ ЯЗЫКУ</a:t>
            </a:r>
            <a:br>
              <a:rPr lang="ru-RU" sz="1600" b="1" cap="all" spc="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b="1" cap="all" spc="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600" b="1" cap="all" spc="800" dirty="0">
              <a:solidFill>
                <a:schemeClr val="accent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cap="all" spc="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Празднование Нового года и Рождества </a:t>
            </a:r>
            <a:br>
              <a:rPr lang="ru-RU" sz="2400" b="1" cap="all" spc="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1" cap="all" spc="800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Великобритании и России</a:t>
            </a:r>
            <a:br>
              <a:rPr lang="ru-RU" sz="2400" b="1" cap="all" spc="800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153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лилиния 2"/>
          <p:cNvSpPr/>
          <p:nvPr/>
        </p:nvSpPr>
        <p:spPr>
          <a:xfrm>
            <a:off x="-174171" y="2989943"/>
            <a:ext cx="6508628" cy="4184073"/>
          </a:xfrm>
          <a:custGeom>
            <a:avLst/>
            <a:gdLst>
              <a:gd name="connsiteX0" fmla="*/ 950 w 4620451"/>
              <a:gd name="connsiteY0" fmla="*/ 1297195 h 3565382"/>
              <a:gd name="connsiteX1" fmla="*/ 107828 w 4620451"/>
              <a:gd name="connsiteY1" fmla="*/ 988437 h 3565382"/>
              <a:gd name="connsiteX2" fmla="*/ 677843 w 4620451"/>
              <a:gd name="connsiteY2" fmla="*/ 26535 h 3565382"/>
              <a:gd name="connsiteX3" fmla="*/ 1473490 w 4620451"/>
              <a:gd name="connsiteY3" fmla="*/ 394670 h 3565382"/>
              <a:gd name="connsiteX4" fmla="*/ 2102882 w 4620451"/>
              <a:gd name="connsiteY4" fmla="*/ 1689081 h 3565382"/>
              <a:gd name="connsiteX5" fmla="*/ 2364139 w 4620451"/>
              <a:gd name="connsiteY5" fmla="*/ 2484727 h 3565382"/>
              <a:gd name="connsiteX6" fmla="*/ 1342861 w 4620451"/>
              <a:gd name="connsiteY6" fmla="*/ 2734109 h 3565382"/>
              <a:gd name="connsiteX7" fmla="*/ 1117230 w 4620451"/>
              <a:gd name="connsiteY7" fmla="*/ 2021590 h 3565382"/>
              <a:gd name="connsiteX8" fmla="*/ 2399765 w 4620451"/>
              <a:gd name="connsiteY8" fmla="*/ 1332821 h 3565382"/>
              <a:gd name="connsiteX9" fmla="*/ 4145438 w 4620451"/>
              <a:gd name="connsiteY9" fmla="*/ 2472852 h 3565382"/>
              <a:gd name="connsiteX10" fmla="*/ 4620451 w 4620451"/>
              <a:gd name="connsiteY10" fmla="*/ 3565382 h 3565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620451" h="3565382">
                <a:moveTo>
                  <a:pt x="950" y="1297195"/>
                </a:moveTo>
                <a:cubicBezTo>
                  <a:pt x="-2019" y="1248704"/>
                  <a:pt x="-4987" y="1200214"/>
                  <a:pt x="107828" y="988437"/>
                </a:cubicBezTo>
                <a:cubicBezTo>
                  <a:pt x="220643" y="776660"/>
                  <a:pt x="450233" y="125496"/>
                  <a:pt x="677843" y="26535"/>
                </a:cubicBezTo>
                <a:cubicBezTo>
                  <a:pt x="905453" y="-72426"/>
                  <a:pt x="1235984" y="117579"/>
                  <a:pt x="1473490" y="394670"/>
                </a:cubicBezTo>
                <a:cubicBezTo>
                  <a:pt x="1710997" y="671761"/>
                  <a:pt x="1954441" y="1340738"/>
                  <a:pt x="2102882" y="1689081"/>
                </a:cubicBezTo>
                <a:cubicBezTo>
                  <a:pt x="2251323" y="2037424"/>
                  <a:pt x="2490809" y="2310556"/>
                  <a:pt x="2364139" y="2484727"/>
                </a:cubicBezTo>
                <a:cubicBezTo>
                  <a:pt x="2237469" y="2658898"/>
                  <a:pt x="1550679" y="2811298"/>
                  <a:pt x="1342861" y="2734109"/>
                </a:cubicBezTo>
                <a:cubicBezTo>
                  <a:pt x="1135043" y="2656920"/>
                  <a:pt x="941079" y="2255138"/>
                  <a:pt x="1117230" y="2021590"/>
                </a:cubicBezTo>
                <a:cubicBezTo>
                  <a:pt x="1293381" y="1788042"/>
                  <a:pt x="1895064" y="1257611"/>
                  <a:pt x="2399765" y="1332821"/>
                </a:cubicBezTo>
                <a:cubicBezTo>
                  <a:pt x="2904466" y="1408031"/>
                  <a:pt x="3775324" y="2100759"/>
                  <a:pt x="4145438" y="2472852"/>
                </a:cubicBezTo>
                <a:cubicBezTo>
                  <a:pt x="4515552" y="2844945"/>
                  <a:pt x="4580867" y="3343709"/>
                  <a:pt x="4620451" y="3565382"/>
                </a:cubicBezTo>
              </a:path>
            </a:pathLst>
          </a:custGeom>
          <a:noFill/>
          <a:ln w="228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олилиния 3"/>
          <p:cNvSpPr/>
          <p:nvPr/>
        </p:nvSpPr>
        <p:spPr>
          <a:xfrm>
            <a:off x="8940801" y="-174171"/>
            <a:ext cx="3425371" cy="3048000"/>
          </a:xfrm>
          <a:custGeom>
            <a:avLst/>
            <a:gdLst>
              <a:gd name="connsiteX0" fmla="*/ 171873 w 3060215"/>
              <a:gd name="connsiteY0" fmla="*/ 0 h 2801257"/>
              <a:gd name="connsiteX1" fmla="*/ 12215 w 3060215"/>
              <a:gd name="connsiteY1" fmla="*/ 696686 h 2801257"/>
              <a:gd name="connsiteX2" fmla="*/ 462158 w 3060215"/>
              <a:gd name="connsiteY2" fmla="*/ 1001486 h 2801257"/>
              <a:gd name="connsiteX3" fmla="*/ 1187873 w 3060215"/>
              <a:gd name="connsiteY3" fmla="*/ 1422400 h 2801257"/>
              <a:gd name="connsiteX4" fmla="*/ 1391073 w 3060215"/>
              <a:gd name="connsiteY4" fmla="*/ 2104572 h 2801257"/>
              <a:gd name="connsiteX5" fmla="*/ 2174844 w 3060215"/>
              <a:gd name="connsiteY5" fmla="*/ 2278743 h 2801257"/>
              <a:gd name="connsiteX6" fmla="*/ 3060215 w 3060215"/>
              <a:gd name="connsiteY6" fmla="*/ 2801257 h 2801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60215" h="2801257">
                <a:moveTo>
                  <a:pt x="171873" y="0"/>
                </a:moveTo>
                <a:cubicBezTo>
                  <a:pt x="67853" y="264886"/>
                  <a:pt x="-36166" y="529772"/>
                  <a:pt x="12215" y="696686"/>
                </a:cubicBezTo>
                <a:cubicBezTo>
                  <a:pt x="60596" y="863600"/>
                  <a:pt x="266215" y="880534"/>
                  <a:pt x="462158" y="1001486"/>
                </a:cubicBezTo>
                <a:cubicBezTo>
                  <a:pt x="658101" y="1122438"/>
                  <a:pt x="1033054" y="1238552"/>
                  <a:pt x="1187873" y="1422400"/>
                </a:cubicBezTo>
                <a:cubicBezTo>
                  <a:pt x="1342692" y="1606248"/>
                  <a:pt x="1226578" y="1961848"/>
                  <a:pt x="1391073" y="2104572"/>
                </a:cubicBezTo>
                <a:cubicBezTo>
                  <a:pt x="1555568" y="2247296"/>
                  <a:pt x="1896654" y="2162629"/>
                  <a:pt x="2174844" y="2278743"/>
                </a:cubicBezTo>
                <a:cubicBezTo>
                  <a:pt x="2453034" y="2394857"/>
                  <a:pt x="2818310" y="2733524"/>
                  <a:pt x="3060215" y="2801257"/>
                </a:cubicBezTo>
              </a:path>
            </a:pathLst>
          </a:cu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567543" y="1243625"/>
            <a:ext cx="9001496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/>
          </a:p>
          <a:p>
            <a:endParaRPr lang="ru-RU" sz="2000" dirty="0"/>
          </a:p>
          <a:p>
            <a:r>
              <a:rPr lang="ru-RU" sz="2000" dirty="0"/>
              <a:t>На уроках английского языка мы изучаем праздники Великобритании.</a:t>
            </a:r>
          </a:p>
          <a:p>
            <a:r>
              <a:rPr lang="ru-RU" sz="2000" dirty="0"/>
              <a:t>Они очень интересные, новые для меня, но есть несколько праздников, которые отмечаются и в нашей стране. Для этого я решила исследовать такие праздники как Новый Год и Рождество и выявить различия в праздновании. Поэтому я считаю тему своей работы актуальной.</a:t>
            </a:r>
          </a:p>
          <a:p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Цель – </a:t>
            </a:r>
          </a:p>
          <a:p>
            <a:r>
              <a:rPr lang="ru-RU" sz="2000" dirty="0"/>
              <a:t>1.	Сравнить и проанализировать традиции и обычаи, связанные с празднованием Нового года и Рождества в Великобритании и России.</a:t>
            </a:r>
          </a:p>
          <a:p>
            <a:r>
              <a:rPr lang="ru-RU" sz="2000" dirty="0"/>
              <a:t>2.	Выявить сходства и различия между этими двумя странами.</a:t>
            </a:r>
          </a:p>
          <a:p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56769" y="169800"/>
            <a:ext cx="720995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accent1"/>
                </a:solidFill>
              </a:rPr>
              <a:t>Актуальность, цель</a:t>
            </a:r>
          </a:p>
        </p:txBody>
      </p:sp>
    </p:spTree>
    <p:extLst>
      <p:ext uri="{BB962C8B-B14F-4D97-AF65-F5344CB8AC3E}">
        <p14:creationId xmlns:p14="http://schemas.microsoft.com/office/powerpoint/2010/main" val="3346646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E019C69-82EE-4F80-844D-7D711DD0D7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43704" y="685800"/>
            <a:ext cx="6341507" cy="5748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>
                <a:solidFill>
                  <a:schemeClr val="accent1"/>
                </a:solidFill>
              </a:rPr>
              <a:t>ЗАДАЧИ</a:t>
            </a: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33D0A9E1-0C00-4C44-A371-8FED70ED7E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4212" y="1562471"/>
            <a:ext cx="8308868" cy="4228730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solidFill>
                  <a:schemeClr val="tx1"/>
                </a:solidFill>
              </a:rPr>
              <a:t>1.	Изучить исторические и культурные особенности празднования Нового года и Рождества в Великобритании и России.</a:t>
            </a:r>
          </a:p>
          <a:p>
            <a:r>
              <a:rPr lang="ru-RU" dirty="0">
                <a:solidFill>
                  <a:schemeClr val="tx1"/>
                </a:solidFill>
              </a:rPr>
              <a:t>2.	Собрать информацию о традициях, обычаях и ритуалах, связанных с этими праздниками в обеих странах.</a:t>
            </a:r>
          </a:p>
          <a:p>
            <a:r>
              <a:rPr lang="ru-RU" dirty="0">
                <a:solidFill>
                  <a:schemeClr val="tx1"/>
                </a:solidFill>
              </a:rPr>
              <a:t>3.	Анализировать различия и сходства между празднованием Нового года и Рождества в Великобритании и России.</a:t>
            </a:r>
          </a:p>
          <a:p>
            <a:r>
              <a:rPr lang="ru-RU" dirty="0">
                <a:solidFill>
                  <a:schemeClr val="tx1"/>
                </a:solidFill>
              </a:rPr>
              <a:t>4.	Изучить влияние религии и истории на традиции празднования в обеих странах.</a:t>
            </a:r>
          </a:p>
          <a:p>
            <a:r>
              <a:rPr lang="ru-RU" dirty="0">
                <a:solidFill>
                  <a:schemeClr val="tx1"/>
                </a:solidFill>
              </a:rPr>
              <a:t>5.	Исследовать праздничные блюда и напитки, характерные для Великобритании и России во время Нового года и Рождества.</a:t>
            </a:r>
          </a:p>
          <a:p>
            <a:r>
              <a:rPr lang="ru-RU" dirty="0">
                <a:solidFill>
                  <a:schemeClr val="tx1"/>
                </a:solidFill>
              </a:rPr>
              <a:t>6.	Проанализировать ритуалы и символы, связанные с празднованием Нового года и Рождества, такие как елка, праздничные украшения, подарки и другое.</a:t>
            </a:r>
          </a:p>
          <a:p>
            <a:r>
              <a:rPr lang="ru-RU" dirty="0">
                <a:solidFill>
                  <a:schemeClr val="tx1"/>
                </a:solidFill>
              </a:rPr>
              <a:t>7.	Сделать выводы по результатам сравнительного анализа празднования Нового года и Рождества в Великобритании и России.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4" t="10777" r="8807" b="4028"/>
          <a:stretch>
            <a:fillRect/>
          </a:stretch>
        </p:blipFill>
        <p:spPr>
          <a:xfrm>
            <a:off x="8993080" y="1637125"/>
            <a:ext cx="2442495" cy="2535249"/>
          </a:xfrm>
          <a:custGeom>
            <a:avLst/>
            <a:gdLst>
              <a:gd name="connsiteX0" fmla="*/ 1094509 w 2189018"/>
              <a:gd name="connsiteY0" fmla="*/ 0 h 2272146"/>
              <a:gd name="connsiteX1" fmla="*/ 2189018 w 2189018"/>
              <a:gd name="connsiteY1" fmla="*/ 1136073 h 2272146"/>
              <a:gd name="connsiteX2" fmla="*/ 1094509 w 2189018"/>
              <a:gd name="connsiteY2" fmla="*/ 2272146 h 2272146"/>
              <a:gd name="connsiteX3" fmla="*/ 0 w 2189018"/>
              <a:gd name="connsiteY3" fmla="*/ 1136073 h 2272146"/>
              <a:gd name="connsiteX4" fmla="*/ 1094509 w 2189018"/>
              <a:gd name="connsiteY4" fmla="*/ 0 h 2272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018" h="2272146">
                <a:moveTo>
                  <a:pt x="1094509" y="0"/>
                </a:moveTo>
                <a:cubicBezTo>
                  <a:pt x="1698990" y="0"/>
                  <a:pt x="2189018" y="508637"/>
                  <a:pt x="2189018" y="1136073"/>
                </a:cubicBezTo>
                <a:cubicBezTo>
                  <a:pt x="2189018" y="1763509"/>
                  <a:pt x="1698990" y="2272146"/>
                  <a:pt x="1094509" y="2272146"/>
                </a:cubicBezTo>
                <a:cubicBezTo>
                  <a:pt x="490028" y="2272146"/>
                  <a:pt x="0" y="1763509"/>
                  <a:pt x="0" y="1136073"/>
                </a:cubicBezTo>
                <a:cubicBezTo>
                  <a:pt x="0" y="508637"/>
                  <a:pt x="490028" y="0"/>
                  <a:pt x="1094509" y="0"/>
                </a:cubicBezTo>
                <a:close/>
              </a:path>
            </a:pathLst>
          </a:cu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34" t="8268" r="10834" b="8268"/>
          <a:stretch>
            <a:fillRect/>
          </a:stretch>
        </p:blipFill>
        <p:spPr>
          <a:xfrm>
            <a:off x="10058400" y="3713438"/>
            <a:ext cx="1896595" cy="1861472"/>
          </a:xfrm>
          <a:custGeom>
            <a:avLst/>
            <a:gdLst>
              <a:gd name="connsiteX0" fmla="*/ 748146 w 1496292"/>
              <a:gd name="connsiteY0" fmla="*/ 0 h 1468582"/>
              <a:gd name="connsiteX1" fmla="*/ 1496292 w 1496292"/>
              <a:gd name="connsiteY1" fmla="*/ 734291 h 1468582"/>
              <a:gd name="connsiteX2" fmla="*/ 748146 w 1496292"/>
              <a:gd name="connsiteY2" fmla="*/ 1468582 h 1468582"/>
              <a:gd name="connsiteX3" fmla="*/ 0 w 1496292"/>
              <a:gd name="connsiteY3" fmla="*/ 734291 h 1468582"/>
              <a:gd name="connsiteX4" fmla="*/ 748146 w 1496292"/>
              <a:gd name="connsiteY4" fmla="*/ 0 h 1468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96292" h="1468582">
                <a:moveTo>
                  <a:pt x="748146" y="0"/>
                </a:moveTo>
                <a:cubicBezTo>
                  <a:pt x="1161336" y="0"/>
                  <a:pt x="1496292" y="328753"/>
                  <a:pt x="1496292" y="734291"/>
                </a:cubicBezTo>
                <a:cubicBezTo>
                  <a:pt x="1496292" y="1139829"/>
                  <a:pt x="1161336" y="1468582"/>
                  <a:pt x="748146" y="1468582"/>
                </a:cubicBezTo>
                <a:cubicBezTo>
                  <a:pt x="334956" y="1468582"/>
                  <a:pt x="0" y="1139829"/>
                  <a:pt x="0" y="734291"/>
                </a:cubicBezTo>
                <a:cubicBezTo>
                  <a:pt x="0" y="328753"/>
                  <a:pt x="334956" y="0"/>
                  <a:pt x="748146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18315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16004" y="1427017"/>
            <a:ext cx="3550721" cy="4671389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Празднование нового года в Великобритании - крупное и веселое событие. Организуются публичные мероприятия с фейерверками и концертами.. </a:t>
            </a:r>
            <a:endParaRPr lang="ru-RU" sz="16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9" r="2561" b="12652"/>
          <a:stretch>
            <a:fillRect/>
          </a:stretch>
        </p:blipFill>
        <p:spPr>
          <a:xfrm>
            <a:off x="3757047" y="1071358"/>
            <a:ext cx="3050580" cy="2017741"/>
          </a:xfrm>
          <a:custGeom>
            <a:avLst/>
            <a:gdLst>
              <a:gd name="connsiteX0" fmla="*/ 310744 w 2818786"/>
              <a:gd name="connsiteY0" fmla="*/ 0 h 1864426"/>
              <a:gd name="connsiteX1" fmla="*/ 2508042 w 2818786"/>
              <a:gd name="connsiteY1" fmla="*/ 0 h 1864426"/>
              <a:gd name="connsiteX2" fmla="*/ 2818786 w 2818786"/>
              <a:gd name="connsiteY2" fmla="*/ 310744 h 1864426"/>
              <a:gd name="connsiteX3" fmla="*/ 2818786 w 2818786"/>
              <a:gd name="connsiteY3" fmla="*/ 1553682 h 1864426"/>
              <a:gd name="connsiteX4" fmla="*/ 2508042 w 2818786"/>
              <a:gd name="connsiteY4" fmla="*/ 1864426 h 1864426"/>
              <a:gd name="connsiteX5" fmla="*/ 310744 w 2818786"/>
              <a:gd name="connsiteY5" fmla="*/ 1864426 h 1864426"/>
              <a:gd name="connsiteX6" fmla="*/ 0 w 2818786"/>
              <a:gd name="connsiteY6" fmla="*/ 1553682 h 1864426"/>
              <a:gd name="connsiteX7" fmla="*/ 0 w 2818786"/>
              <a:gd name="connsiteY7" fmla="*/ 310744 h 1864426"/>
              <a:gd name="connsiteX8" fmla="*/ 310744 w 2818786"/>
              <a:gd name="connsiteY8" fmla="*/ 0 h 1864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18786" h="1864426">
                <a:moveTo>
                  <a:pt x="310744" y="0"/>
                </a:moveTo>
                <a:lnTo>
                  <a:pt x="2508042" y="0"/>
                </a:lnTo>
                <a:cubicBezTo>
                  <a:pt x="2679661" y="0"/>
                  <a:pt x="2818786" y="139125"/>
                  <a:pt x="2818786" y="310744"/>
                </a:cubicBezTo>
                <a:lnTo>
                  <a:pt x="2818786" y="1553682"/>
                </a:lnTo>
                <a:cubicBezTo>
                  <a:pt x="2818786" y="1725301"/>
                  <a:pt x="2679661" y="1864426"/>
                  <a:pt x="2508042" y="1864426"/>
                </a:cubicBezTo>
                <a:lnTo>
                  <a:pt x="310744" y="1864426"/>
                </a:lnTo>
                <a:cubicBezTo>
                  <a:pt x="139125" y="1864426"/>
                  <a:pt x="0" y="1725301"/>
                  <a:pt x="0" y="1553682"/>
                </a:cubicBezTo>
                <a:lnTo>
                  <a:pt x="0" y="310744"/>
                </a:lnTo>
                <a:cubicBezTo>
                  <a:pt x="0" y="139125"/>
                  <a:pt x="139125" y="0"/>
                  <a:pt x="310744" y="0"/>
                </a:cubicBezTo>
                <a:close/>
              </a:path>
            </a:pathLst>
          </a:cu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8382867" y="1069359"/>
            <a:ext cx="3331606" cy="338670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 целом, празднование нового года в Великобритании - яркое и веселое событие, объединяющее традиции и общество.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05316" y="390381"/>
            <a:ext cx="85699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accent1"/>
                </a:solidFill>
              </a:rPr>
              <a:t>Празднование Нового года в Великобритании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0" t="8934" r="15575" b="8934"/>
          <a:stretch>
            <a:fillRect/>
          </a:stretch>
        </p:blipFill>
        <p:spPr>
          <a:xfrm>
            <a:off x="5313801" y="3185713"/>
            <a:ext cx="3058122" cy="3526047"/>
          </a:xfrm>
          <a:custGeom>
            <a:avLst/>
            <a:gdLst>
              <a:gd name="connsiteX0" fmla="*/ 446896 w 2681322"/>
              <a:gd name="connsiteY0" fmla="*/ 0 h 3185300"/>
              <a:gd name="connsiteX1" fmla="*/ 2234426 w 2681322"/>
              <a:gd name="connsiteY1" fmla="*/ 0 h 3185300"/>
              <a:gd name="connsiteX2" fmla="*/ 2681322 w 2681322"/>
              <a:gd name="connsiteY2" fmla="*/ 446896 h 3185300"/>
              <a:gd name="connsiteX3" fmla="*/ 2681322 w 2681322"/>
              <a:gd name="connsiteY3" fmla="*/ 2738404 h 3185300"/>
              <a:gd name="connsiteX4" fmla="*/ 2234426 w 2681322"/>
              <a:gd name="connsiteY4" fmla="*/ 3185300 h 3185300"/>
              <a:gd name="connsiteX5" fmla="*/ 446896 w 2681322"/>
              <a:gd name="connsiteY5" fmla="*/ 3185300 h 3185300"/>
              <a:gd name="connsiteX6" fmla="*/ 0 w 2681322"/>
              <a:gd name="connsiteY6" fmla="*/ 2738404 h 3185300"/>
              <a:gd name="connsiteX7" fmla="*/ 0 w 2681322"/>
              <a:gd name="connsiteY7" fmla="*/ 446896 h 3185300"/>
              <a:gd name="connsiteX8" fmla="*/ 446896 w 2681322"/>
              <a:gd name="connsiteY8" fmla="*/ 0 h 318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81322" h="3185300">
                <a:moveTo>
                  <a:pt x="446896" y="0"/>
                </a:moveTo>
                <a:lnTo>
                  <a:pt x="2234426" y="0"/>
                </a:lnTo>
                <a:cubicBezTo>
                  <a:pt x="2481240" y="0"/>
                  <a:pt x="2681322" y="200082"/>
                  <a:pt x="2681322" y="446896"/>
                </a:cubicBezTo>
                <a:lnTo>
                  <a:pt x="2681322" y="2738404"/>
                </a:lnTo>
                <a:cubicBezTo>
                  <a:pt x="2681322" y="2985218"/>
                  <a:pt x="2481240" y="3185300"/>
                  <a:pt x="2234426" y="3185300"/>
                </a:cubicBezTo>
                <a:lnTo>
                  <a:pt x="446896" y="3185300"/>
                </a:lnTo>
                <a:cubicBezTo>
                  <a:pt x="200082" y="3185300"/>
                  <a:pt x="0" y="2985218"/>
                  <a:pt x="0" y="2738404"/>
                </a:cubicBezTo>
                <a:lnTo>
                  <a:pt x="0" y="446896"/>
                </a:lnTo>
                <a:cubicBezTo>
                  <a:pt x="0" y="200082"/>
                  <a:pt x="200082" y="0"/>
                  <a:pt x="446896" y="0"/>
                </a:cubicBezTo>
                <a:close/>
              </a:path>
            </a:pathLst>
          </a:cu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4" t="2382" r="5454" b="2382"/>
          <a:stretch>
            <a:fillRect/>
          </a:stretch>
        </p:blipFill>
        <p:spPr>
          <a:xfrm>
            <a:off x="9076818" y="4010574"/>
            <a:ext cx="2949582" cy="2099941"/>
          </a:xfrm>
          <a:custGeom>
            <a:avLst/>
            <a:gdLst>
              <a:gd name="connsiteX0" fmla="*/ 374300 w 3154392"/>
              <a:gd name="connsiteY0" fmla="*/ 0 h 2245755"/>
              <a:gd name="connsiteX1" fmla="*/ 2780092 w 3154392"/>
              <a:gd name="connsiteY1" fmla="*/ 0 h 2245755"/>
              <a:gd name="connsiteX2" fmla="*/ 3154392 w 3154392"/>
              <a:gd name="connsiteY2" fmla="*/ 374300 h 2245755"/>
              <a:gd name="connsiteX3" fmla="*/ 3154392 w 3154392"/>
              <a:gd name="connsiteY3" fmla="*/ 1871455 h 2245755"/>
              <a:gd name="connsiteX4" fmla="*/ 2780092 w 3154392"/>
              <a:gd name="connsiteY4" fmla="*/ 2245755 h 2245755"/>
              <a:gd name="connsiteX5" fmla="*/ 374300 w 3154392"/>
              <a:gd name="connsiteY5" fmla="*/ 2245755 h 2245755"/>
              <a:gd name="connsiteX6" fmla="*/ 0 w 3154392"/>
              <a:gd name="connsiteY6" fmla="*/ 1871455 h 2245755"/>
              <a:gd name="connsiteX7" fmla="*/ 0 w 3154392"/>
              <a:gd name="connsiteY7" fmla="*/ 374300 h 2245755"/>
              <a:gd name="connsiteX8" fmla="*/ 374300 w 3154392"/>
              <a:gd name="connsiteY8" fmla="*/ 0 h 2245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154392" h="2245755">
                <a:moveTo>
                  <a:pt x="374300" y="0"/>
                </a:moveTo>
                <a:lnTo>
                  <a:pt x="2780092" y="0"/>
                </a:lnTo>
                <a:cubicBezTo>
                  <a:pt x="2986812" y="0"/>
                  <a:pt x="3154392" y="167580"/>
                  <a:pt x="3154392" y="374300"/>
                </a:cubicBezTo>
                <a:lnTo>
                  <a:pt x="3154392" y="1871455"/>
                </a:lnTo>
                <a:cubicBezTo>
                  <a:pt x="3154392" y="2078175"/>
                  <a:pt x="2986812" y="2245755"/>
                  <a:pt x="2780092" y="2245755"/>
                </a:cubicBezTo>
                <a:lnTo>
                  <a:pt x="374300" y="2245755"/>
                </a:lnTo>
                <a:cubicBezTo>
                  <a:pt x="167580" y="2245755"/>
                  <a:pt x="0" y="2078175"/>
                  <a:pt x="0" y="1871455"/>
                </a:cubicBezTo>
                <a:lnTo>
                  <a:pt x="0" y="374300"/>
                </a:lnTo>
                <a:cubicBezTo>
                  <a:pt x="0" y="167580"/>
                  <a:pt x="167580" y="0"/>
                  <a:pt x="374300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9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олилиния 9"/>
          <p:cNvSpPr/>
          <p:nvPr/>
        </p:nvSpPr>
        <p:spPr>
          <a:xfrm>
            <a:off x="7724692" y="49426"/>
            <a:ext cx="4559644" cy="3179988"/>
          </a:xfrm>
          <a:custGeom>
            <a:avLst/>
            <a:gdLst>
              <a:gd name="connsiteX0" fmla="*/ 0 w 4559644"/>
              <a:gd name="connsiteY0" fmla="*/ 0 h 3179988"/>
              <a:gd name="connsiteX1" fmla="*/ 691979 w 4559644"/>
              <a:gd name="connsiteY1" fmla="*/ 1013254 h 3179988"/>
              <a:gd name="connsiteX2" fmla="*/ 1816444 w 4559644"/>
              <a:gd name="connsiteY2" fmla="*/ 593124 h 3179988"/>
              <a:gd name="connsiteX3" fmla="*/ 1618736 w 4559644"/>
              <a:gd name="connsiteY3" fmla="*/ 98854 h 3179988"/>
              <a:gd name="connsiteX4" fmla="*/ 988541 w 4559644"/>
              <a:gd name="connsiteY4" fmla="*/ 160638 h 3179988"/>
              <a:gd name="connsiteX5" fmla="*/ 1062682 w 4559644"/>
              <a:gd name="connsiteY5" fmla="*/ 902043 h 3179988"/>
              <a:gd name="connsiteX6" fmla="*/ 1754660 w 4559644"/>
              <a:gd name="connsiteY6" fmla="*/ 1272746 h 3179988"/>
              <a:gd name="connsiteX7" fmla="*/ 3052119 w 4559644"/>
              <a:gd name="connsiteY7" fmla="*/ 1519881 h 3179988"/>
              <a:gd name="connsiteX8" fmla="*/ 4263082 w 4559644"/>
              <a:gd name="connsiteY8" fmla="*/ 2125362 h 3179988"/>
              <a:gd name="connsiteX9" fmla="*/ 4201298 w 4559644"/>
              <a:gd name="connsiteY9" fmla="*/ 3039762 h 3179988"/>
              <a:gd name="connsiteX10" fmla="*/ 3274541 w 4559644"/>
              <a:gd name="connsiteY10" fmla="*/ 3089189 h 3179988"/>
              <a:gd name="connsiteX11" fmla="*/ 3101546 w 4559644"/>
              <a:gd name="connsiteY11" fmla="*/ 2187146 h 3179988"/>
              <a:gd name="connsiteX12" fmla="*/ 3941806 w 4559644"/>
              <a:gd name="connsiteY12" fmla="*/ 1458097 h 3179988"/>
              <a:gd name="connsiteX13" fmla="*/ 4411363 w 4559644"/>
              <a:gd name="connsiteY13" fmla="*/ 803189 h 3179988"/>
              <a:gd name="connsiteX14" fmla="*/ 4559644 w 4559644"/>
              <a:gd name="connsiteY14" fmla="*/ 321276 h 3179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559644" h="3179988">
                <a:moveTo>
                  <a:pt x="0" y="0"/>
                </a:moveTo>
                <a:cubicBezTo>
                  <a:pt x="194619" y="457200"/>
                  <a:pt x="389238" y="914400"/>
                  <a:pt x="691979" y="1013254"/>
                </a:cubicBezTo>
                <a:cubicBezTo>
                  <a:pt x="994720" y="1112108"/>
                  <a:pt x="1661985" y="745524"/>
                  <a:pt x="1816444" y="593124"/>
                </a:cubicBezTo>
                <a:cubicBezTo>
                  <a:pt x="1970903" y="440724"/>
                  <a:pt x="1756720" y="170935"/>
                  <a:pt x="1618736" y="98854"/>
                </a:cubicBezTo>
                <a:cubicBezTo>
                  <a:pt x="1480752" y="26773"/>
                  <a:pt x="1081217" y="26773"/>
                  <a:pt x="988541" y="160638"/>
                </a:cubicBezTo>
                <a:cubicBezTo>
                  <a:pt x="895865" y="294503"/>
                  <a:pt x="934996" y="716692"/>
                  <a:pt x="1062682" y="902043"/>
                </a:cubicBezTo>
                <a:cubicBezTo>
                  <a:pt x="1190368" y="1087394"/>
                  <a:pt x="1423087" y="1169773"/>
                  <a:pt x="1754660" y="1272746"/>
                </a:cubicBezTo>
                <a:cubicBezTo>
                  <a:pt x="2086233" y="1375719"/>
                  <a:pt x="2634049" y="1377778"/>
                  <a:pt x="3052119" y="1519881"/>
                </a:cubicBezTo>
                <a:cubicBezTo>
                  <a:pt x="3470189" y="1661984"/>
                  <a:pt x="4071552" y="1872049"/>
                  <a:pt x="4263082" y="2125362"/>
                </a:cubicBezTo>
                <a:cubicBezTo>
                  <a:pt x="4454612" y="2378676"/>
                  <a:pt x="4366055" y="2879124"/>
                  <a:pt x="4201298" y="3039762"/>
                </a:cubicBezTo>
                <a:cubicBezTo>
                  <a:pt x="4036541" y="3200400"/>
                  <a:pt x="3457833" y="3231292"/>
                  <a:pt x="3274541" y="3089189"/>
                </a:cubicBezTo>
                <a:cubicBezTo>
                  <a:pt x="3091249" y="2947086"/>
                  <a:pt x="2990335" y="2458995"/>
                  <a:pt x="3101546" y="2187146"/>
                </a:cubicBezTo>
                <a:cubicBezTo>
                  <a:pt x="3212757" y="1915297"/>
                  <a:pt x="3723503" y="1688757"/>
                  <a:pt x="3941806" y="1458097"/>
                </a:cubicBezTo>
                <a:cubicBezTo>
                  <a:pt x="4160109" y="1227437"/>
                  <a:pt x="4308390" y="992659"/>
                  <a:pt x="4411363" y="803189"/>
                </a:cubicBezTo>
                <a:cubicBezTo>
                  <a:pt x="4514336" y="613719"/>
                  <a:pt x="4536990" y="467497"/>
                  <a:pt x="4559644" y="321276"/>
                </a:cubicBezTo>
              </a:path>
            </a:pathLst>
          </a:custGeom>
          <a:noFill/>
          <a:ln w="1524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олилиния 10"/>
          <p:cNvSpPr/>
          <p:nvPr/>
        </p:nvSpPr>
        <p:spPr>
          <a:xfrm>
            <a:off x="-200693" y="-348343"/>
            <a:ext cx="1942407" cy="2075544"/>
          </a:xfrm>
          <a:custGeom>
            <a:avLst/>
            <a:gdLst>
              <a:gd name="connsiteX0" fmla="*/ 0 w 1710006"/>
              <a:gd name="connsiteY0" fmla="*/ 1770743 h 1819833"/>
              <a:gd name="connsiteX1" fmla="*/ 1335314 w 1710006"/>
              <a:gd name="connsiteY1" fmla="*/ 1756229 h 1819833"/>
              <a:gd name="connsiteX2" fmla="*/ 1683657 w 1710006"/>
              <a:gd name="connsiteY2" fmla="*/ 1146629 h 1819833"/>
              <a:gd name="connsiteX3" fmla="*/ 1683657 w 1710006"/>
              <a:gd name="connsiteY3" fmla="*/ 0 h 1819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0006" h="1819833">
                <a:moveTo>
                  <a:pt x="0" y="1770743"/>
                </a:moveTo>
                <a:cubicBezTo>
                  <a:pt x="527352" y="1815495"/>
                  <a:pt x="1054705" y="1860248"/>
                  <a:pt x="1335314" y="1756229"/>
                </a:cubicBezTo>
                <a:cubicBezTo>
                  <a:pt x="1615923" y="1652210"/>
                  <a:pt x="1625600" y="1439334"/>
                  <a:pt x="1683657" y="1146629"/>
                </a:cubicBezTo>
                <a:cubicBezTo>
                  <a:pt x="1741714" y="853924"/>
                  <a:pt x="1686076" y="232229"/>
                  <a:pt x="1683657" y="0"/>
                </a:cubicBezTo>
              </a:path>
            </a:pathLst>
          </a:custGeom>
          <a:noFill/>
          <a:ln w="1524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741714" y="39783"/>
            <a:ext cx="78229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/>
              <a:t>Празднование Нового года в России</a:t>
            </a:r>
          </a:p>
        </p:txBody>
      </p:sp>
      <p:sp>
        <p:nvSpPr>
          <p:cNvPr id="2" name="Прямоугольник с двумя скругленными соседними углами 1"/>
          <p:cNvSpPr/>
          <p:nvPr/>
        </p:nvSpPr>
        <p:spPr>
          <a:xfrm>
            <a:off x="9331061" y="2715493"/>
            <a:ext cx="2985630" cy="4142508"/>
          </a:xfrm>
          <a:prstGeom prst="round2Same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Новый год имеет богатую историю, связанную с религиозными и народными традициями.</a:t>
            </a:r>
          </a:p>
        </p:txBody>
      </p:sp>
      <p:sp>
        <p:nvSpPr>
          <p:cNvPr id="3" name="Прямоугольник с двумя скругленными соседними углами 2"/>
          <p:cNvSpPr/>
          <p:nvPr/>
        </p:nvSpPr>
        <p:spPr>
          <a:xfrm>
            <a:off x="0" y="2115328"/>
            <a:ext cx="3670315" cy="4742672"/>
          </a:xfrm>
          <a:prstGeom prst="round2Same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aseline="-25000" dirty="0"/>
              <a:t>Новый год в России - одно из самых любимых событий года. Его празднование основано на религиозных и народных традициях. </a:t>
            </a:r>
          </a:p>
        </p:txBody>
      </p:sp>
      <p:sp>
        <p:nvSpPr>
          <p:cNvPr id="4" name="Прямоугольник с двумя скругленными соседними углами 3"/>
          <p:cNvSpPr/>
          <p:nvPr/>
        </p:nvSpPr>
        <p:spPr>
          <a:xfrm>
            <a:off x="3431744" y="2715492"/>
            <a:ext cx="3424948" cy="4139470"/>
          </a:xfrm>
          <a:prstGeom prst="round2Same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Традиционное новогоднее телешоу "Голубой огонек" очень популярно. 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5" t="4615" r="9722" b="4615"/>
          <a:stretch>
            <a:fillRect/>
          </a:stretch>
        </p:blipFill>
        <p:spPr>
          <a:xfrm>
            <a:off x="6601469" y="3648391"/>
            <a:ext cx="2989000" cy="3270490"/>
          </a:xfrm>
          <a:custGeom>
            <a:avLst/>
            <a:gdLst>
              <a:gd name="connsiteX0" fmla="*/ 439427 w 3591697"/>
              <a:gd name="connsiteY0" fmla="*/ 0 h 2636509"/>
              <a:gd name="connsiteX1" fmla="*/ 3152270 w 3591697"/>
              <a:gd name="connsiteY1" fmla="*/ 0 h 2636509"/>
              <a:gd name="connsiteX2" fmla="*/ 3591697 w 3591697"/>
              <a:gd name="connsiteY2" fmla="*/ 439427 h 2636509"/>
              <a:gd name="connsiteX3" fmla="*/ 3591697 w 3591697"/>
              <a:gd name="connsiteY3" fmla="*/ 2636509 h 2636509"/>
              <a:gd name="connsiteX4" fmla="*/ 0 w 3591697"/>
              <a:gd name="connsiteY4" fmla="*/ 2636509 h 2636509"/>
              <a:gd name="connsiteX5" fmla="*/ 0 w 3591697"/>
              <a:gd name="connsiteY5" fmla="*/ 439427 h 2636509"/>
              <a:gd name="connsiteX6" fmla="*/ 439427 w 3591697"/>
              <a:gd name="connsiteY6" fmla="*/ 0 h 26365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91697" h="2636509">
                <a:moveTo>
                  <a:pt x="439427" y="0"/>
                </a:moveTo>
                <a:lnTo>
                  <a:pt x="3152270" y="0"/>
                </a:lnTo>
                <a:cubicBezTo>
                  <a:pt x="3394959" y="0"/>
                  <a:pt x="3591697" y="196738"/>
                  <a:pt x="3591697" y="439427"/>
                </a:cubicBezTo>
                <a:lnTo>
                  <a:pt x="3591697" y="2636509"/>
                </a:lnTo>
                <a:lnTo>
                  <a:pt x="0" y="2636509"/>
                </a:lnTo>
                <a:lnTo>
                  <a:pt x="0" y="439427"/>
                </a:lnTo>
                <a:cubicBezTo>
                  <a:pt x="0" y="196738"/>
                  <a:pt x="196738" y="0"/>
                  <a:pt x="439427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76742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Полилиния 65"/>
          <p:cNvSpPr/>
          <p:nvPr/>
        </p:nvSpPr>
        <p:spPr>
          <a:xfrm>
            <a:off x="5131678" y="1959100"/>
            <a:ext cx="7855527" cy="5028223"/>
          </a:xfrm>
          <a:custGeom>
            <a:avLst/>
            <a:gdLst>
              <a:gd name="connsiteX0" fmla="*/ 6317698 w 6352817"/>
              <a:gd name="connsiteY0" fmla="*/ 2118011 h 4701554"/>
              <a:gd name="connsiteX1" fmla="*/ 6070955 w 6352817"/>
              <a:gd name="connsiteY1" fmla="*/ 2292183 h 4701554"/>
              <a:gd name="connsiteX2" fmla="*/ 4242155 w 6352817"/>
              <a:gd name="connsiteY2" fmla="*/ 1247154 h 4701554"/>
              <a:gd name="connsiteX3" fmla="*/ 4053469 w 6352817"/>
              <a:gd name="connsiteY3" fmla="*/ 245668 h 4701554"/>
              <a:gd name="connsiteX4" fmla="*/ 5432327 w 6352817"/>
              <a:gd name="connsiteY4" fmla="*/ 100526 h 4701554"/>
              <a:gd name="connsiteX5" fmla="*/ 5606498 w 6352817"/>
              <a:gd name="connsiteY5" fmla="*/ 1537440 h 4701554"/>
              <a:gd name="connsiteX6" fmla="*/ 3937355 w 6352817"/>
              <a:gd name="connsiteY6" fmla="*/ 1784183 h 4701554"/>
              <a:gd name="connsiteX7" fmla="*/ 1600555 w 6352817"/>
              <a:gd name="connsiteY7" fmla="*/ 1000411 h 4701554"/>
              <a:gd name="connsiteX8" fmla="*/ 526498 w 6352817"/>
              <a:gd name="connsiteY8" fmla="*/ 1972868 h 4701554"/>
              <a:gd name="connsiteX9" fmla="*/ 33012 w 6352817"/>
              <a:gd name="connsiteY9" fmla="*/ 2901783 h 4701554"/>
              <a:gd name="connsiteX10" fmla="*/ 1411869 w 6352817"/>
              <a:gd name="connsiteY10" fmla="*/ 4004868 h 4701554"/>
              <a:gd name="connsiteX11" fmla="*/ 1513469 w 6352817"/>
              <a:gd name="connsiteY11" fmla="*/ 4701554 h 47015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352817" h="4701554">
                <a:moveTo>
                  <a:pt x="6317698" y="2118011"/>
                </a:moveTo>
                <a:cubicBezTo>
                  <a:pt x="6367288" y="2277668"/>
                  <a:pt x="6416879" y="2437326"/>
                  <a:pt x="6070955" y="2292183"/>
                </a:cubicBezTo>
                <a:cubicBezTo>
                  <a:pt x="5725031" y="2147040"/>
                  <a:pt x="4578403" y="1588240"/>
                  <a:pt x="4242155" y="1247154"/>
                </a:cubicBezTo>
                <a:cubicBezTo>
                  <a:pt x="3905907" y="906068"/>
                  <a:pt x="3855107" y="436773"/>
                  <a:pt x="4053469" y="245668"/>
                </a:cubicBezTo>
                <a:cubicBezTo>
                  <a:pt x="4251831" y="54563"/>
                  <a:pt x="5173489" y="-114769"/>
                  <a:pt x="5432327" y="100526"/>
                </a:cubicBezTo>
                <a:cubicBezTo>
                  <a:pt x="5691165" y="315821"/>
                  <a:pt x="5855660" y="1256830"/>
                  <a:pt x="5606498" y="1537440"/>
                </a:cubicBezTo>
                <a:cubicBezTo>
                  <a:pt x="5357336" y="1818050"/>
                  <a:pt x="4605012" y="1873688"/>
                  <a:pt x="3937355" y="1784183"/>
                </a:cubicBezTo>
                <a:cubicBezTo>
                  <a:pt x="3269698" y="1694678"/>
                  <a:pt x="2169031" y="968964"/>
                  <a:pt x="1600555" y="1000411"/>
                </a:cubicBezTo>
                <a:cubicBezTo>
                  <a:pt x="1032079" y="1031858"/>
                  <a:pt x="787755" y="1655973"/>
                  <a:pt x="526498" y="1972868"/>
                </a:cubicBezTo>
                <a:cubicBezTo>
                  <a:pt x="265241" y="2289763"/>
                  <a:pt x="-114550" y="2563116"/>
                  <a:pt x="33012" y="2901783"/>
                </a:cubicBezTo>
                <a:cubicBezTo>
                  <a:pt x="180574" y="3240450"/>
                  <a:pt x="1165126" y="3704906"/>
                  <a:pt x="1411869" y="4004868"/>
                </a:cubicBezTo>
                <a:cubicBezTo>
                  <a:pt x="1658612" y="4304830"/>
                  <a:pt x="1496536" y="4553992"/>
                  <a:pt x="1513469" y="4701554"/>
                </a:cubicBezTo>
              </a:path>
            </a:pathLst>
          </a:custGeom>
          <a:noFill/>
          <a:ln w="2540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Полилиния 64"/>
          <p:cNvSpPr/>
          <p:nvPr/>
        </p:nvSpPr>
        <p:spPr>
          <a:xfrm>
            <a:off x="-408639" y="-362328"/>
            <a:ext cx="2670629" cy="2467429"/>
          </a:xfrm>
          <a:custGeom>
            <a:avLst/>
            <a:gdLst>
              <a:gd name="connsiteX0" fmla="*/ 2510971 w 2510971"/>
              <a:gd name="connsiteY0" fmla="*/ 0 h 2060493"/>
              <a:gd name="connsiteX1" fmla="*/ 2322286 w 2510971"/>
              <a:gd name="connsiteY1" fmla="*/ 972457 h 2060493"/>
              <a:gd name="connsiteX2" fmla="*/ 1770743 w 2510971"/>
              <a:gd name="connsiteY2" fmla="*/ 1988457 h 2060493"/>
              <a:gd name="connsiteX3" fmla="*/ 0 w 2510971"/>
              <a:gd name="connsiteY3" fmla="*/ 1915886 h 2060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10971" h="2060493">
                <a:moveTo>
                  <a:pt x="2510971" y="0"/>
                </a:moveTo>
                <a:cubicBezTo>
                  <a:pt x="2478314" y="320524"/>
                  <a:pt x="2445657" y="641048"/>
                  <a:pt x="2322286" y="972457"/>
                </a:cubicBezTo>
                <a:cubicBezTo>
                  <a:pt x="2198915" y="1303866"/>
                  <a:pt x="2157791" y="1831219"/>
                  <a:pt x="1770743" y="1988457"/>
                </a:cubicBezTo>
                <a:cubicBezTo>
                  <a:pt x="1383695" y="2145695"/>
                  <a:pt x="312057" y="2010229"/>
                  <a:pt x="0" y="1915886"/>
                </a:cubicBezTo>
              </a:path>
            </a:pathLst>
          </a:custGeom>
          <a:noFill/>
          <a:ln w="2540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87697" y="1048263"/>
            <a:ext cx="3295611" cy="343429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Основными символами рождества являются рождественская ёлка и зажжённая свеча. </a:t>
            </a:r>
          </a:p>
        </p:txBody>
      </p:sp>
      <p:sp>
        <p:nvSpPr>
          <p:cNvPr id="60" name="Прямоугольник 59"/>
          <p:cNvSpPr/>
          <p:nvPr/>
        </p:nvSpPr>
        <p:spPr>
          <a:xfrm>
            <a:off x="901467" y="359695"/>
            <a:ext cx="83904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accent1"/>
                </a:solidFill>
              </a:rPr>
              <a:t>Празднование Рождества в Великобритании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1687844" y="3643196"/>
            <a:ext cx="5527420" cy="3093736"/>
            <a:chOff x="1070260" y="1874395"/>
            <a:chExt cx="5425552" cy="3305331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1070260" y="1874395"/>
              <a:ext cx="5425552" cy="3305331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Прямоугольник 61"/>
            <p:cNvSpPr/>
            <p:nvPr/>
          </p:nvSpPr>
          <p:spPr>
            <a:xfrm>
              <a:off x="1192971" y="2644179"/>
              <a:ext cx="5302841" cy="1742782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ru-RU" sz="2000" dirty="0"/>
                <a:t>Люди обмениваются подарками, которые размещаются под ёлкой. Традиционный рождественский обед включает жареную индейку и рождественский пудинг. </a:t>
              </a: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5072227" y="1111233"/>
            <a:ext cx="4063460" cy="3266761"/>
            <a:chOff x="6847268" y="545810"/>
            <a:chExt cx="4063460" cy="3266761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6847268" y="545810"/>
              <a:ext cx="4063460" cy="3266761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4" name="Прямоугольник 63"/>
            <p:cNvSpPr/>
            <p:nvPr/>
          </p:nvSpPr>
          <p:spPr>
            <a:xfrm>
              <a:off x="7256284" y="889553"/>
              <a:ext cx="3313806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ru-RU" sz="2000" dirty="0"/>
            </a:p>
            <a:p>
              <a:r>
                <a:rPr lang="ru-RU" sz="2000" dirty="0"/>
                <a:t>Рождество является значимым и особенным событием, объединяющим людей и приносящим радость и благословение.</a:t>
              </a: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8529895" y="3797188"/>
            <a:ext cx="3313806" cy="2785752"/>
            <a:chOff x="8431319" y="173393"/>
            <a:chExt cx="3289625" cy="3040861"/>
          </a:xfrm>
        </p:grpSpPr>
        <p:sp>
          <p:nvSpPr>
            <p:cNvPr id="4" name="Скругленный прямоугольник 3"/>
            <p:cNvSpPr/>
            <p:nvPr/>
          </p:nvSpPr>
          <p:spPr>
            <a:xfrm>
              <a:off x="8431319" y="173393"/>
              <a:ext cx="3289625" cy="3040861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8664044" y="642442"/>
              <a:ext cx="2974822" cy="211655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ru-RU" sz="2000" dirty="0"/>
                <a:t>Также популярны рождественские каролины и традиция посещения родственников и друзей в "boxing day". </a:t>
              </a:r>
            </a:p>
          </p:txBody>
        </p:sp>
      </p:grpSp>
      <p:pic>
        <p:nvPicPr>
          <p:cNvPr id="36" name="Рисунок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1" t="8614" r="16971" b="8458"/>
          <a:stretch>
            <a:fillRect/>
          </a:stretch>
        </p:blipFill>
        <p:spPr>
          <a:xfrm>
            <a:off x="8571160" y="856467"/>
            <a:ext cx="2312897" cy="2058849"/>
          </a:xfrm>
          <a:custGeom>
            <a:avLst/>
            <a:gdLst>
              <a:gd name="connsiteX0" fmla="*/ 916226 w 1832452"/>
              <a:gd name="connsiteY0" fmla="*/ 0 h 1631176"/>
              <a:gd name="connsiteX1" fmla="*/ 1832452 w 1832452"/>
              <a:gd name="connsiteY1" fmla="*/ 815588 h 1631176"/>
              <a:gd name="connsiteX2" fmla="*/ 916226 w 1832452"/>
              <a:gd name="connsiteY2" fmla="*/ 1631176 h 1631176"/>
              <a:gd name="connsiteX3" fmla="*/ 0 w 1832452"/>
              <a:gd name="connsiteY3" fmla="*/ 815588 h 1631176"/>
              <a:gd name="connsiteX4" fmla="*/ 916226 w 1832452"/>
              <a:gd name="connsiteY4" fmla="*/ 0 h 1631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32452" h="1631176">
                <a:moveTo>
                  <a:pt x="916226" y="0"/>
                </a:moveTo>
                <a:cubicBezTo>
                  <a:pt x="1422244" y="0"/>
                  <a:pt x="1832452" y="365151"/>
                  <a:pt x="1832452" y="815588"/>
                </a:cubicBezTo>
                <a:cubicBezTo>
                  <a:pt x="1832452" y="1266025"/>
                  <a:pt x="1422244" y="1631176"/>
                  <a:pt x="916226" y="1631176"/>
                </a:cubicBezTo>
                <a:cubicBezTo>
                  <a:pt x="410208" y="1631176"/>
                  <a:pt x="0" y="1266025"/>
                  <a:pt x="0" y="815588"/>
                </a:cubicBezTo>
                <a:cubicBezTo>
                  <a:pt x="0" y="365151"/>
                  <a:pt x="410208" y="0"/>
                  <a:pt x="916226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50119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лилиния 1"/>
          <p:cNvSpPr/>
          <p:nvPr/>
        </p:nvSpPr>
        <p:spPr>
          <a:xfrm>
            <a:off x="0" y="1420231"/>
            <a:ext cx="12380686" cy="4109247"/>
          </a:xfrm>
          <a:custGeom>
            <a:avLst/>
            <a:gdLst>
              <a:gd name="connsiteX0" fmla="*/ 0 w 12366172"/>
              <a:gd name="connsiteY0" fmla="*/ 3910116 h 3969878"/>
              <a:gd name="connsiteX1" fmla="*/ 130629 w 12366172"/>
              <a:gd name="connsiteY1" fmla="*/ 3794002 h 3969878"/>
              <a:gd name="connsiteX2" fmla="*/ 464457 w 12366172"/>
              <a:gd name="connsiteY2" fmla="*/ 2429659 h 3969878"/>
              <a:gd name="connsiteX3" fmla="*/ 1465943 w 12366172"/>
              <a:gd name="connsiteY3" fmla="*/ 2328059 h 3969878"/>
              <a:gd name="connsiteX4" fmla="*/ 2380343 w 12366172"/>
              <a:gd name="connsiteY4" fmla="*/ 2763488 h 3969878"/>
              <a:gd name="connsiteX5" fmla="*/ 2423886 w 12366172"/>
              <a:gd name="connsiteY5" fmla="*/ 3402116 h 3969878"/>
              <a:gd name="connsiteX6" fmla="*/ 1582057 w 12366172"/>
              <a:gd name="connsiteY6" fmla="*/ 3402116 h 3969878"/>
              <a:gd name="connsiteX7" fmla="*/ 1727200 w 12366172"/>
              <a:gd name="connsiteY7" fmla="*/ 2661888 h 3969878"/>
              <a:gd name="connsiteX8" fmla="*/ 3004457 w 12366172"/>
              <a:gd name="connsiteY8" fmla="*/ 2357088 h 3969878"/>
              <a:gd name="connsiteX9" fmla="*/ 4470400 w 12366172"/>
              <a:gd name="connsiteY9" fmla="*/ 3039259 h 3969878"/>
              <a:gd name="connsiteX10" fmla="*/ 6560457 w 12366172"/>
              <a:gd name="connsiteY10" fmla="*/ 2589316 h 3969878"/>
              <a:gd name="connsiteX11" fmla="*/ 7794172 w 12366172"/>
              <a:gd name="connsiteY11" fmla="*/ 1544288 h 3969878"/>
              <a:gd name="connsiteX12" fmla="*/ 8403772 w 12366172"/>
              <a:gd name="connsiteY12" fmla="*/ 658916 h 3969878"/>
              <a:gd name="connsiteX13" fmla="*/ 7982857 w 12366172"/>
              <a:gd name="connsiteY13" fmla="*/ 63831 h 3969878"/>
              <a:gd name="connsiteX14" fmla="*/ 6981372 w 12366172"/>
              <a:gd name="connsiteY14" fmla="*/ 150916 h 3969878"/>
              <a:gd name="connsiteX15" fmla="*/ 6966857 w 12366172"/>
              <a:gd name="connsiteY15" fmla="*/ 1254002 h 3969878"/>
              <a:gd name="connsiteX16" fmla="*/ 8824686 w 12366172"/>
              <a:gd name="connsiteY16" fmla="*/ 1732973 h 3969878"/>
              <a:gd name="connsiteX17" fmla="*/ 11001829 w 12366172"/>
              <a:gd name="connsiteY17" fmla="*/ 1137888 h 3969878"/>
              <a:gd name="connsiteX18" fmla="*/ 12366172 w 12366172"/>
              <a:gd name="connsiteY18" fmla="*/ 441202 h 3969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366172" h="3969878">
                <a:moveTo>
                  <a:pt x="0" y="3910116"/>
                </a:moveTo>
                <a:cubicBezTo>
                  <a:pt x="26610" y="3975430"/>
                  <a:pt x="53220" y="4040745"/>
                  <a:pt x="130629" y="3794002"/>
                </a:cubicBezTo>
                <a:cubicBezTo>
                  <a:pt x="208039" y="3547259"/>
                  <a:pt x="241905" y="2673983"/>
                  <a:pt x="464457" y="2429659"/>
                </a:cubicBezTo>
                <a:cubicBezTo>
                  <a:pt x="687009" y="2185335"/>
                  <a:pt x="1146629" y="2272421"/>
                  <a:pt x="1465943" y="2328059"/>
                </a:cubicBezTo>
                <a:cubicBezTo>
                  <a:pt x="1785257" y="2383697"/>
                  <a:pt x="2220686" y="2584479"/>
                  <a:pt x="2380343" y="2763488"/>
                </a:cubicBezTo>
                <a:cubicBezTo>
                  <a:pt x="2540000" y="2942497"/>
                  <a:pt x="2556934" y="3295678"/>
                  <a:pt x="2423886" y="3402116"/>
                </a:cubicBezTo>
                <a:cubicBezTo>
                  <a:pt x="2290838" y="3508554"/>
                  <a:pt x="1698171" y="3525487"/>
                  <a:pt x="1582057" y="3402116"/>
                </a:cubicBezTo>
                <a:cubicBezTo>
                  <a:pt x="1465943" y="3278745"/>
                  <a:pt x="1490133" y="2836059"/>
                  <a:pt x="1727200" y="2661888"/>
                </a:cubicBezTo>
                <a:cubicBezTo>
                  <a:pt x="1964267" y="2487717"/>
                  <a:pt x="2547257" y="2294193"/>
                  <a:pt x="3004457" y="2357088"/>
                </a:cubicBezTo>
                <a:cubicBezTo>
                  <a:pt x="3461657" y="2419983"/>
                  <a:pt x="3877733" y="3000554"/>
                  <a:pt x="4470400" y="3039259"/>
                </a:cubicBezTo>
                <a:cubicBezTo>
                  <a:pt x="5063067" y="3077964"/>
                  <a:pt x="6006495" y="2838478"/>
                  <a:pt x="6560457" y="2589316"/>
                </a:cubicBezTo>
                <a:cubicBezTo>
                  <a:pt x="7114419" y="2340154"/>
                  <a:pt x="7486953" y="1866021"/>
                  <a:pt x="7794172" y="1544288"/>
                </a:cubicBezTo>
                <a:cubicBezTo>
                  <a:pt x="8101391" y="1222555"/>
                  <a:pt x="8372325" y="905659"/>
                  <a:pt x="8403772" y="658916"/>
                </a:cubicBezTo>
                <a:cubicBezTo>
                  <a:pt x="8435219" y="412173"/>
                  <a:pt x="8219924" y="148498"/>
                  <a:pt x="7982857" y="63831"/>
                </a:cubicBezTo>
                <a:cubicBezTo>
                  <a:pt x="7745790" y="-20836"/>
                  <a:pt x="7150705" y="-47446"/>
                  <a:pt x="6981372" y="150916"/>
                </a:cubicBezTo>
                <a:cubicBezTo>
                  <a:pt x="6812039" y="349278"/>
                  <a:pt x="6659638" y="990326"/>
                  <a:pt x="6966857" y="1254002"/>
                </a:cubicBezTo>
                <a:cubicBezTo>
                  <a:pt x="7274076" y="1517678"/>
                  <a:pt x="8152191" y="1752325"/>
                  <a:pt x="8824686" y="1732973"/>
                </a:cubicBezTo>
                <a:cubicBezTo>
                  <a:pt x="9497181" y="1713621"/>
                  <a:pt x="10411581" y="1353183"/>
                  <a:pt x="11001829" y="1137888"/>
                </a:cubicBezTo>
                <a:cubicBezTo>
                  <a:pt x="11592077" y="922593"/>
                  <a:pt x="11979124" y="681897"/>
                  <a:pt x="12366172" y="441202"/>
                </a:cubicBezTo>
              </a:path>
            </a:pathLst>
          </a:custGeom>
          <a:noFill/>
          <a:ln w="2286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358283" y="371283"/>
            <a:ext cx="86440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Празднование Рождества в России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01387" y="1193133"/>
            <a:ext cx="4934857" cy="383668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На Руси праздник Рождества Христова начали отмечать в X веке, когда распространилось христианство. Он объединился с зимним славянским праздником почитания духов-предков. В старину Рождество ждали всю год и готовились к нему. 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922654" y="2759353"/>
            <a:ext cx="4934857" cy="391627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Ёлки на Рождество украшаются игрушками, подарки размещаются под ними. Это время семейного сбора, спокойствия и радости, когда отмечается рождение Христа и испытывается чувство благодати и принятия.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2"/>
          <a:srcRect l="7725" r="9669"/>
          <a:stretch>
            <a:fillRect/>
          </a:stretch>
        </p:blipFill>
        <p:spPr>
          <a:xfrm>
            <a:off x="3696031" y="4291804"/>
            <a:ext cx="2880426" cy="2404382"/>
          </a:xfrm>
          <a:custGeom>
            <a:avLst/>
            <a:gdLst>
              <a:gd name="connsiteX0" fmla="*/ 399110 w 2824840"/>
              <a:gd name="connsiteY0" fmla="*/ 0 h 2280882"/>
              <a:gd name="connsiteX1" fmla="*/ 2425730 w 2824840"/>
              <a:gd name="connsiteY1" fmla="*/ 0 h 2280882"/>
              <a:gd name="connsiteX2" fmla="*/ 2824840 w 2824840"/>
              <a:gd name="connsiteY2" fmla="*/ 399110 h 2280882"/>
              <a:gd name="connsiteX3" fmla="*/ 2824840 w 2824840"/>
              <a:gd name="connsiteY3" fmla="*/ 1995503 h 2280882"/>
              <a:gd name="connsiteX4" fmla="*/ 2707944 w 2824840"/>
              <a:gd name="connsiteY4" fmla="*/ 2277716 h 2280882"/>
              <a:gd name="connsiteX5" fmla="*/ 2704107 w 2824840"/>
              <a:gd name="connsiteY5" fmla="*/ 2280882 h 2280882"/>
              <a:gd name="connsiteX6" fmla="*/ 120734 w 2824840"/>
              <a:gd name="connsiteY6" fmla="*/ 2280882 h 2280882"/>
              <a:gd name="connsiteX7" fmla="*/ 116897 w 2824840"/>
              <a:gd name="connsiteY7" fmla="*/ 2277716 h 2280882"/>
              <a:gd name="connsiteX8" fmla="*/ 0 w 2824840"/>
              <a:gd name="connsiteY8" fmla="*/ 1995503 h 2280882"/>
              <a:gd name="connsiteX9" fmla="*/ 0 w 2824840"/>
              <a:gd name="connsiteY9" fmla="*/ 399110 h 2280882"/>
              <a:gd name="connsiteX10" fmla="*/ 399110 w 2824840"/>
              <a:gd name="connsiteY10" fmla="*/ 0 h 2280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24840" h="2280882">
                <a:moveTo>
                  <a:pt x="399110" y="0"/>
                </a:moveTo>
                <a:lnTo>
                  <a:pt x="2425730" y="0"/>
                </a:lnTo>
                <a:cubicBezTo>
                  <a:pt x="2646152" y="0"/>
                  <a:pt x="2824840" y="178688"/>
                  <a:pt x="2824840" y="399110"/>
                </a:cubicBezTo>
                <a:lnTo>
                  <a:pt x="2824840" y="1995503"/>
                </a:lnTo>
                <a:cubicBezTo>
                  <a:pt x="2824840" y="2105714"/>
                  <a:pt x="2780168" y="2205492"/>
                  <a:pt x="2707944" y="2277716"/>
                </a:cubicBezTo>
                <a:lnTo>
                  <a:pt x="2704107" y="2280882"/>
                </a:lnTo>
                <a:lnTo>
                  <a:pt x="120734" y="2280882"/>
                </a:lnTo>
                <a:lnTo>
                  <a:pt x="116897" y="2277716"/>
                </a:lnTo>
                <a:cubicBezTo>
                  <a:pt x="44672" y="2205492"/>
                  <a:pt x="0" y="2105714"/>
                  <a:pt x="0" y="1995503"/>
                </a:cubicBezTo>
                <a:lnTo>
                  <a:pt x="0" y="399110"/>
                </a:lnTo>
                <a:cubicBezTo>
                  <a:pt x="0" y="178688"/>
                  <a:pt x="178688" y="0"/>
                  <a:pt x="399110" y="0"/>
                </a:cubicBezTo>
                <a:close/>
              </a:path>
            </a:pathLst>
          </a:cu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3"/>
          <a:srcRect l="3179" r="10266"/>
          <a:stretch>
            <a:fillRect/>
          </a:stretch>
        </p:blipFill>
        <p:spPr>
          <a:xfrm>
            <a:off x="8792359" y="1193133"/>
            <a:ext cx="2902855" cy="2235835"/>
          </a:xfrm>
          <a:custGeom>
            <a:avLst/>
            <a:gdLst>
              <a:gd name="connsiteX0" fmla="*/ 237932 w 2902855"/>
              <a:gd name="connsiteY0" fmla="*/ 0 h 2235835"/>
              <a:gd name="connsiteX1" fmla="*/ 2664924 w 2902855"/>
              <a:gd name="connsiteY1" fmla="*/ 0 h 2235835"/>
              <a:gd name="connsiteX2" fmla="*/ 2672481 w 2902855"/>
              <a:gd name="connsiteY2" fmla="*/ 2346 h 2235835"/>
              <a:gd name="connsiteX3" fmla="*/ 2902855 w 2902855"/>
              <a:gd name="connsiteY3" fmla="*/ 349900 h 2235835"/>
              <a:gd name="connsiteX4" fmla="*/ 2902855 w 2902855"/>
              <a:gd name="connsiteY4" fmla="*/ 1858639 h 2235835"/>
              <a:gd name="connsiteX5" fmla="*/ 2525659 w 2902855"/>
              <a:gd name="connsiteY5" fmla="*/ 2235835 h 2235835"/>
              <a:gd name="connsiteX6" fmla="*/ 377196 w 2902855"/>
              <a:gd name="connsiteY6" fmla="*/ 2235835 h 2235835"/>
              <a:gd name="connsiteX7" fmla="*/ 0 w 2902855"/>
              <a:gd name="connsiteY7" fmla="*/ 1858639 h 2235835"/>
              <a:gd name="connsiteX8" fmla="*/ 0 w 2902855"/>
              <a:gd name="connsiteY8" fmla="*/ 349900 h 2235835"/>
              <a:gd name="connsiteX9" fmla="*/ 230374 w 2902855"/>
              <a:gd name="connsiteY9" fmla="*/ 2346 h 2235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02855" h="2235835">
                <a:moveTo>
                  <a:pt x="237932" y="0"/>
                </a:moveTo>
                <a:lnTo>
                  <a:pt x="2664924" y="0"/>
                </a:lnTo>
                <a:lnTo>
                  <a:pt x="2672481" y="2346"/>
                </a:lnTo>
                <a:cubicBezTo>
                  <a:pt x="2807862" y="59607"/>
                  <a:pt x="2902855" y="193660"/>
                  <a:pt x="2902855" y="349900"/>
                </a:cubicBezTo>
                <a:lnTo>
                  <a:pt x="2902855" y="1858639"/>
                </a:lnTo>
                <a:cubicBezTo>
                  <a:pt x="2902855" y="2066959"/>
                  <a:pt x="2733979" y="2235835"/>
                  <a:pt x="2525659" y="2235835"/>
                </a:cubicBezTo>
                <a:lnTo>
                  <a:pt x="377196" y="2235835"/>
                </a:lnTo>
                <a:cubicBezTo>
                  <a:pt x="168876" y="2235835"/>
                  <a:pt x="0" y="2066959"/>
                  <a:pt x="0" y="1858639"/>
                </a:cubicBezTo>
                <a:lnTo>
                  <a:pt x="0" y="349900"/>
                </a:lnTo>
                <a:cubicBezTo>
                  <a:pt x="0" y="193660"/>
                  <a:pt x="94993" y="59607"/>
                  <a:pt x="230374" y="2346"/>
                </a:cubicBezTo>
                <a:close/>
              </a:path>
            </a:pathLst>
          </a:cu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4" t="2957" r="14768" b="11544"/>
          <a:stretch>
            <a:fillRect/>
          </a:stretch>
        </p:blipFill>
        <p:spPr>
          <a:xfrm>
            <a:off x="4809179" y="1242755"/>
            <a:ext cx="2144815" cy="1645308"/>
          </a:xfrm>
          <a:custGeom>
            <a:avLst/>
            <a:gdLst>
              <a:gd name="connsiteX0" fmla="*/ 223191 w 1745672"/>
              <a:gd name="connsiteY0" fmla="*/ 0 h 1339122"/>
              <a:gd name="connsiteX1" fmla="*/ 1522481 w 1745672"/>
              <a:gd name="connsiteY1" fmla="*/ 0 h 1339122"/>
              <a:gd name="connsiteX2" fmla="*/ 1745672 w 1745672"/>
              <a:gd name="connsiteY2" fmla="*/ 223191 h 1339122"/>
              <a:gd name="connsiteX3" fmla="*/ 1745672 w 1745672"/>
              <a:gd name="connsiteY3" fmla="*/ 1115931 h 1339122"/>
              <a:gd name="connsiteX4" fmla="*/ 1522481 w 1745672"/>
              <a:gd name="connsiteY4" fmla="*/ 1339122 h 1339122"/>
              <a:gd name="connsiteX5" fmla="*/ 223191 w 1745672"/>
              <a:gd name="connsiteY5" fmla="*/ 1339122 h 1339122"/>
              <a:gd name="connsiteX6" fmla="*/ 0 w 1745672"/>
              <a:gd name="connsiteY6" fmla="*/ 1115931 h 1339122"/>
              <a:gd name="connsiteX7" fmla="*/ 0 w 1745672"/>
              <a:gd name="connsiteY7" fmla="*/ 223191 h 1339122"/>
              <a:gd name="connsiteX8" fmla="*/ 223191 w 1745672"/>
              <a:gd name="connsiteY8" fmla="*/ 0 h 1339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45672" h="1339122">
                <a:moveTo>
                  <a:pt x="223191" y="0"/>
                </a:moveTo>
                <a:lnTo>
                  <a:pt x="1522481" y="0"/>
                </a:lnTo>
                <a:cubicBezTo>
                  <a:pt x="1645746" y="0"/>
                  <a:pt x="1745672" y="99926"/>
                  <a:pt x="1745672" y="223191"/>
                </a:cubicBezTo>
                <a:lnTo>
                  <a:pt x="1745672" y="1115931"/>
                </a:lnTo>
                <a:cubicBezTo>
                  <a:pt x="1745672" y="1239196"/>
                  <a:pt x="1645746" y="1339122"/>
                  <a:pt x="1522481" y="1339122"/>
                </a:cubicBezTo>
                <a:lnTo>
                  <a:pt x="223191" y="1339122"/>
                </a:lnTo>
                <a:cubicBezTo>
                  <a:pt x="99926" y="1339122"/>
                  <a:pt x="0" y="1239196"/>
                  <a:pt x="0" y="1115931"/>
                </a:cubicBezTo>
                <a:lnTo>
                  <a:pt x="0" y="223191"/>
                </a:lnTo>
                <a:cubicBezTo>
                  <a:pt x="0" y="99926"/>
                  <a:pt x="99926" y="0"/>
                  <a:pt x="223191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30012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олилиния 22"/>
          <p:cNvSpPr/>
          <p:nvPr/>
        </p:nvSpPr>
        <p:spPr>
          <a:xfrm>
            <a:off x="8340741" y="-180109"/>
            <a:ext cx="3851259" cy="6954982"/>
          </a:xfrm>
          <a:custGeom>
            <a:avLst/>
            <a:gdLst>
              <a:gd name="connsiteX0" fmla="*/ 3851259 w 3851259"/>
              <a:gd name="connsiteY0" fmla="*/ 6954982 h 6954982"/>
              <a:gd name="connsiteX1" fmla="*/ 2188714 w 3851259"/>
              <a:gd name="connsiteY1" fmla="*/ 5486400 h 6954982"/>
              <a:gd name="connsiteX2" fmla="*/ 2382677 w 3851259"/>
              <a:gd name="connsiteY2" fmla="*/ 4447309 h 6954982"/>
              <a:gd name="connsiteX3" fmla="*/ 969514 w 3851259"/>
              <a:gd name="connsiteY3" fmla="*/ 2784764 h 6954982"/>
              <a:gd name="connsiteX4" fmla="*/ 1925477 w 3851259"/>
              <a:gd name="connsiteY4" fmla="*/ 1413164 h 6954982"/>
              <a:gd name="connsiteX5" fmla="*/ 3006132 w 3851259"/>
              <a:gd name="connsiteY5" fmla="*/ 2064327 h 6954982"/>
              <a:gd name="connsiteX6" fmla="*/ 2521223 w 3851259"/>
              <a:gd name="connsiteY6" fmla="*/ 2812473 h 6954982"/>
              <a:gd name="connsiteX7" fmla="*/ 1108059 w 3851259"/>
              <a:gd name="connsiteY7" fmla="*/ 2299854 h 6954982"/>
              <a:gd name="connsiteX8" fmla="*/ 27404 w 3851259"/>
              <a:gd name="connsiteY8" fmla="*/ 1440873 h 6954982"/>
              <a:gd name="connsiteX9" fmla="*/ 429186 w 3851259"/>
              <a:gd name="connsiteY9" fmla="*/ 0 h 6954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51259" h="6954982">
                <a:moveTo>
                  <a:pt x="3851259" y="6954982"/>
                </a:moveTo>
                <a:cubicBezTo>
                  <a:pt x="3142368" y="6429663"/>
                  <a:pt x="2433478" y="5904345"/>
                  <a:pt x="2188714" y="5486400"/>
                </a:cubicBezTo>
                <a:cubicBezTo>
                  <a:pt x="1943950" y="5068455"/>
                  <a:pt x="2585877" y="4897582"/>
                  <a:pt x="2382677" y="4447309"/>
                </a:cubicBezTo>
                <a:cubicBezTo>
                  <a:pt x="2179477" y="3997036"/>
                  <a:pt x="1045714" y="3290455"/>
                  <a:pt x="969514" y="2784764"/>
                </a:cubicBezTo>
                <a:cubicBezTo>
                  <a:pt x="893314" y="2279073"/>
                  <a:pt x="1586041" y="1533237"/>
                  <a:pt x="1925477" y="1413164"/>
                </a:cubicBezTo>
                <a:cubicBezTo>
                  <a:pt x="2264913" y="1293091"/>
                  <a:pt x="2906841" y="1831109"/>
                  <a:pt x="3006132" y="2064327"/>
                </a:cubicBezTo>
                <a:cubicBezTo>
                  <a:pt x="3105423" y="2297545"/>
                  <a:pt x="2837568" y="2773219"/>
                  <a:pt x="2521223" y="2812473"/>
                </a:cubicBezTo>
                <a:cubicBezTo>
                  <a:pt x="2204878" y="2851727"/>
                  <a:pt x="1523695" y="2528454"/>
                  <a:pt x="1108059" y="2299854"/>
                </a:cubicBezTo>
                <a:cubicBezTo>
                  <a:pt x="692423" y="2071254"/>
                  <a:pt x="140549" y="1824182"/>
                  <a:pt x="27404" y="1440873"/>
                </a:cubicBezTo>
                <a:cubicBezTo>
                  <a:pt x="-85741" y="1057564"/>
                  <a:pt x="171722" y="528782"/>
                  <a:pt x="429186" y="0"/>
                </a:cubicBezTo>
              </a:path>
            </a:pathLst>
          </a:custGeom>
          <a:noFill/>
          <a:ln w="2540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олилиния 20"/>
          <p:cNvSpPr/>
          <p:nvPr/>
        </p:nvSpPr>
        <p:spPr>
          <a:xfrm>
            <a:off x="-236416" y="-148457"/>
            <a:ext cx="4000893" cy="5456727"/>
          </a:xfrm>
          <a:custGeom>
            <a:avLst/>
            <a:gdLst>
              <a:gd name="connsiteX0" fmla="*/ 0 w 3645724"/>
              <a:gd name="connsiteY0" fmla="*/ 5308270 h 5308270"/>
              <a:gd name="connsiteX1" fmla="*/ 1983179 w 3645724"/>
              <a:gd name="connsiteY1" fmla="*/ 4512623 h 5308270"/>
              <a:gd name="connsiteX2" fmla="*/ 3420093 w 3645724"/>
              <a:gd name="connsiteY2" fmla="*/ 1900052 h 5308270"/>
              <a:gd name="connsiteX3" fmla="*/ 3645724 w 3645724"/>
              <a:gd name="connsiteY3" fmla="*/ 0 h 53082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45724" h="5308270">
                <a:moveTo>
                  <a:pt x="0" y="5308270"/>
                </a:moveTo>
                <a:cubicBezTo>
                  <a:pt x="706582" y="5194464"/>
                  <a:pt x="1413164" y="5080659"/>
                  <a:pt x="1983179" y="4512623"/>
                </a:cubicBezTo>
                <a:cubicBezTo>
                  <a:pt x="2553194" y="3944587"/>
                  <a:pt x="3143002" y="2652156"/>
                  <a:pt x="3420093" y="1900052"/>
                </a:cubicBezTo>
                <a:cubicBezTo>
                  <a:pt x="3697184" y="1147948"/>
                  <a:pt x="3623953" y="286987"/>
                  <a:pt x="3645724" y="0"/>
                </a:cubicBezTo>
              </a:path>
            </a:pathLst>
          </a:custGeom>
          <a:noFill/>
          <a:ln w="2540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338618" y="1631783"/>
            <a:ext cx="558740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Изображается как пожилой мужчина в красном костюме с белой бородой, сандалиями и шапкой с помпоном. Традиционно, в ночь перед Рождеством, Санта-Клаус забирается через дымоход или другим способом в дома, чтобы оставить подарки под ёлкой или возле камина. Дети обычно пишут письма Санта-Клаусу с просьбами о подарках и оставляют их возле ёлки или отправляют по почте. 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35" t="11705" r="5630"/>
          <a:stretch>
            <a:fillRect/>
          </a:stretch>
        </p:blipFill>
        <p:spPr>
          <a:xfrm rot="313083">
            <a:off x="240772" y="834081"/>
            <a:ext cx="5128056" cy="5284444"/>
          </a:xfrm>
          <a:custGeom>
            <a:avLst/>
            <a:gdLst>
              <a:gd name="connsiteX0" fmla="*/ 2970022 w 5128056"/>
              <a:gd name="connsiteY0" fmla="*/ 156 h 5284444"/>
              <a:gd name="connsiteX1" fmla="*/ 5126093 w 5128056"/>
              <a:gd name="connsiteY1" fmla="*/ 419950 h 5284444"/>
              <a:gd name="connsiteX2" fmla="*/ 3377926 w 5128056"/>
              <a:gd name="connsiteY2" fmla="*/ 1859237 h 5284444"/>
              <a:gd name="connsiteX3" fmla="*/ 4543369 w 5128056"/>
              <a:gd name="connsiteY3" fmla="*/ 5277544 h 5284444"/>
              <a:gd name="connsiteX4" fmla="*/ 435181 w 5128056"/>
              <a:gd name="connsiteY4" fmla="*/ 2728806 h 5284444"/>
              <a:gd name="connsiteX5" fmla="*/ 406045 w 5128056"/>
              <a:gd name="connsiteY5" fmla="*/ 449935 h 5284444"/>
              <a:gd name="connsiteX6" fmla="*/ 2970022 w 5128056"/>
              <a:gd name="connsiteY6" fmla="*/ 156 h 52844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128056" h="5284444">
                <a:moveTo>
                  <a:pt x="2970022" y="156"/>
                </a:moveTo>
                <a:cubicBezTo>
                  <a:pt x="3756696" y="-4840"/>
                  <a:pt x="5058110" y="110104"/>
                  <a:pt x="5126093" y="419950"/>
                </a:cubicBezTo>
                <a:cubicBezTo>
                  <a:pt x="5194076" y="729795"/>
                  <a:pt x="3475046" y="1049638"/>
                  <a:pt x="3377926" y="1859237"/>
                </a:cubicBezTo>
                <a:cubicBezTo>
                  <a:pt x="3280806" y="2668835"/>
                  <a:pt x="5048396" y="5142612"/>
                  <a:pt x="4543369" y="5277544"/>
                </a:cubicBezTo>
                <a:cubicBezTo>
                  <a:pt x="4038343" y="5412477"/>
                  <a:pt x="1124735" y="3533408"/>
                  <a:pt x="435181" y="2728806"/>
                </a:cubicBezTo>
                <a:cubicBezTo>
                  <a:pt x="-254372" y="1924205"/>
                  <a:pt x="-16429" y="904711"/>
                  <a:pt x="406045" y="449935"/>
                </a:cubicBezTo>
                <a:cubicBezTo>
                  <a:pt x="828518" y="-4840"/>
                  <a:pt x="2183349" y="5153"/>
                  <a:pt x="2970022" y="156"/>
                </a:cubicBezTo>
                <a:close/>
              </a:path>
            </a:pathLst>
          </a:custGeom>
        </p:spPr>
      </p:pic>
      <p:sp>
        <p:nvSpPr>
          <p:cNvPr id="20" name="Прямоугольник 19"/>
          <p:cNvSpPr/>
          <p:nvPr/>
        </p:nvSpPr>
        <p:spPr>
          <a:xfrm>
            <a:off x="5598504" y="850815"/>
            <a:ext cx="66704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1"/>
                </a:solidFill>
              </a:rPr>
              <a:t>Санта-Клаус в Великобритании</a:t>
            </a:r>
          </a:p>
        </p:txBody>
      </p:sp>
    </p:spTree>
    <p:extLst>
      <p:ext uri="{BB962C8B-B14F-4D97-AF65-F5344CB8AC3E}">
        <p14:creationId xmlns:p14="http://schemas.microsoft.com/office/powerpoint/2010/main" val="949196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олилиния 32"/>
          <p:cNvSpPr/>
          <p:nvPr/>
        </p:nvSpPr>
        <p:spPr>
          <a:xfrm>
            <a:off x="7897091" y="-69273"/>
            <a:ext cx="4281054" cy="3588328"/>
          </a:xfrm>
          <a:custGeom>
            <a:avLst/>
            <a:gdLst>
              <a:gd name="connsiteX0" fmla="*/ 4281054 w 4281054"/>
              <a:gd name="connsiteY0" fmla="*/ 3588328 h 3588328"/>
              <a:gd name="connsiteX1" fmla="*/ 3200400 w 4281054"/>
              <a:gd name="connsiteY1" fmla="*/ 2937164 h 3588328"/>
              <a:gd name="connsiteX2" fmla="*/ 2341418 w 4281054"/>
              <a:gd name="connsiteY2" fmla="*/ 2022764 h 3588328"/>
              <a:gd name="connsiteX3" fmla="*/ 2840182 w 4281054"/>
              <a:gd name="connsiteY3" fmla="*/ 1205346 h 3588328"/>
              <a:gd name="connsiteX4" fmla="*/ 3699164 w 4281054"/>
              <a:gd name="connsiteY4" fmla="*/ 1759528 h 3588328"/>
              <a:gd name="connsiteX5" fmla="*/ 2826327 w 4281054"/>
              <a:gd name="connsiteY5" fmla="*/ 2549237 h 3588328"/>
              <a:gd name="connsiteX6" fmla="*/ 1607127 w 4281054"/>
              <a:gd name="connsiteY6" fmla="*/ 1995055 h 3588328"/>
              <a:gd name="connsiteX7" fmla="*/ 1108364 w 4281054"/>
              <a:gd name="connsiteY7" fmla="*/ 858982 h 3588328"/>
              <a:gd name="connsiteX8" fmla="*/ 0 w 4281054"/>
              <a:gd name="connsiteY8" fmla="*/ 0 h 35883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81054" h="3588328">
                <a:moveTo>
                  <a:pt x="4281054" y="3588328"/>
                </a:moveTo>
                <a:cubicBezTo>
                  <a:pt x="3902363" y="3393209"/>
                  <a:pt x="3523673" y="3198091"/>
                  <a:pt x="3200400" y="2937164"/>
                </a:cubicBezTo>
                <a:cubicBezTo>
                  <a:pt x="2877127" y="2676237"/>
                  <a:pt x="2401454" y="2311400"/>
                  <a:pt x="2341418" y="2022764"/>
                </a:cubicBezTo>
                <a:cubicBezTo>
                  <a:pt x="2281382" y="1734128"/>
                  <a:pt x="2613891" y="1249219"/>
                  <a:pt x="2840182" y="1205346"/>
                </a:cubicBezTo>
                <a:cubicBezTo>
                  <a:pt x="3066473" y="1161473"/>
                  <a:pt x="3701473" y="1535546"/>
                  <a:pt x="3699164" y="1759528"/>
                </a:cubicBezTo>
                <a:cubicBezTo>
                  <a:pt x="3696855" y="1983510"/>
                  <a:pt x="3175000" y="2509983"/>
                  <a:pt x="2826327" y="2549237"/>
                </a:cubicBezTo>
                <a:cubicBezTo>
                  <a:pt x="2477654" y="2588491"/>
                  <a:pt x="1893454" y="2276764"/>
                  <a:pt x="1607127" y="1995055"/>
                </a:cubicBezTo>
                <a:cubicBezTo>
                  <a:pt x="1320800" y="1713346"/>
                  <a:pt x="1376218" y="1191491"/>
                  <a:pt x="1108364" y="858982"/>
                </a:cubicBezTo>
                <a:cubicBezTo>
                  <a:pt x="840509" y="526473"/>
                  <a:pt x="420254" y="263236"/>
                  <a:pt x="0" y="0"/>
                </a:cubicBezTo>
              </a:path>
            </a:pathLst>
          </a:custGeom>
          <a:noFill/>
          <a:ln w="2540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-265699" y="-139575"/>
            <a:ext cx="5861740" cy="7157314"/>
          </a:xfrm>
          <a:custGeom>
            <a:avLst/>
            <a:gdLst>
              <a:gd name="connsiteX0" fmla="*/ 0 w 4034972"/>
              <a:gd name="connsiteY0" fmla="*/ 6821715 h 6966857"/>
              <a:gd name="connsiteX1" fmla="*/ 101600 w 4034972"/>
              <a:gd name="connsiteY1" fmla="*/ 0 h 6966857"/>
              <a:gd name="connsiteX2" fmla="*/ 101600 w 4034972"/>
              <a:gd name="connsiteY2" fmla="*/ 0 h 6966857"/>
              <a:gd name="connsiteX3" fmla="*/ 957943 w 4034972"/>
              <a:gd name="connsiteY3" fmla="*/ 101600 h 6966857"/>
              <a:gd name="connsiteX4" fmla="*/ 1814286 w 4034972"/>
              <a:gd name="connsiteY4" fmla="*/ 609600 h 6966857"/>
              <a:gd name="connsiteX5" fmla="*/ 2148115 w 4034972"/>
              <a:gd name="connsiteY5" fmla="*/ 1640115 h 6966857"/>
              <a:gd name="connsiteX6" fmla="*/ 1872343 w 4034972"/>
              <a:gd name="connsiteY6" fmla="*/ 2786743 h 6966857"/>
              <a:gd name="connsiteX7" fmla="*/ 1480457 w 4034972"/>
              <a:gd name="connsiteY7" fmla="*/ 3556000 h 6966857"/>
              <a:gd name="connsiteX8" fmla="*/ 1712686 w 4034972"/>
              <a:gd name="connsiteY8" fmla="*/ 4717143 h 6966857"/>
              <a:gd name="connsiteX9" fmla="*/ 3120572 w 4034972"/>
              <a:gd name="connsiteY9" fmla="*/ 5428343 h 6966857"/>
              <a:gd name="connsiteX10" fmla="*/ 4034972 w 4034972"/>
              <a:gd name="connsiteY10" fmla="*/ 6966857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34972" h="6966857">
                <a:moveTo>
                  <a:pt x="0" y="6821715"/>
                </a:moveTo>
                <a:lnTo>
                  <a:pt x="101600" y="0"/>
                </a:lnTo>
                <a:lnTo>
                  <a:pt x="101600" y="0"/>
                </a:lnTo>
                <a:cubicBezTo>
                  <a:pt x="244324" y="16933"/>
                  <a:pt x="672495" y="0"/>
                  <a:pt x="957943" y="101600"/>
                </a:cubicBezTo>
                <a:cubicBezTo>
                  <a:pt x="1243391" y="203200"/>
                  <a:pt x="1615924" y="353181"/>
                  <a:pt x="1814286" y="609600"/>
                </a:cubicBezTo>
                <a:cubicBezTo>
                  <a:pt x="2012648" y="866019"/>
                  <a:pt x="2138439" y="1277258"/>
                  <a:pt x="2148115" y="1640115"/>
                </a:cubicBezTo>
                <a:cubicBezTo>
                  <a:pt x="2157791" y="2002972"/>
                  <a:pt x="1983619" y="2467429"/>
                  <a:pt x="1872343" y="2786743"/>
                </a:cubicBezTo>
                <a:cubicBezTo>
                  <a:pt x="1761067" y="3106057"/>
                  <a:pt x="1507067" y="3234267"/>
                  <a:pt x="1480457" y="3556000"/>
                </a:cubicBezTo>
                <a:cubicBezTo>
                  <a:pt x="1453847" y="3877733"/>
                  <a:pt x="1439334" y="4405086"/>
                  <a:pt x="1712686" y="4717143"/>
                </a:cubicBezTo>
                <a:cubicBezTo>
                  <a:pt x="1986038" y="5029200"/>
                  <a:pt x="2733524" y="5053391"/>
                  <a:pt x="3120572" y="5428343"/>
                </a:cubicBezTo>
                <a:cubicBezTo>
                  <a:pt x="3507620" y="5803295"/>
                  <a:pt x="3848705" y="6671733"/>
                  <a:pt x="4034972" y="6966857"/>
                </a:cubicBezTo>
              </a:path>
            </a:pathLst>
          </a:cu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олилиния 24"/>
          <p:cNvSpPr/>
          <p:nvPr/>
        </p:nvSpPr>
        <p:spPr>
          <a:xfrm rot="10800000">
            <a:off x="-769257" y="4615544"/>
            <a:ext cx="2046514" cy="2589562"/>
          </a:xfrm>
          <a:custGeom>
            <a:avLst/>
            <a:gdLst>
              <a:gd name="connsiteX0" fmla="*/ 60278 w 1279478"/>
              <a:gd name="connsiteY0" fmla="*/ 0 h 1349829"/>
              <a:gd name="connsiteX1" fmla="*/ 45764 w 1279478"/>
              <a:gd name="connsiteY1" fmla="*/ 711200 h 1349829"/>
              <a:gd name="connsiteX2" fmla="*/ 568278 w 1279478"/>
              <a:gd name="connsiteY2" fmla="*/ 1161143 h 1349829"/>
              <a:gd name="connsiteX3" fmla="*/ 1279478 w 1279478"/>
              <a:gd name="connsiteY3" fmla="*/ 1349829 h 1349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9478" h="1349829">
                <a:moveTo>
                  <a:pt x="60278" y="0"/>
                </a:moveTo>
                <a:cubicBezTo>
                  <a:pt x="10687" y="258838"/>
                  <a:pt x="-38903" y="517676"/>
                  <a:pt x="45764" y="711200"/>
                </a:cubicBezTo>
                <a:cubicBezTo>
                  <a:pt x="130431" y="904724"/>
                  <a:pt x="362659" y="1054705"/>
                  <a:pt x="568278" y="1161143"/>
                </a:cubicBezTo>
                <a:cubicBezTo>
                  <a:pt x="773897" y="1267581"/>
                  <a:pt x="1090792" y="1335315"/>
                  <a:pt x="1279478" y="1349829"/>
                </a:cubicBezTo>
              </a:path>
            </a:pathLst>
          </a:custGeom>
          <a:noFill/>
          <a:ln w="3810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2"/>
          <a:srcRect l="11947" r="27243" b="10217"/>
          <a:stretch>
            <a:fillRect/>
          </a:stretch>
        </p:blipFill>
        <p:spPr>
          <a:xfrm>
            <a:off x="8562111" y="1939412"/>
            <a:ext cx="3463636" cy="3409236"/>
          </a:xfrm>
          <a:custGeom>
            <a:avLst/>
            <a:gdLst>
              <a:gd name="connsiteX0" fmla="*/ 1323109 w 2646218"/>
              <a:gd name="connsiteY0" fmla="*/ 0 h 2604656"/>
              <a:gd name="connsiteX1" fmla="*/ 2646218 w 2646218"/>
              <a:gd name="connsiteY1" fmla="*/ 1302328 h 2604656"/>
              <a:gd name="connsiteX2" fmla="*/ 1323109 w 2646218"/>
              <a:gd name="connsiteY2" fmla="*/ 2604656 h 2604656"/>
              <a:gd name="connsiteX3" fmla="*/ 0 w 2646218"/>
              <a:gd name="connsiteY3" fmla="*/ 1302328 h 2604656"/>
              <a:gd name="connsiteX4" fmla="*/ 1323109 w 2646218"/>
              <a:gd name="connsiteY4" fmla="*/ 0 h 2604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46218" h="2604656">
                <a:moveTo>
                  <a:pt x="1323109" y="0"/>
                </a:moveTo>
                <a:cubicBezTo>
                  <a:pt x="2053842" y="0"/>
                  <a:pt x="2646218" y="583072"/>
                  <a:pt x="2646218" y="1302328"/>
                </a:cubicBezTo>
                <a:cubicBezTo>
                  <a:pt x="2646218" y="2021584"/>
                  <a:pt x="2053842" y="2604656"/>
                  <a:pt x="1323109" y="2604656"/>
                </a:cubicBezTo>
                <a:cubicBezTo>
                  <a:pt x="592376" y="2604656"/>
                  <a:pt x="0" y="2021584"/>
                  <a:pt x="0" y="1302328"/>
                </a:cubicBezTo>
                <a:cubicBezTo>
                  <a:pt x="0" y="583072"/>
                  <a:pt x="592376" y="0"/>
                  <a:pt x="1323109" y="0"/>
                </a:cubicBezTo>
                <a:close/>
              </a:path>
            </a:pathLst>
          </a:custGeom>
        </p:spPr>
      </p:pic>
      <p:sp>
        <p:nvSpPr>
          <p:cNvPr id="31" name="Прямоугольник 30"/>
          <p:cNvSpPr/>
          <p:nvPr/>
        </p:nvSpPr>
        <p:spPr>
          <a:xfrm>
            <a:off x="3473519" y="525009"/>
            <a:ext cx="74222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accent1"/>
                </a:solidFill>
              </a:rPr>
              <a:t>Дед Мороз и Снегурочка в России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89103" y="1797371"/>
            <a:ext cx="43500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России дети получают подарки от Деда Мороза, который является русским аналогом Санты Клауса. Вместе с Снегурочкой Дед Мороз приходит с посохом и мешком под елку. Этот обычай образовался из славянских сказок и западноевропейских рождественских персонажей. В СССР Дед Мороз стал обязательным персонажем зимних праздников из-за запрета на рождество. Дед Мороз - старик в цветной шубе с длинной бородой, который приезжает на тройке лошадей с подарками. 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1" r="7591"/>
          <a:stretch>
            <a:fillRect/>
          </a:stretch>
        </p:blipFill>
        <p:spPr>
          <a:xfrm>
            <a:off x="7668491" y="4378973"/>
            <a:ext cx="2521528" cy="2297534"/>
          </a:xfrm>
          <a:custGeom>
            <a:avLst/>
            <a:gdLst>
              <a:gd name="connsiteX0" fmla="*/ 1059005 w 2521528"/>
              <a:gd name="connsiteY0" fmla="*/ 0 h 2297534"/>
              <a:gd name="connsiteX1" fmla="*/ 1462523 w 2521528"/>
              <a:gd name="connsiteY1" fmla="*/ 0 h 2297534"/>
              <a:gd name="connsiteX2" fmla="*/ 1514852 w 2521528"/>
              <a:gd name="connsiteY2" fmla="*/ 7328 h 2297534"/>
              <a:gd name="connsiteX3" fmla="*/ 2521528 w 2521528"/>
              <a:gd name="connsiteY3" fmla="*/ 1140680 h 2297534"/>
              <a:gd name="connsiteX4" fmla="*/ 1389670 w 2521528"/>
              <a:gd name="connsiteY4" fmla="*/ 2291563 h 2297534"/>
              <a:gd name="connsiteX5" fmla="*/ 1260786 w 2521528"/>
              <a:gd name="connsiteY5" fmla="*/ 2297534 h 2297534"/>
              <a:gd name="connsiteX6" fmla="*/ 1260742 w 2521528"/>
              <a:gd name="connsiteY6" fmla="*/ 2297534 h 2297534"/>
              <a:gd name="connsiteX7" fmla="*/ 1131858 w 2521528"/>
              <a:gd name="connsiteY7" fmla="*/ 2291563 h 2297534"/>
              <a:gd name="connsiteX8" fmla="*/ 0 w 2521528"/>
              <a:gd name="connsiteY8" fmla="*/ 1140680 h 2297534"/>
              <a:gd name="connsiteX9" fmla="*/ 1006676 w 2521528"/>
              <a:gd name="connsiteY9" fmla="*/ 7328 h 2297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21528" h="2297534">
                <a:moveTo>
                  <a:pt x="1059005" y="0"/>
                </a:moveTo>
                <a:lnTo>
                  <a:pt x="1462523" y="0"/>
                </a:lnTo>
                <a:lnTo>
                  <a:pt x="1514852" y="7328"/>
                </a:lnTo>
                <a:cubicBezTo>
                  <a:pt x="2089361" y="115201"/>
                  <a:pt x="2521528" y="581631"/>
                  <a:pt x="2521528" y="1140680"/>
                </a:cubicBezTo>
                <a:cubicBezTo>
                  <a:pt x="2521528" y="1739661"/>
                  <a:pt x="2025418" y="2232320"/>
                  <a:pt x="1389670" y="2291563"/>
                </a:cubicBezTo>
                <a:lnTo>
                  <a:pt x="1260786" y="2297534"/>
                </a:lnTo>
                <a:lnTo>
                  <a:pt x="1260742" y="2297534"/>
                </a:lnTo>
                <a:lnTo>
                  <a:pt x="1131858" y="2291563"/>
                </a:lnTo>
                <a:cubicBezTo>
                  <a:pt x="496110" y="2232320"/>
                  <a:pt x="0" y="1739661"/>
                  <a:pt x="0" y="1140680"/>
                </a:cubicBezTo>
                <a:cubicBezTo>
                  <a:pt x="0" y="581631"/>
                  <a:pt x="432167" y="115201"/>
                  <a:pt x="1006676" y="732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939734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1A5936-E351-4751-9246-DE8B1734E6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0167" y="760956"/>
            <a:ext cx="9303798" cy="1640151"/>
          </a:xfrm>
        </p:spPr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00" t="17980" r="16045" b="19198"/>
          <a:stretch>
            <a:fillRect/>
          </a:stretch>
        </p:blipFill>
        <p:spPr>
          <a:xfrm>
            <a:off x="7950594" y="3030684"/>
            <a:ext cx="3391199" cy="3037607"/>
          </a:xfrm>
          <a:custGeom>
            <a:avLst/>
            <a:gdLst>
              <a:gd name="connsiteX0" fmla="*/ 803690 w 3391199"/>
              <a:gd name="connsiteY0" fmla="*/ 101 h 3037607"/>
              <a:gd name="connsiteX1" fmla="*/ 1695600 w 3391199"/>
              <a:gd name="connsiteY1" fmla="*/ 730825 h 3037607"/>
              <a:gd name="connsiteX2" fmla="*/ 1695600 w 3391199"/>
              <a:gd name="connsiteY2" fmla="*/ 3037607 h 3037607"/>
              <a:gd name="connsiteX3" fmla="*/ 803690 w 3391199"/>
              <a:gd name="connsiteY3" fmla="*/ 101 h 3037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91199" h="3037607">
                <a:moveTo>
                  <a:pt x="803690" y="101"/>
                </a:moveTo>
                <a:cubicBezTo>
                  <a:pt x="1140176" y="5451"/>
                  <a:pt x="1498335" y="226217"/>
                  <a:pt x="1695600" y="730825"/>
                </a:cubicBezTo>
                <a:cubicBezTo>
                  <a:pt x="2396986" y="-1063338"/>
                  <a:pt x="5132393" y="730825"/>
                  <a:pt x="1695600" y="3037607"/>
                </a:cubicBezTo>
                <a:cubicBezTo>
                  <a:pt x="-774595" y="1379608"/>
                  <a:pt x="-56221" y="-13572"/>
                  <a:pt x="803690" y="10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650656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615</TotalTime>
  <Words>641</Words>
  <Application>Microsoft Office PowerPoint</Application>
  <PresentationFormat>Широкоэкранный</PresentationFormat>
  <Paragraphs>50</Paragraphs>
  <Slides>10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Calibri</vt:lpstr>
      <vt:lpstr>Century Gothic</vt:lpstr>
      <vt:lpstr>Times New Roman</vt:lpstr>
      <vt:lpstr>Wingdings 3</vt:lpstr>
      <vt:lpstr>Сектор</vt:lpstr>
      <vt:lpstr>Презентация PowerPoint</vt:lpstr>
      <vt:lpstr>Презентация PowerPoint</vt:lpstr>
      <vt:lpstr>ЗАДАЧИ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общеобразовательное учреждение «Школа №79 им. Н. А. Зайцева»             </dc:title>
  <dc:creator>Екатерина Просвиркина</dc:creator>
  <cp:lastModifiedBy>Nataliia</cp:lastModifiedBy>
  <cp:revision>57</cp:revision>
  <dcterms:created xsi:type="dcterms:W3CDTF">2024-02-28T17:07:26Z</dcterms:created>
  <dcterms:modified xsi:type="dcterms:W3CDTF">2026-10-22T15:24:38Z</dcterms:modified>
</cp:coreProperties>
</file>