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83" r:id="rId5"/>
    <p:sldId id="259" r:id="rId6"/>
    <p:sldId id="260" r:id="rId7"/>
    <p:sldId id="272" r:id="rId8"/>
    <p:sldId id="261" r:id="rId9"/>
    <p:sldId id="273" r:id="rId10"/>
    <p:sldId id="274" r:id="rId11"/>
    <p:sldId id="279" r:id="rId12"/>
    <p:sldId id="280" r:id="rId13"/>
    <p:sldId id="271" r:id="rId14"/>
    <p:sldId id="264" r:id="rId15"/>
    <p:sldId id="281" r:id="rId16"/>
    <p:sldId id="270" r:id="rId17"/>
    <p:sldId id="265" r:id="rId18"/>
    <p:sldId id="266" r:id="rId19"/>
    <p:sldId id="267" r:id="rId20"/>
    <p:sldId id="268" r:id="rId21"/>
    <p:sldId id="269" r:id="rId22"/>
    <p:sldId id="275" r:id="rId23"/>
    <p:sldId id="276" r:id="rId24"/>
    <p:sldId id="277" r:id="rId25"/>
    <p:sldId id="278" r:id="rId26"/>
    <p:sldId id="282" r:id="rId27"/>
    <p:sldId id="262" r:id="rId28"/>
    <p:sldId id="26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8" d="100"/>
          <a:sy n="98" d="100"/>
        </p:scale>
        <p:origin x="110"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10/22/2026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1880315"/>
            <a:ext cx="7766936" cy="2170521"/>
          </a:xfrm>
        </p:spPr>
        <p:txBody>
          <a:bodyPr/>
          <a:lstStyle/>
          <a:p>
            <a:pPr algn="ctr"/>
            <a:r>
              <a:rPr lang="ru-RU" sz="4400" dirty="0"/>
              <a:t>Презентация к уроку по теме «</a:t>
            </a:r>
            <a:r>
              <a:rPr lang="en-US" sz="4400" dirty="0"/>
              <a:t>Do you feel well today?</a:t>
            </a:r>
            <a:r>
              <a:rPr lang="ru-RU" sz="4400" dirty="0"/>
              <a:t>»</a:t>
            </a:r>
            <a:br>
              <a:rPr lang="ru-RU" sz="4400" dirty="0"/>
            </a:br>
            <a:br>
              <a:rPr lang="ru-RU" sz="4400" dirty="0"/>
            </a:br>
            <a:endParaRPr lang="ru-RU" sz="4400" dirty="0"/>
          </a:p>
        </p:txBody>
      </p:sp>
      <p:sp>
        <p:nvSpPr>
          <p:cNvPr id="3" name="Подзаголовок 2"/>
          <p:cNvSpPr>
            <a:spLocks noGrp="1"/>
          </p:cNvSpPr>
          <p:nvPr>
            <p:ph type="subTitle" idx="1"/>
          </p:nvPr>
        </p:nvSpPr>
        <p:spPr>
          <a:xfrm>
            <a:off x="3477296" y="4456090"/>
            <a:ext cx="5796707" cy="1068946"/>
          </a:xfrm>
        </p:spPr>
        <p:txBody>
          <a:bodyPr>
            <a:noAutofit/>
          </a:bodyPr>
          <a:lstStyle/>
          <a:p>
            <a:r>
              <a:rPr lang="ru-RU" b="1" dirty="0"/>
              <a:t>Выполнила: </a:t>
            </a:r>
            <a:r>
              <a:rPr lang="ru-RU" b="1" dirty="0" err="1"/>
              <a:t>Барсукова</a:t>
            </a:r>
            <a:r>
              <a:rPr lang="ru-RU" b="1" dirty="0"/>
              <a:t> Наталия Евгеньевна, учитель английского языка</a:t>
            </a:r>
          </a:p>
          <a:p>
            <a:br>
              <a:rPr lang="ru-RU" b="1" dirty="0"/>
            </a:br>
            <a:endParaRPr lang="ru-RU" b="1" dirty="0"/>
          </a:p>
        </p:txBody>
      </p:sp>
    </p:spTree>
    <p:extLst>
      <p:ext uri="{BB962C8B-B14F-4D97-AF65-F5344CB8AC3E}">
        <p14:creationId xmlns:p14="http://schemas.microsoft.com/office/powerpoint/2010/main" val="3762281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755561"/>
          </a:xfrm>
        </p:spPr>
        <p:txBody>
          <a:bodyPr>
            <a:normAutofit fontScale="90000"/>
          </a:bodyPr>
          <a:lstStyle/>
          <a:p>
            <a:pPr algn="ctr"/>
            <a:r>
              <a:rPr lang="ru-RU" dirty="0">
                <a:solidFill>
                  <a:srgbClr val="0070C0"/>
                </a:solidFill>
              </a:rPr>
              <a:t>Цели урока</a:t>
            </a:r>
          </a:p>
        </p:txBody>
      </p:sp>
      <p:sp>
        <p:nvSpPr>
          <p:cNvPr id="3" name="Текст 2"/>
          <p:cNvSpPr>
            <a:spLocks noGrp="1"/>
          </p:cNvSpPr>
          <p:nvPr>
            <p:ph type="body" idx="1"/>
          </p:nvPr>
        </p:nvSpPr>
        <p:spPr>
          <a:xfrm>
            <a:off x="677335" y="1790163"/>
            <a:ext cx="8596668" cy="4572000"/>
          </a:xfrm>
        </p:spPr>
        <p:txBody>
          <a:bodyPr>
            <a:normAutofit fontScale="92500" lnSpcReduction="20000"/>
          </a:bodyPr>
          <a:lstStyle/>
          <a:p>
            <a:r>
              <a:rPr lang="ru-RU" sz="2400" b="1" dirty="0"/>
              <a:t>Практическая цель </a:t>
            </a:r>
            <a:r>
              <a:rPr lang="ru-RU" sz="2400" dirty="0"/>
              <a:t>– развитие навыков монологической и диалогической речи.</a:t>
            </a:r>
          </a:p>
          <a:p>
            <a:r>
              <a:rPr lang="ru-RU" sz="2400" b="1" dirty="0"/>
              <a:t>Образовательная цель </a:t>
            </a:r>
            <a:r>
              <a:rPr lang="ru-RU" sz="2400" dirty="0"/>
              <a:t>- развитие и совершенствование лексико-грамматических навыков учащихся(модальные глаголы).</a:t>
            </a:r>
          </a:p>
          <a:p>
            <a:r>
              <a:rPr lang="ru-RU" sz="2400" b="1" dirty="0"/>
              <a:t>Воспитательная цель </a:t>
            </a:r>
            <a:r>
              <a:rPr lang="ru-RU" sz="2400" dirty="0"/>
              <a:t>– знание и понимание правильного отношения к своему здоровью, важности ведения здорового образа жизни; стремление к совершенствованию собственной речевой культуры, развитие таких качеств как воля, целеустремленность, </a:t>
            </a:r>
            <a:r>
              <a:rPr lang="ru-RU" sz="2400" dirty="0" err="1"/>
              <a:t>эмпатия</a:t>
            </a:r>
            <a:r>
              <a:rPr lang="ru-RU" sz="2400" dirty="0"/>
              <a:t>, инициативность, дисциплинированность.</a:t>
            </a:r>
          </a:p>
          <a:p>
            <a:r>
              <a:rPr lang="ru-RU" sz="2400" b="1" dirty="0"/>
              <a:t>Развивающая цель </a:t>
            </a:r>
            <a:r>
              <a:rPr lang="ru-RU" sz="2400" dirty="0"/>
              <a:t>- развитие коммуникативной компетенции учащихся; развитие языковых, интеллектуальных и познавательных способностей, ценностных ориентаций, готовности участвовать в диалоге.</a:t>
            </a:r>
          </a:p>
          <a:p>
            <a:endParaRPr lang="ru-RU" dirty="0"/>
          </a:p>
          <a:p>
            <a:endParaRPr lang="ru-RU" dirty="0"/>
          </a:p>
        </p:txBody>
      </p:sp>
    </p:spTree>
    <p:extLst>
      <p:ext uri="{BB962C8B-B14F-4D97-AF65-F5344CB8AC3E}">
        <p14:creationId xmlns:p14="http://schemas.microsoft.com/office/powerpoint/2010/main" val="2413332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601014"/>
          </a:xfrm>
        </p:spPr>
        <p:txBody>
          <a:bodyPr>
            <a:noAutofit/>
          </a:bodyPr>
          <a:lstStyle/>
          <a:p>
            <a:pPr algn="ctr"/>
            <a:r>
              <a:rPr lang="ru-RU" sz="3200" dirty="0">
                <a:solidFill>
                  <a:srgbClr val="0070C0"/>
                </a:solidFill>
              </a:rPr>
              <a:t>Развитие универсальных учебных действий в рамках обозначенной темы</a:t>
            </a:r>
          </a:p>
        </p:txBody>
      </p:sp>
      <p:sp>
        <p:nvSpPr>
          <p:cNvPr id="3" name="Текст 2"/>
          <p:cNvSpPr>
            <a:spLocks noGrp="1"/>
          </p:cNvSpPr>
          <p:nvPr>
            <p:ph type="body" idx="1"/>
          </p:nvPr>
        </p:nvSpPr>
        <p:spPr>
          <a:xfrm>
            <a:off x="677335" y="1815921"/>
            <a:ext cx="8596668" cy="4546244"/>
          </a:xfrm>
        </p:spPr>
        <p:txBody>
          <a:bodyPr>
            <a:normAutofit lnSpcReduction="10000"/>
          </a:bodyPr>
          <a:lstStyle/>
          <a:p>
            <a:r>
              <a:rPr lang="ru-RU" b="1" dirty="0"/>
              <a:t>Личностные УУД </a:t>
            </a:r>
            <a:r>
              <a:rPr lang="ru-RU" dirty="0"/>
              <a:t>– ценностно – смысловая ориентация учащихся; самоопределение (внутренняя позиция школьника, самоуважение, самооценка); знание и понимание правильного отношение к своему здоровью, важности ведения здорового образа жизни.</a:t>
            </a:r>
          </a:p>
          <a:p>
            <a:r>
              <a:rPr lang="ru-RU" b="1" dirty="0"/>
              <a:t>Регулятивные УУД </a:t>
            </a:r>
            <a:r>
              <a:rPr lang="ru-RU" dirty="0"/>
              <a:t>– целеполагание; определение последовательности промежуточных целей с учетом конечного результата, составление плана и последовательности действий.</a:t>
            </a:r>
          </a:p>
          <a:p>
            <a:r>
              <a:rPr lang="ru-RU" b="1" dirty="0"/>
              <a:t>Познавательные УУД </a:t>
            </a:r>
            <a:r>
              <a:rPr lang="ru-RU" dirty="0"/>
              <a:t>- поиск и выделение необходимой информации; выбор наиболее эффективных способов решения задачи в зависимости от конкретных условий; постановка и формулирование проблемы, самостоятельное создание алгоритмов деятельности; анализ с целью выделения признаков; установление причинно-следственных связей.</a:t>
            </a:r>
          </a:p>
          <a:p>
            <a:r>
              <a:rPr lang="ru-RU" b="1" dirty="0"/>
              <a:t>Коммуникативные УУД </a:t>
            </a:r>
            <a:r>
              <a:rPr lang="ru-RU" dirty="0"/>
              <a:t>- постановка вопросов; умение полно и точно выражать свои мысли в соответствие с задачами и условиями коммуникации; владение монологической и диалогической формами речи.</a:t>
            </a:r>
            <a:endParaRPr lang="en-US" dirty="0"/>
          </a:p>
          <a:p>
            <a:endParaRPr lang="ru-RU" dirty="0"/>
          </a:p>
        </p:txBody>
      </p:sp>
    </p:spTree>
    <p:extLst>
      <p:ext uri="{BB962C8B-B14F-4D97-AF65-F5344CB8AC3E}">
        <p14:creationId xmlns:p14="http://schemas.microsoft.com/office/powerpoint/2010/main" val="3104479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562377"/>
          </a:xfrm>
        </p:spPr>
        <p:txBody>
          <a:bodyPr>
            <a:normAutofit fontScale="90000"/>
          </a:bodyPr>
          <a:lstStyle/>
          <a:p>
            <a:pPr algn="ctr"/>
            <a:r>
              <a:rPr lang="ru-RU" dirty="0">
                <a:solidFill>
                  <a:srgbClr val="0070C0"/>
                </a:solidFill>
              </a:rPr>
              <a:t>Планируемые результаты</a:t>
            </a:r>
          </a:p>
        </p:txBody>
      </p:sp>
      <p:sp>
        <p:nvSpPr>
          <p:cNvPr id="3" name="Текст 2"/>
          <p:cNvSpPr>
            <a:spLocks noGrp="1"/>
          </p:cNvSpPr>
          <p:nvPr>
            <p:ph type="body" idx="1"/>
          </p:nvPr>
        </p:nvSpPr>
        <p:spPr>
          <a:xfrm>
            <a:off x="677335" y="1429555"/>
            <a:ext cx="8596668" cy="4611807"/>
          </a:xfrm>
        </p:spPr>
        <p:txBody>
          <a:bodyPr>
            <a:normAutofit/>
          </a:bodyPr>
          <a:lstStyle/>
          <a:p>
            <a:r>
              <a:rPr lang="ru-RU" b="1" dirty="0"/>
              <a:t>Предметные:</a:t>
            </a:r>
          </a:p>
          <a:p>
            <a:r>
              <a:rPr lang="ru-RU" b="1" i="1" dirty="0"/>
              <a:t>Знать</a:t>
            </a:r>
            <a:r>
              <a:rPr lang="ru-RU" dirty="0"/>
              <a:t>: основные ЛЕ и их сочетаемость для осуществления речевой деятельности – построения высказывания по теме «Здоровье»;</a:t>
            </a:r>
          </a:p>
          <a:p>
            <a:r>
              <a:rPr lang="ru-RU" b="1" i="1" dirty="0"/>
              <a:t>Уметь:</a:t>
            </a:r>
            <a:r>
              <a:rPr lang="ru-RU" dirty="0"/>
              <a:t> в процессе урока</a:t>
            </a:r>
            <a:r>
              <a:rPr lang="ru-RU" b="1" i="1" dirty="0"/>
              <a:t> </a:t>
            </a:r>
            <a:r>
              <a:rPr lang="ru-RU" dirty="0"/>
              <a:t>понимать на слух учителя, ответы учащихся, реагировать на задаваемые вопросы и, подбирая адекватные речевые средства, строить монологическое и диалогическое высказывания. </a:t>
            </a:r>
          </a:p>
          <a:p>
            <a:r>
              <a:rPr lang="ru-RU" b="1" dirty="0"/>
              <a:t>Личностные -  </a:t>
            </a:r>
            <a:r>
              <a:rPr lang="ru-RU" dirty="0"/>
              <a:t>воспитание интереса к англоязычной культуре; воспитание чувства само- и взаимоуважения.</a:t>
            </a:r>
          </a:p>
          <a:p>
            <a:r>
              <a:rPr lang="ru-RU" b="1" dirty="0" err="1"/>
              <a:t>Метапредметные</a:t>
            </a:r>
            <a:r>
              <a:rPr lang="ru-RU" b="1" dirty="0"/>
              <a:t> -  </a:t>
            </a:r>
            <a:r>
              <a:rPr lang="ru-RU" dirty="0"/>
              <a:t>умение работать в паре и самостоятельно; выбирать наиболее эффективные способы решения учебных задач; развитие речи; способности к концентрации и распределению внимания.</a:t>
            </a:r>
          </a:p>
          <a:p>
            <a:endParaRPr lang="ru-RU" dirty="0"/>
          </a:p>
        </p:txBody>
      </p:sp>
    </p:spTree>
    <p:extLst>
      <p:ext uri="{BB962C8B-B14F-4D97-AF65-F5344CB8AC3E}">
        <p14:creationId xmlns:p14="http://schemas.microsoft.com/office/powerpoint/2010/main" val="2452208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794197"/>
          </a:xfrm>
        </p:spPr>
        <p:txBody>
          <a:bodyPr/>
          <a:lstStyle/>
          <a:p>
            <a:pPr algn="ctr"/>
            <a:r>
              <a:rPr lang="ru-RU" dirty="0">
                <a:solidFill>
                  <a:srgbClr val="0070C0"/>
                </a:solidFill>
              </a:rPr>
              <a:t>Характеристика урока</a:t>
            </a:r>
          </a:p>
        </p:txBody>
      </p:sp>
      <p:sp>
        <p:nvSpPr>
          <p:cNvPr id="3" name="Текст 2"/>
          <p:cNvSpPr>
            <a:spLocks noGrp="1"/>
          </p:cNvSpPr>
          <p:nvPr>
            <p:ph type="body" idx="1"/>
          </p:nvPr>
        </p:nvSpPr>
        <p:spPr>
          <a:xfrm>
            <a:off x="677335" y="1506828"/>
            <a:ext cx="8596668" cy="4534534"/>
          </a:xfrm>
        </p:spPr>
        <p:txBody>
          <a:bodyPr>
            <a:noAutofit/>
          </a:bodyPr>
          <a:lstStyle/>
          <a:p>
            <a:r>
              <a:rPr lang="ru-RU" sz="2000" b="1" dirty="0"/>
              <a:t>Место урока в системе уроков: это </a:t>
            </a:r>
            <a:r>
              <a:rPr lang="ru-RU" sz="2000" dirty="0"/>
              <a:t>второй урок изучения темы “Здоровье.”</a:t>
            </a:r>
          </a:p>
          <a:p>
            <a:r>
              <a:rPr lang="ru-RU" sz="2000" dirty="0"/>
              <a:t>Данный урок является уроком закрепления изученного материала и совершенствования лексико-грамматических навыков.</a:t>
            </a:r>
          </a:p>
          <a:p>
            <a:r>
              <a:rPr lang="ru-RU" sz="2000" b="1" dirty="0"/>
              <a:t>Тип урока </a:t>
            </a:r>
            <a:r>
              <a:rPr lang="ru-RU" sz="2000" dirty="0"/>
              <a:t>– комбинированный.</a:t>
            </a:r>
          </a:p>
          <a:p>
            <a:r>
              <a:rPr lang="ru-RU" sz="2000" b="1" dirty="0"/>
              <a:t>Формы работы </a:t>
            </a:r>
            <a:r>
              <a:rPr lang="ru-RU" sz="2000" dirty="0"/>
              <a:t>– фронтальная, индивидуальная, парная.</a:t>
            </a:r>
          </a:p>
          <a:p>
            <a:r>
              <a:rPr lang="ru-RU" sz="2000" b="1" dirty="0"/>
              <a:t>Ресурсы урока </a:t>
            </a:r>
            <a:r>
              <a:rPr lang="ru-RU" sz="2000" dirty="0"/>
              <a:t>- компьютер, проектор, операционная среда MS Windows XP, MS Power Point; презентация к уроку; </a:t>
            </a:r>
          </a:p>
          <a:p>
            <a:r>
              <a:rPr lang="ru-RU" sz="2000" b="1" dirty="0"/>
              <a:t>Технологии</a:t>
            </a:r>
            <a:r>
              <a:rPr lang="ru-RU" sz="2000" dirty="0"/>
              <a:t> – ИКТ, сотрудничества, </a:t>
            </a:r>
            <a:r>
              <a:rPr lang="ru-RU" sz="2000" dirty="0" err="1"/>
              <a:t>здоровьесбережения</a:t>
            </a:r>
            <a:r>
              <a:rPr lang="ru-RU" dirty="0"/>
              <a:t>.</a:t>
            </a:r>
          </a:p>
        </p:txBody>
      </p:sp>
    </p:spTree>
    <p:extLst>
      <p:ext uri="{BB962C8B-B14F-4D97-AF65-F5344CB8AC3E}">
        <p14:creationId xmlns:p14="http://schemas.microsoft.com/office/powerpoint/2010/main" val="2763158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824247"/>
            <a:ext cx="8479544" cy="746975"/>
          </a:xfrm>
        </p:spPr>
        <p:txBody>
          <a:bodyPr>
            <a:normAutofit fontScale="90000"/>
          </a:bodyPr>
          <a:lstStyle/>
          <a:p>
            <a:pPr algn="ctr"/>
            <a:r>
              <a:rPr lang="ru-RU" dirty="0">
                <a:solidFill>
                  <a:srgbClr val="0070C0"/>
                </a:solidFill>
              </a:rPr>
              <a:t>Методы обучения, примененные на уроке</a:t>
            </a:r>
          </a:p>
        </p:txBody>
      </p:sp>
      <p:sp>
        <p:nvSpPr>
          <p:cNvPr id="3" name="Текст 2"/>
          <p:cNvSpPr>
            <a:spLocks noGrp="1"/>
          </p:cNvSpPr>
          <p:nvPr>
            <p:ph type="body" idx="1"/>
          </p:nvPr>
        </p:nvSpPr>
        <p:spPr>
          <a:xfrm>
            <a:off x="677335" y="2459865"/>
            <a:ext cx="8596668" cy="3555739"/>
          </a:xfrm>
        </p:spPr>
        <p:txBody>
          <a:bodyPr>
            <a:normAutofit/>
          </a:bodyPr>
          <a:lstStyle/>
          <a:p>
            <a:r>
              <a:rPr lang="ru-RU" sz="2800" b="1" dirty="0"/>
              <a:t>По восприятию информации: </a:t>
            </a:r>
            <a:r>
              <a:rPr lang="ru-RU" sz="2800" dirty="0"/>
              <a:t>словесные, наглядные, практические.</a:t>
            </a:r>
          </a:p>
          <a:p>
            <a:r>
              <a:rPr lang="ru-RU" sz="2800" b="1" dirty="0"/>
              <a:t>Стимулирующие: </a:t>
            </a:r>
            <a:r>
              <a:rPr lang="ru-RU" sz="2800" dirty="0"/>
              <a:t>создание проблемной ситуации.</a:t>
            </a:r>
          </a:p>
          <a:p>
            <a:r>
              <a:rPr lang="ru-RU" sz="2800" b="1" dirty="0"/>
              <a:t>Систематизирующие: </a:t>
            </a:r>
            <a:r>
              <a:rPr lang="ru-RU" sz="2800" dirty="0"/>
              <a:t>обобщение и систематизация знаний.</a:t>
            </a:r>
          </a:p>
        </p:txBody>
      </p:sp>
    </p:spTree>
    <p:extLst>
      <p:ext uri="{BB962C8B-B14F-4D97-AF65-F5344CB8AC3E}">
        <p14:creationId xmlns:p14="http://schemas.microsoft.com/office/powerpoint/2010/main" val="539888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1038896"/>
          </a:xfrm>
        </p:spPr>
        <p:txBody>
          <a:bodyPr>
            <a:noAutofit/>
          </a:bodyPr>
          <a:lstStyle/>
          <a:p>
            <a:pPr algn="ctr"/>
            <a:r>
              <a:rPr lang="ru-RU" sz="3600" dirty="0">
                <a:solidFill>
                  <a:srgbClr val="0070C0"/>
                </a:solidFill>
              </a:rPr>
              <a:t>Основные понятия(лексические единицы) и грамматический материал</a:t>
            </a:r>
          </a:p>
        </p:txBody>
      </p:sp>
      <p:sp>
        <p:nvSpPr>
          <p:cNvPr id="3" name="Текст 2"/>
          <p:cNvSpPr>
            <a:spLocks noGrp="1"/>
          </p:cNvSpPr>
          <p:nvPr>
            <p:ph type="body" idx="1"/>
          </p:nvPr>
        </p:nvSpPr>
        <p:spPr>
          <a:xfrm>
            <a:off x="677335" y="2202287"/>
            <a:ext cx="8596668" cy="3839075"/>
          </a:xfrm>
        </p:spPr>
        <p:txBody>
          <a:bodyPr>
            <a:normAutofit/>
          </a:bodyPr>
          <a:lstStyle/>
          <a:p>
            <a:r>
              <a:rPr lang="en-US" sz="3200" dirty="0"/>
              <a:t>Health, terrible, a sore throat, medicine, a cold, the flu, stomach, to drink, to hurt, ache, to stay in bed, stay in bed, drink a lot of juice, take medicine, put a warm or cold compress on, consult a doctor</a:t>
            </a:r>
            <a:r>
              <a:rPr lang="ru-RU" sz="3200" dirty="0"/>
              <a:t>.</a:t>
            </a:r>
          </a:p>
          <a:p>
            <a:r>
              <a:rPr lang="ru-RU" sz="3200" dirty="0"/>
              <a:t>Модальные глаголы </a:t>
            </a:r>
            <a:r>
              <a:rPr lang="en-US" sz="3200" dirty="0"/>
              <a:t>may/might, should, must, shall.</a:t>
            </a:r>
          </a:p>
        </p:txBody>
      </p:sp>
    </p:spTree>
    <p:extLst>
      <p:ext uri="{BB962C8B-B14F-4D97-AF65-F5344CB8AC3E}">
        <p14:creationId xmlns:p14="http://schemas.microsoft.com/office/powerpoint/2010/main" val="2232350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742682"/>
          </a:xfrm>
        </p:spPr>
        <p:txBody>
          <a:bodyPr>
            <a:normAutofit fontScale="90000"/>
          </a:bodyPr>
          <a:lstStyle/>
          <a:p>
            <a:pPr algn="ctr"/>
            <a:r>
              <a:rPr lang="ru-RU" dirty="0">
                <a:solidFill>
                  <a:srgbClr val="0070C0"/>
                </a:solidFill>
              </a:rPr>
              <a:t>Дидактическая структура урока</a:t>
            </a:r>
          </a:p>
        </p:txBody>
      </p:sp>
      <p:sp>
        <p:nvSpPr>
          <p:cNvPr id="3" name="Текст 2"/>
          <p:cNvSpPr>
            <a:spLocks noGrp="1"/>
          </p:cNvSpPr>
          <p:nvPr>
            <p:ph type="body" idx="1"/>
          </p:nvPr>
        </p:nvSpPr>
        <p:spPr>
          <a:xfrm>
            <a:off x="677335" y="1931831"/>
            <a:ext cx="8596668" cy="4109531"/>
          </a:xfrm>
        </p:spPr>
        <p:txBody>
          <a:bodyPr>
            <a:normAutofit/>
          </a:bodyPr>
          <a:lstStyle/>
          <a:p>
            <a:r>
              <a:rPr lang="ru-RU" sz="2400" b="1" dirty="0"/>
              <a:t>1-й этап - </a:t>
            </a:r>
            <a:r>
              <a:rPr lang="ru-RU" sz="2400" dirty="0"/>
              <a:t>организационно-мотивационный. Постановка цели и задач урока(актуализация и обнаружение имеющихся у учащихся знаний, пробуждение интереса и мотивация).</a:t>
            </a:r>
          </a:p>
          <a:p>
            <a:r>
              <a:rPr lang="ru-RU" sz="2400" b="1" dirty="0"/>
              <a:t>2-й этап </a:t>
            </a:r>
            <a:r>
              <a:rPr lang="ru-RU" sz="2400" dirty="0"/>
              <a:t>- этап тотального включения в систему знаний, закрепление с проговариванием во внешней речи.</a:t>
            </a:r>
          </a:p>
          <a:p>
            <a:r>
              <a:rPr lang="ru-RU" sz="2400" b="1" dirty="0"/>
              <a:t>3-й этап </a:t>
            </a:r>
            <a:r>
              <a:rPr lang="ru-RU" sz="2400" dirty="0"/>
              <a:t>- заключительный. Подведение итогов. Рефлексия.</a:t>
            </a:r>
          </a:p>
          <a:p>
            <a:endParaRPr lang="ru-RU" dirty="0"/>
          </a:p>
        </p:txBody>
      </p:sp>
    </p:spTree>
    <p:extLst>
      <p:ext uri="{BB962C8B-B14F-4D97-AF65-F5344CB8AC3E}">
        <p14:creationId xmlns:p14="http://schemas.microsoft.com/office/powerpoint/2010/main" val="3236011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22480"/>
            <a:ext cx="8596668" cy="510862"/>
          </a:xfrm>
        </p:spPr>
        <p:txBody>
          <a:bodyPr>
            <a:normAutofit fontScale="90000"/>
          </a:bodyPr>
          <a:lstStyle/>
          <a:p>
            <a:pPr algn="ctr"/>
            <a:r>
              <a:rPr lang="ru-RU" dirty="0">
                <a:solidFill>
                  <a:srgbClr val="0070C0"/>
                </a:solidFill>
              </a:rPr>
              <a:t>Ход урока</a:t>
            </a:r>
          </a:p>
        </p:txBody>
      </p:sp>
      <p:sp>
        <p:nvSpPr>
          <p:cNvPr id="3" name="Текст 2"/>
          <p:cNvSpPr>
            <a:spLocks noGrp="1"/>
          </p:cNvSpPr>
          <p:nvPr>
            <p:ph type="body" idx="1"/>
          </p:nvPr>
        </p:nvSpPr>
        <p:spPr>
          <a:xfrm>
            <a:off x="677335" y="1519707"/>
            <a:ext cx="8596668" cy="5177306"/>
          </a:xfrm>
        </p:spPr>
        <p:txBody>
          <a:bodyPr>
            <a:normAutofit fontScale="47500" lnSpcReduction="20000"/>
          </a:bodyPr>
          <a:lstStyle/>
          <a:p>
            <a:r>
              <a:rPr lang="en-US" sz="5900" dirty="0"/>
              <a:t>1. Good morning, children! I`m glad to see you! Sit down, please. Let`s begin our lesson!</a:t>
            </a:r>
          </a:p>
          <a:p>
            <a:r>
              <a:rPr lang="en-US" sz="5900" dirty="0"/>
              <a:t>How do you feel today? Now look at the screen at the photo  and try to guess what the theme of our lesson is. (</a:t>
            </a:r>
            <a:r>
              <a:rPr lang="ru-RU" sz="5900" dirty="0"/>
              <a:t>сл. </a:t>
            </a:r>
            <a:r>
              <a:rPr lang="en-US" sz="5900" dirty="0"/>
              <a:t>1</a:t>
            </a:r>
            <a:r>
              <a:rPr lang="ru-RU" sz="5900" dirty="0"/>
              <a:t>3</a:t>
            </a:r>
            <a:r>
              <a:rPr lang="en-US" sz="5900" dirty="0"/>
              <a:t>)</a:t>
            </a:r>
            <a:endParaRPr lang="ru-RU" sz="5900" dirty="0"/>
          </a:p>
          <a:p>
            <a:r>
              <a:rPr lang="en-US" sz="5900" dirty="0"/>
              <a:t>Right you are? Today we are going to speak about health. </a:t>
            </a:r>
          </a:p>
          <a:p>
            <a:r>
              <a:rPr lang="en-US" sz="5900" dirty="0"/>
              <a:t>Is it important to be healthy? What does it mean? What should/must we do to be healthy? </a:t>
            </a:r>
          </a:p>
          <a:p>
            <a:r>
              <a:rPr lang="en-US" sz="5900" dirty="0"/>
              <a:t>How do you think what is the aim of our lesson? </a:t>
            </a:r>
          </a:p>
          <a:p>
            <a:r>
              <a:rPr lang="en-US" sz="5900" dirty="0"/>
              <a:t>Yes</a:t>
            </a:r>
            <a:r>
              <a:rPr lang="ru-RU" sz="5900" dirty="0"/>
              <a:t>!</a:t>
            </a:r>
            <a:r>
              <a:rPr lang="en-US" sz="5900" dirty="0"/>
              <a:t> The main question we are to answer is what a real health is. </a:t>
            </a:r>
          </a:p>
          <a:p>
            <a:endParaRPr lang="en-US" sz="5900" dirty="0"/>
          </a:p>
          <a:p>
            <a:endParaRPr lang="en-US" dirty="0"/>
          </a:p>
          <a:p>
            <a:endParaRPr lang="en-US" dirty="0"/>
          </a:p>
        </p:txBody>
      </p:sp>
    </p:spTree>
    <p:extLst>
      <p:ext uri="{BB962C8B-B14F-4D97-AF65-F5344CB8AC3E}">
        <p14:creationId xmlns:p14="http://schemas.microsoft.com/office/powerpoint/2010/main" val="3295664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77335" y="746975"/>
            <a:ext cx="8596668" cy="5294387"/>
          </a:xfrm>
        </p:spPr>
        <p:txBody>
          <a:bodyPr>
            <a:normAutofit fontScale="25000" lnSpcReduction="20000"/>
          </a:bodyPr>
          <a:lstStyle/>
          <a:p>
            <a:endParaRPr lang="en-US" dirty="0"/>
          </a:p>
          <a:p>
            <a:endParaRPr lang="en-US" dirty="0"/>
          </a:p>
          <a:p>
            <a:r>
              <a:rPr lang="en-US" sz="11200" dirty="0"/>
              <a:t>2. Look at the Paul`s photo. What is his problem? What should/must he do? (</a:t>
            </a:r>
            <a:r>
              <a:rPr lang="ru-RU" sz="11200" dirty="0"/>
              <a:t>сл. 14</a:t>
            </a:r>
            <a:r>
              <a:rPr lang="en-US" sz="11200" dirty="0"/>
              <a:t>)</a:t>
            </a:r>
            <a:endParaRPr lang="ru-RU" sz="11200" dirty="0"/>
          </a:p>
          <a:p>
            <a:r>
              <a:rPr lang="en-US" sz="11200" dirty="0"/>
              <a:t>Now read a dialogue and find out if you were right. (student`s book p. 83 ex. 1(1)</a:t>
            </a:r>
            <a:r>
              <a:rPr lang="ru-RU" sz="11200" dirty="0"/>
              <a:t>, сл. </a:t>
            </a:r>
            <a:r>
              <a:rPr lang="en-US" sz="11200" dirty="0"/>
              <a:t>1</a:t>
            </a:r>
            <a:r>
              <a:rPr lang="ru-RU" sz="11200" dirty="0"/>
              <a:t>5 </a:t>
            </a:r>
            <a:r>
              <a:rPr lang="en-US" sz="11200" dirty="0"/>
              <a:t>) </a:t>
            </a:r>
          </a:p>
          <a:p>
            <a:r>
              <a:rPr lang="en-US" sz="11200" dirty="0"/>
              <a:t>3. Do you know what to do in different situations? Look at the photos. What health problems do these children have? What tips may be useful for them? Use modal verbs must, may/might, should. (</a:t>
            </a:r>
            <a:r>
              <a:rPr lang="ru-RU" sz="11200" dirty="0"/>
              <a:t>сл. 16-</a:t>
            </a:r>
            <a:r>
              <a:rPr lang="en-US" sz="11200" dirty="0"/>
              <a:t>2</a:t>
            </a:r>
            <a:r>
              <a:rPr lang="ru-RU" sz="11200" dirty="0"/>
              <a:t>1</a:t>
            </a:r>
            <a:r>
              <a:rPr lang="en-US" sz="11200" dirty="0"/>
              <a:t>)</a:t>
            </a:r>
            <a:endParaRPr lang="ru-RU" sz="11200" dirty="0"/>
          </a:p>
          <a:p>
            <a:r>
              <a:rPr lang="ru-RU" sz="11200" dirty="0"/>
              <a:t>4. </a:t>
            </a:r>
            <a:r>
              <a:rPr lang="en-US" sz="11200" dirty="0"/>
              <a:t>Now let`s check your homework.</a:t>
            </a:r>
            <a:endParaRPr lang="ru-RU" sz="11200" dirty="0"/>
          </a:p>
          <a:p>
            <a:r>
              <a:rPr lang="en-US" sz="11200" dirty="0"/>
              <a:t>Your home task was to translate ten English proverbs about health. Let`s give Russian equivalents to these proverbs. (</a:t>
            </a:r>
            <a:r>
              <a:rPr lang="ru-RU" sz="11200" dirty="0"/>
              <a:t>сл. </a:t>
            </a:r>
            <a:r>
              <a:rPr lang="en-US" sz="11200" dirty="0"/>
              <a:t>2</a:t>
            </a:r>
            <a:r>
              <a:rPr lang="ru-RU" sz="11200" dirty="0"/>
              <a:t>2</a:t>
            </a:r>
            <a:r>
              <a:rPr lang="en-US" sz="11200" dirty="0"/>
              <a:t>-2</a:t>
            </a:r>
            <a:r>
              <a:rPr lang="ru-RU" sz="11200" dirty="0"/>
              <a:t>3</a:t>
            </a:r>
            <a:r>
              <a:rPr lang="en-US" sz="11200" dirty="0"/>
              <a:t>)</a:t>
            </a:r>
          </a:p>
          <a:p>
            <a:endParaRPr lang="en-US" dirty="0"/>
          </a:p>
          <a:p>
            <a:endParaRPr lang="ru-RU" dirty="0"/>
          </a:p>
        </p:txBody>
      </p:sp>
    </p:spTree>
    <p:extLst>
      <p:ext uri="{BB962C8B-B14F-4D97-AF65-F5344CB8AC3E}">
        <p14:creationId xmlns:p14="http://schemas.microsoft.com/office/powerpoint/2010/main" val="2940799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77335" y="695459"/>
            <a:ext cx="8596668" cy="5422006"/>
          </a:xfrm>
        </p:spPr>
        <p:txBody>
          <a:bodyPr>
            <a:normAutofit/>
          </a:bodyPr>
          <a:lstStyle/>
          <a:p>
            <a:endParaRPr lang="en-US" sz="2900" dirty="0"/>
          </a:p>
          <a:p>
            <a:r>
              <a:rPr lang="en-US" sz="2800" dirty="0"/>
              <a:t>5. Every person must know what to do in following situations. Fill in the gaps with shall, must, mustn`t, shouldn`t. (</a:t>
            </a:r>
            <a:r>
              <a:rPr lang="ru-RU" sz="2800" dirty="0"/>
              <a:t>сл. 24</a:t>
            </a:r>
            <a:r>
              <a:rPr lang="en-US" sz="2800" dirty="0"/>
              <a:t>)</a:t>
            </a:r>
          </a:p>
          <a:p>
            <a:r>
              <a:rPr lang="en-US" sz="2800" dirty="0"/>
              <a:t>6. Do you know how to be healthy? Choose the correct words to complete each tip. (</a:t>
            </a:r>
            <a:r>
              <a:rPr lang="ru-RU" sz="2800" dirty="0"/>
              <a:t>сл. 25</a:t>
            </a:r>
            <a:r>
              <a:rPr lang="en-US" sz="2800" dirty="0"/>
              <a:t>)</a:t>
            </a:r>
          </a:p>
          <a:p>
            <a:r>
              <a:rPr lang="en-US" sz="2800" dirty="0"/>
              <a:t>7. Let`s have a rest. It`s time for the gymnastics for eyes. (</a:t>
            </a:r>
            <a:r>
              <a:rPr lang="ru-RU" sz="2800" dirty="0"/>
              <a:t>сл. 26</a:t>
            </a:r>
            <a:r>
              <a:rPr lang="en-US" sz="2800" dirty="0"/>
              <a:t>)</a:t>
            </a:r>
          </a:p>
          <a:p>
            <a:r>
              <a:rPr lang="en-US" sz="2800" dirty="0"/>
              <a:t>8. If you are ill some tips may be useful. How do you feel today? Ask and answer questions. (pair work</a:t>
            </a:r>
            <a:r>
              <a:rPr lang="ru-RU" sz="2800" dirty="0"/>
              <a:t>, сл. </a:t>
            </a:r>
            <a:r>
              <a:rPr lang="en-US" sz="2800" dirty="0"/>
              <a:t>1</a:t>
            </a:r>
            <a:r>
              <a:rPr lang="ru-RU" sz="2800" dirty="0"/>
              <a:t>5 </a:t>
            </a:r>
            <a:r>
              <a:rPr lang="en-US" sz="2800" dirty="0"/>
              <a:t>) Now let`s listen to your dialogues.</a:t>
            </a:r>
          </a:p>
          <a:p>
            <a:endParaRPr lang="en-US" dirty="0"/>
          </a:p>
          <a:p>
            <a:endParaRPr lang="ru-RU" dirty="0"/>
          </a:p>
          <a:p>
            <a:endParaRPr lang="ru-RU" dirty="0"/>
          </a:p>
        </p:txBody>
      </p:sp>
    </p:spTree>
    <p:extLst>
      <p:ext uri="{BB962C8B-B14F-4D97-AF65-F5344CB8AC3E}">
        <p14:creationId xmlns:p14="http://schemas.microsoft.com/office/powerpoint/2010/main" val="368449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77335" y="656824"/>
            <a:ext cx="8596668" cy="6201176"/>
          </a:xfrm>
        </p:spPr>
        <p:txBody>
          <a:bodyPr>
            <a:normAutofit/>
          </a:bodyPr>
          <a:lstStyle/>
          <a:p>
            <a:r>
              <a:rPr lang="en-US" sz="2800" dirty="0"/>
              <a:t>9. Now you are ready to speak about your classmates` health. Your home task will be to make a report about it.</a:t>
            </a:r>
          </a:p>
          <a:p>
            <a:r>
              <a:rPr lang="en-US" sz="2800" dirty="0"/>
              <a:t>10. </a:t>
            </a:r>
            <a:r>
              <a:rPr lang="ru-RU" sz="2800" dirty="0"/>
              <a:t>Рефлексия, используя таблицу(сл. 2</a:t>
            </a:r>
            <a:r>
              <a:rPr lang="en-US" sz="2800" dirty="0"/>
              <a:t>7</a:t>
            </a:r>
            <a:r>
              <a:rPr lang="ru-RU" sz="2800" dirty="0"/>
              <a:t>)</a:t>
            </a:r>
          </a:p>
          <a:p>
            <a:r>
              <a:rPr lang="en-US" sz="2800" dirty="0"/>
              <a:t>Your marks are…</a:t>
            </a:r>
          </a:p>
          <a:p>
            <a:r>
              <a:rPr lang="en-US" sz="2800" dirty="0"/>
              <a:t>I`m sure we have a very interesting lesson today!</a:t>
            </a:r>
          </a:p>
          <a:p>
            <a:r>
              <a:rPr lang="en-US" sz="2800" dirty="0"/>
              <a:t>And I wish you to be healthy!</a:t>
            </a:r>
          </a:p>
          <a:p>
            <a:endParaRPr lang="en-US" dirty="0"/>
          </a:p>
          <a:p>
            <a:r>
              <a:rPr lang="en-US" dirty="0"/>
              <a:t> </a:t>
            </a:r>
          </a:p>
          <a:p>
            <a:endParaRPr lang="ru-RU" dirty="0"/>
          </a:p>
        </p:txBody>
      </p:sp>
    </p:spTree>
    <p:extLst>
      <p:ext uri="{BB962C8B-B14F-4D97-AF65-F5344CB8AC3E}">
        <p14:creationId xmlns:p14="http://schemas.microsoft.com/office/powerpoint/2010/main" val="167850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498604"/>
            <a:ext cx="3854528" cy="729441"/>
          </a:xfrm>
        </p:spPr>
        <p:txBody>
          <a:bodyPr>
            <a:normAutofit/>
          </a:bodyPr>
          <a:lstStyle/>
          <a:p>
            <a:pPr algn="ctr"/>
            <a:r>
              <a:rPr lang="en-US" sz="4000" dirty="0">
                <a:solidFill>
                  <a:srgbClr val="0070C0"/>
                </a:solidFill>
              </a:rPr>
              <a:t>We are healthy!</a:t>
            </a:r>
            <a:endParaRPr lang="ru-RU" sz="4000" dirty="0">
              <a:solidFill>
                <a:srgbClr val="0070C0"/>
              </a:solidFill>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13668" y="2331076"/>
            <a:ext cx="4172755" cy="3915178"/>
          </a:xfrm>
        </p:spPr>
      </p:pic>
      <p:sp>
        <p:nvSpPr>
          <p:cNvPr id="4" name="Текст 3"/>
          <p:cNvSpPr>
            <a:spLocks noGrp="1"/>
          </p:cNvSpPr>
          <p:nvPr>
            <p:ph type="body" sz="half" idx="2"/>
          </p:nvPr>
        </p:nvSpPr>
        <p:spPr>
          <a:xfrm>
            <a:off x="677334" y="2653048"/>
            <a:ext cx="3854528" cy="3438659"/>
          </a:xfrm>
        </p:spPr>
        <p:txBody>
          <a:bodyPr>
            <a:normAutofit/>
          </a:bodyPr>
          <a:lstStyle/>
          <a:p>
            <a:r>
              <a:rPr lang="en-US" sz="2600" dirty="0"/>
              <a:t>To be strong</a:t>
            </a:r>
            <a:endParaRPr lang="ru-RU" sz="2600" dirty="0"/>
          </a:p>
          <a:p>
            <a:r>
              <a:rPr lang="en-US" sz="2600" dirty="0"/>
              <a:t>To be merry</a:t>
            </a:r>
          </a:p>
          <a:p>
            <a:r>
              <a:rPr lang="en-US" sz="2600" dirty="0"/>
              <a:t>To eat healthy food</a:t>
            </a:r>
          </a:p>
          <a:p>
            <a:r>
              <a:rPr lang="en-US" sz="2600" dirty="0"/>
              <a:t>To walk much</a:t>
            </a:r>
          </a:p>
          <a:p>
            <a:r>
              <a:rPr lang="en-US" sz="2600" dirty="0"/>
              <a:t>To do morning exercises</a:t>
            </a:r>
          </a:p>
          <a:p>
            <a:r>
              <a:rPr lang="en-US" sz="2600" dirty="0"/>
              <a:t>What else</a:t>
            </a:r>
            <a:r>
              <a:rPr lang="ru-RU" sz="2600" dirty="0"/>
              <a:t>?</a:t>
            </a:r>
            <a:endParaRPr lang="en-US" sz="2600" dirty="0"/>
          </a:p>
          <a:p>
            <a:endParaRPr lang="en-US" dirty="0"/>
          </a:p>
          <a:p>
            <a:endParaRPr lang="en-US" dirty="0"/>
          </a:p>
          <a:p>
            <a:pPr marL="285750" indent="-285750">
              <a:buFontTx/>
              <a:buChar char="-"/>
            </a:pPr>
            <a:endParaRPr lang="en-US" dirty="0"/>
          </a:p>
          <a:p>
            <a:pPr marL="285750" indent="-285750">
              <a:buFontTx/>
              <a:buChar char="-"/>
            </a:pPr>
            <a:endParaRPr lang="ru-RU" dirty="0"/>
          </a:p>
        </p:txBody>
      </p:sp>
    </p:spTree>
    <p:extLst>
      <p:ext uri="{BB962C8B-B14F-4D97-AF65-F5344CB8AC3E}">
        <p14:creationId xmlns:p14="http://schemas.microsoft.com/office/powerpoint/2010/main" val="2503327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400" dirty="0">
                <a:solidFill>
                  <a:srgbClr val="0070C0"/>
                </a:solidFill>
              </a:rPr>
              <a:t>Does Paul look happy</a:t>
            </a:r>
            <a:r>
              <a:rPr lang="ru-RU" sz="4400" dirty="0">
                <a:solidFill>
                  <a:srgbClr val="0070C0"/>
                </a:solidFill>
              </a:rPr>
              <a:t>?</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39415" y="1930399"/>
            <a:ext cx="3990610" cy="4483279"/>
          </a:xfrm>
        </p:spPr>
      </p:pic>
    </p:spTree>
    <p:extLst>
      <p:ext uri="{BB962C8B-B14F-4D97-AF65-F5344CB8AC3E}">
        <p14:creationId xmlns:p14="http://schemas.microsoft.com/office/powerpoint/2010/main" val="2440196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549499"/>
          </a:xfrm>
        </p:spPr>
        <p:txBody>
          <a:bodyPr>
            <a:normAutofit fontScale="90000"/>
          </a:bodyPr>
          <a:lstStyle/>
          <a:p>
            <a:pPr algn="ctr"/>
            <a:r>
              <a:rPr lang="en-US" dirty="0">
                <a:solidFill>
                  <a:srgbClr val="0070C0"/>
                </a:solidFill>
              </a:rPr>
              <a:t>Student`s book</a:t>
            </a:r>
            <a:endParaRPr lang="ru-RU" dirty="0">
              <a:solidFill>
                <a:srgbClr val="0070C0"/>
              </a:solidFill>
            </a:endParaRP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52238" y="1545465"/>
            <a:ext cx="3361430" cy="4496559"/>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61398" y="1545466"/>
            <a:ext cx="3567400" cy="4496560"/>
          </a:xfrm>
        </p:spPr>
      </p:pic>
    </p:spTree>
    <p:extLst>
      <p:ext uri="{BB962C8B-B14F-4D97-AF65-F5344CB8AC3E}">
        <p14:creationId xmlns:p14="http://schemas.microsoft.com/office/powerpoint/2010/main" val="2674087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781318"/>
          </a:xfrm>
        </p:spPr>
        <p:txBody>
          <a:bodyPr/>
          <a:lstStyle/>
          <a:p>
            <a:pPr algn="ctr"/>
            <a:r>
              <a:rPr lang="en-US" dirty="0">
                <a:solidFill>
                  <a:srgbClr val="0070C0"/>
                </a:solidFill>
              </a:rPr>
              <a:t>For example</a:t>
            </a:r>
            <a:endParaRPr lang="ru-RU" dirty="0">
              <a:solidFill>
                <a:srgbClr val="0070C0"/>
              </a:solidFill>
            </a:endParaRPr>
          </a:p>
        </p:txBody>
      </p:sp>
      <p:sp>
        <p:nvSpPr>
          <p:cNvPr id="3" name="Текст 2"/>
          <p:cNvSpPr>
            <a:spLocks noGrp="1"/>
          </p:cNvSpPr>
          <p:nvPr>
            <p:ph type="body" idx="1"/>
          </p:nvPr>
        </p:nvSpPr>
        <p:spPr>
          <a:xfrm>
            <a:off x="677335" y="1635617"/>
            <a:ext cx="8596668" cy="4405745"/>
          </a:xfrm>
        </p:spPr>
        <p:txBody>
          <a:bodyPr>
            <a:normAutofit/>
          </a:bodyPr>
          <a:lstStyle/>
          <a:p>
            <a:r>
              <a:rPr lang="en-US" sz="3200" dirty="0"/>
              <a:t>She/he must/may have a sore throat/a cold/the flu/a stomachache/a headache/toothache/a broken arm</a:t>
            </a:r>
          </a:p>
          <a:p>
            <a:r>
              <a:rPr lang="en-US" sz="3200" dirty="0"/>
              <a:t>It must be…</a:t>
            </a:r>
          </a:p>
          <a:p>
            <a:r>
              <a:rPr lang="en-US" sz="3200" dirty="0"/>
              <a:t>She/he should/must stay in bed/drink a lot of juice/take medicine/put a warm or cold compress on/consult a doctor</a:t>
            </a:r>
            <a:endParaRPr lang="ru-RU" sz="3200" dirty="0"/>
          </a:p>
        </p:txBody>
      </p:sp>
    </p:spTree>
    <p:extLst>
      <p:ext uri="{BB962C8B-B14F-4D97-AF65-F5344CB8AC3E}">
        <p14:creationId xmlns:p14="http://schemas.microsoft.com/office/powerpoint/2010/main" val="3994402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639651"/>
          </a:xfrm>
        </p:spPr>
        <p:txBody>
          <a:bodyPr>
            <a:noAutofit/>
          </a:bodyPr>
          <a:lstStyle/>
          <a:p>
            <a:pPr algn="ctr"/>
            <a:r>
              <a:rPr lang="en-US" sz="4400" dirty="0">
                <a:solidFill>
                  <a:srgbClr val="0070C0"/>
                </a:solidFill>
              </a:rPr>
              <a:t>I am Ann.</a:t>
            </a:r>
            <a:endParaRPr lang="ru-RU" sz="4400" dirty="0">
              <a:solidFill>
                <a:srgbClr val="0070C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7746" y="1596980"/>
            <a:ext cx="4404575" cy="4700789"/>
          </a:xfrm>
        </p:spPr>
      </p:pic>
    </p:spTree>
    <p:extLst>
      <p:ext uri="{BB962C8B-B14F-4D97-AF65-F5344CB8AC3E}">
        <p14:creationId xmlns:p14="http://schemas.microsoft.com/office/powerpoint/2010/main" val="3468350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807076"/>
          </a:xfrm>
        </p:spPr>
        <p:txBody>
          <a:bodyPr>
            <a:normAutofit/>
          </a:bodyPr>
          <a:lstStyle/>
          <a:p>
            <a:pPr algn="ctr"/>
            <a:r>
              <a:rPr lang="en-US" sz="4400" dirty="0">
                <a:solidFill>
                  <a:srgbClr val="0070C0"/>
                </a:solidFill>
              </a:rPr>
              <a:t>I am Nick.</a:t>
            </a:r>
            <a:endParaRPr lang="ru-RU" sz="4400" dirty="0">
              <a:solidFill>
                <a:srgbClr val="0070C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3639" y="1584101"/>
            <a:ext cx="8641723" cy="4803820"/>
          </a:xfrm>
        </p:spPr>
      </p:pic>
    </p:spTree>
    <p:extLst>
      <p:ext uri="{BB962C8B-B14F-4D97-AF65-F5344CB8AC3E}">
        <p14:creationId xmlns:p14="http://schemas.microsoft.com/office/powerpoint/2010/main" val="3127914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716924"/>
          </a:xfrm>
        </p:spPr>
        <p:txBody>
          <a:bodyPr>
            <a:noAutofit/>
          </a:bodyPr>
          <a:lstStyle/>
          <a:p>
            <a:pPr algn="ctr"/>
            <a:r>
              <a:rPr lang="en-US" sz="4400" dirty="0">
                <a:solidFill>
                  <a:srgbClr val="0070C0"/>
                </a:solidFill>
              </a:rPr>
              <a:t>I am Sandra.</a:t>
            </a:r>
            <a:endParaRPr lang="ru-RU" sz="4400" dirty="0">
              <a:solidFill>
                <a:srgbClr val="0070C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8349" y="1596981"/>
            <a:ext cx="4700789" cy="4855334"/>
          </a:xfrm>
        </p:spPr>
      </p:pic>
    </p:spTree>
    <p:extLst>
      <p:ext uri="{BB962C8B-B14F-4D97-AF65-F5344CB8AC3E}">
        <p14:creationId xmlns:p14="http://schemas.microsoft.com/office/powerpoint/2010/main" val="2169911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400" dirty="0">
                <a:solidFill>
                  <a:srgbClr val="0070C0"/>
                </a:solidFill>
              </a:rPr>
              <a:t>I am Steve.</a:t>
            </a:r>
            <a:endParaRPr lang="ru-RU" sz="4400" dirty="0">
              <a:solidFill>
                <a:srgbClr val="0070C0"/>
              </a:solidFill>
            </a:endParaRPr>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7594" y="1558344"/>
            <a:ext cx="4391696" cy="4919729"/>
          </a:xfrm>
        </p:spPr>
      </p:pic>
    </p:spTree>
    <p:extLst>
      <p:ext uri="{BB962C8B-B14F-4D97-AF65-F5344CB8AC3E}">
        <p14:creationId xmlns:p14="http://schemas.microsoft.com/office/powerpoint/2010/main" val="4104988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935865"/>
          </a:xfrm>
        </p:spPr>
        <p:txBody>
          <a:bodyPr/>
          <a:lstStyle/>
          <a:p>
            <a:pPr algn="ctr"/>
            <a:r>
              <a:rPr lang="en-US" dirty="0">
                <a:solidFill>
                  <a:srgbClr val="0070C0"/>
                </a:solidFill>
              </a:rPr>
              <a:t>I am Katy.</a:t>
            </a:r>
            <a:endParaRPr lang="ru-RU" dirty="0">
              <a:solidFill>
                <a:srgbClr val="0070C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2287" y="1545465"/>
            <a:ext cx="5769736" cy="4868213"/>
          </a:xfrm>
        </p:spPr>
      </p:pic>
    </p:spTree>
    <p:extLst>
      <p:ext uri="{BB962C8B-B14F-4D97-AF65-F5344CB8AC3E}">
        <p14:creationId xmlns:p14="http://schemas.microsoft.com/office/powerpoint/2010/main" val="613685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665408"/>
          </a:xfrm>
        </p:spPr>
        <p:txBody>
          <a:bodyPr>
            <a:normAutofit fontScale="90000"/>
          </a:bodyPr>
          <a:lstStyle/>
          <a:p>
            <a:pPr algn="ctr"/>
            <a:r>
              <a:rPr lang="en-US" dirty="0">
                <a:solidFill>
                  <a:srgbClr val="0070C0"/>
                </a:solidFill>
              </a:rPr>
              <a:t>English proverbs about health</a:t>
            </a:r>
            <a:endParaRPr lang="ru-RU" dirty="0">
              <a:solidFill>
                <a:srgbClr val="0070C0"/>
              </a:solidFill>
            </a:endParaRPr>
          </a:p>
        </p:txBody>
      </p:sp>
      <p:sp>
        <p:nvSpPr>
          <p:cNvPr id="3" name="Текст 2"/>
          <p:cNvSpPr>
            <a:spLocks noGrp="1"/>
          </p:cNvSpPr>
          <p:nvPr>
            <p:ph type="body" idx="1"/>
          </p:nvPr>
        </p:nvSpPr>
        <p:spPr>
          <a:xfrm>
            <a:off x="677335" y="1275007"/>
            <a:ext cx="8596668" cy="5434885"/>
          </a:xfrm>
        </p:spPr>
        <p:txBody>
          <a:bodyPr>
            <a:normAutofit/>
          </a:bodyPr>
          <a:lstStyle/>
          <a:p>
            <a:pPr marL="342900" indent="-342900">
              <a:buAutoNum type="arabicPeriod"/>
            </a:pPr>
            <a:r>
              <a:rPr lang="en-US" sz="2800" dirty="0"/>
              <a:t>An apple a day keeps the doctor away. </a:t>
            </a:r>
          </a:p>
          <a:p>
            <a:pPr marL="342900" indent="-342900">
              <a:buAutoNum type="arabicPeriod"/>
            </a:pPr>
            <a:r>
              <a:rPr lang="en-US" sz="2800" dirty="0"/>
              <a:t>A sound mind in a sound body. </a:t>
            </a:r>
          </a:p>
          <a:p>
            <a:pPr marL="342900" indent="-342900">
              <a:buAutoNum type="arabicPeriod"/>
            </a:pPr>
            <a:r>
              <a:rPr lang="en-US" sz="2800" dirty="0"/>
              <a:t>Early to bed and early to rise, makes a man healthy, wealthy and wise.</a:t>
            </a:r>
          </a:p>
          <a:p>
            <a:pPr marL="342900" indent="-342900">
              <a:buAutoNum type="arabicPeriod"/>
            </a:pPr>
            <a:r>
              <a:rPr lang="en-US" sz="2800" dirty="0"/>
              <a:t>You are what you eat. </a:t>
            </a:r>
          </a:p>
          <a:p>
            <a:pPr marL="342900" indent="-342900">
              <a:buAutoNum type="arabicPeriod"/>
            </a:pPr>
            <a:r>
              <a:rPr lang="en-US" sz="2800" dirty="0"/>
              <a:t>Wealth is nothing without health.</a:t>
            </a:r>
          </a:p>
          <a:p>
            <a:pPr marL="342900" indent="-342900">
              <a:buAutoNum type="arabicPeriod"/>
            </a:pPr>
            <a:r>
              <a:rPr lang="en-US" sz="2800" dirty="0"/>
              <a:t>Worrying never did anyone any good.</a:t>
            </a:r>
          </a:p>
          <a:p>
            <a:pPr marL="342900" indent="-342900">
              <a:buAutoNum type="arabicPeriod"/>
            </a:pPr>
            <a:r>
              <a:rPr lang="en-US" sz="2800" dirty="0"/>
              <a:t>Laughter is the best medicine.</a:t>
            </a:r>
          </a:p>
          <a:p>
            <a:pPr marL="342900" indent="-342900">
              <a:buAutoNum type="arabicPeriod"/>
            </a:pPr>
            <a:r>
              <a:rPr lang="en-US" sz="2800" dirty="0"/>
              <a:t>Every patient carries her or his own doctor inside.</a:t>
            </a:r>
          </a:p>
          <a:p>
            <a:pPr marL="342900" indent="-342900">
              <a:buAutoNum type="arabicPeriod"/>
            </a:pPr>
            <a:endParaRPr lang="ru-RU" dirty="0"/>
          </a:p>
        </p:txBody>
      </p:sp>
    </p:spTree>
    <p:extLst>
      <p:ext uri="{BB962C8B-B14F-4D97-AF65-F5344CB8AC3E}">
        <p14:creationId xmlns:p14="http://schemas.microsoft.com/office/powerpoint/2010/main" val="747715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523741"/>
          </a:xfrm>
        </p:spPr>
        <p:txBody>
          <a:bodyPr>
            <a:normAutofit fontScale="90000"/>
          </a:bodyPr>
          <a:lstStyle/>
          <a:p>
            <a:pPr algn="ctr"/>
            <a:r>
              <a:rPr lang="en-US" dirty="0">
                <a:solidFill>
                  <a:srgbClr val="0070C0"/>
                </a:solidFill>
              </a:rPr>
              <a:t>Russian proverbs about health</a:t>
            </a:r>
            <a:endParaRPr lang="ru-RU" dirty="0"/>
          </a:p>
        </p:txBody>
      </p:sp>
      <p:sp>
        <p:nvSpPr>
          <p:cNvPr id="3" name="Текст 2"/>
          <p:cNvSpPr>
            <a:spLocks noGrp="1"/>
          </p:cNvSpPr>
          <p:nvPr>
            <p:ph type="body" idx="1"/>
          </p:nvPr>
        </p:nvSpPr>
        <p:spPr>
          <a:xfrm>
            <a:off x="677335" y="1790163"/>
            <a:ext cx="8596668" cy="4251199"/>
          </a:xfrm>
        </p:spPr>
        <p:txBody>
          <a:bodyPr>
            <a:normAutofit fontScale="25000" lnSpcReduction="20000"/>
          </a:bodyPr>
          <a:lstStyle/>
          <a:p>
            <a:pPr marL="342900" indent="-342900">
              <a:buAutoNum type="arabicPeriod"/>
            </a:pPr>
            <a:r>
              <a:rPr lang="ru-RU" sz="11200" dirty="0"/>
              <a:t>В здоровом теле здоровый дух.</a:t>
            </a:r>
            <a:endParaRPr lang="en-US" sz="11200" dirty="0"/>
          </a:p>
          <a:p>
            <a:pPr marL="342900" indent="-342900">
              <a:buAutoNum type="arabicPeriod"/>
            </a:pPr>
            <a:r>
              <a:rPr lang="ru-RU" sz="11200" dirty="0"/>
              <a:t>Не рад больной и золотой кровати.</a:t>
            </a:r>
            <a:endParaRPr lang="en-US" sz="11200" dirty="0"/>
          </a:p>
          <a:p>
            <a:pPr marL="342900" indent="-342900">
              <a:buAutoNum type="arabicPeriod"/>
            </a:pPr>
            <a:r>
              <a:rPr lang="ru-RU" sz="11200" dirty="0"/>
              <a:t>Доктор — внутри каждого пациента.</a:t>
            </a:r>
            <a:endParaRPr lang="en-US" sz="11200" dirty="0"/>
          </a:p>
          <a:p>
            <a:pPr marL="342900" indent="-342900">
              <a:buAutoNum type="arabicPeriod"/>
            </a:pPr>
            <a:r>
              <a:rPr lang="en-US" sz="11200" dirty="0"/>
              <a:t>C</a:t>
            </a:r>
            <a:r>
              <a:rPr lang="ru-RU" sz="11200" dirty="0"/>
              <a:t>кажи мне, что ты ешь, и я скажу, кто ты.</a:t>
            </a:r>
            <a:endParaRPr lang="en-US" sz="11200" dirty="0"/>
          </a:p>
          <a:p>
            <a:pPr marL="342900" indent="-342900">
              <a:buAutoNum type="arabicPeriod"/>
            </a:pPr>
            <a:r>
              <a:rPr lang="ru-RU" sz="11200" dirty="0"/>
              <a:t>Лук от семи недуг. </a:t>
            </a:r>
            <a:endParaRPr lang="en-US" sz="11200" dirty="0"/>
          </a:p>
          <a:p>
            <a:pPr marL="342900" indent="-342900">
              <a:buAutoNum type="arabicPeriod"/>
            </a:pPr>
            <a:r>
              <a:rPr lang="ru-RU" sz="11200" dirty="0"/>
              <a:t>Дурная голова ногам покоя не дает.</a:t>
            </a:r>
            <a:endParaRPr lang="en-US" sz="11200" dirty="0"/>
          </a:p>
          <a:p>
            <a:pPr marL="342900" indent="-342900">
              <a:buAutoNum type="arabicPeriod"/>
            </a:pPr>
            <a:r>
              <a:rPr lang="ru-RU" sz="11200" dirty="0"/>
              <a:t>Смех — лучшее лекарство.</a:t>
            </a:r>
            <a:endParaRPr lang="en-US" sz="11200" dirty="0"/>
          </a:p>
          <a:p>
            <a:pPr marL="342900" indent="-342900">
              <a:buAutoNum type="arabicPeriod"/>
            </a:pPr>
            <a:r>
              <a:rPr lang="ru-RU" sz="11200" dirty="0"/>
              <a:t>Кто рано ложится и рано встает, здоровье, богатство и ум наживет.</a:t>
            </a:r>
            <a:endParaRPr lang="en-US" sz="11200" dirty="0"/>
          </a:p>
          <a:p>
            <a:endParaRPr lang="ru-RU" dirty="0"/>
          </a:p>
        </p:txBody>
      </p:sp>
    </p:spTree>
    <p:extLst>
      <p:ext uri="{BB962C8B-B14F-4D97-AF65-F5344CB8AC3E}">
        <p14:creationId xmlns:p14="http://schemas.microsoft.com/office/powerpoint/2010/main" val="3259671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562377"/>
          </a:xfrm>
        </p:spPr>
        <p:txBody>
          <a:bodyPr>
            <a:normAutofit fontScale="90000"/>
          </a:bodyPr>
          <a:lstStyle/>
          <a:p>
            <a:pPr algn="ctr"/>
            <a:r>
              <a:rPr lang="en-US" dirty="0">
                <a:solidFill>
                  <a:srgbClr val="0070C0"/>
                </a:solidFill>
              </a:rPr>
              <a:t>Fill in the gaps</a:t>
            </a:r>
            <a:endParaRPr lang="ru-RU" dirty="0">
              <a:solidFill>
                <a:srgbClr val="0070C0"/>
              </a:solidFill>
            </a:endParaRPr>
          </a:p>
        </p:txBody>
      </p:sp>
      <p:sp>
        <p:nvSpPr>
          <p:cNvPr id="3" name="Текст 2"/>
          <p:cNvSpPr>
            <a:spLocks noGrp="1"/>
          </p:cNvSpPr>
          <p:nvPr>
            <p:ph type="body" idx="1"/>
          </p:nvPr>
        </p:nvSpPr>
        <p:spPr>
          <a:xfrm>
            <a:off x="677335" y="2653048"/>
            <a:ext cx="8596668" cy="3388314"/>
          </a:xfrm>
        </p:spPr>
        <p:txBody>
          <a:bodyPr>
            <a:normAutofit fontScale="25000" lnSpcReduction="20000"/>
          </a:bodyPr>
          <a:lstStyle/>
          <a:p>
            <a:pPr marL="342900" indent="-342900">
              <a:buAutoNum type="arabicPeriod"/>
            </a:pPr>
            <a:r>
              <a:rPr lang="en-US" sz="11200" dirty="0"/>
              <a:t>I feel tired.  _____ I consult a doctor?</a:t>
            </a:r>
          </a:p>
          <a:p>
            <a:pPr marL="342900" indent="-342900">
              <a:buAutoNum type="arabicPeriod"/>
            </a:pPr>
            <a:r>
              <a:rPr lang="en-US" sz="11200" dirty="0"/>
              <a:t>If a child has got a cold, he or she _____ take aspirin.</a:t>
            </a:r>
          </a:p>
          <a:p>
            <a:pPr marL="342900" indent="-342900">
              <a:buAutoNum type="arabicPeriod"/>
            </a:pPr>
            <a:r>
              <a:rPr lang="en-US" sz="11200" dirty="0"/>
              <a:t>If you`ve got the flu, you _____ consult a pediatrician.</a:t>
            </a:r>
          </a:p>
          <a:p>
            <a:pPr marL="342900" indent="-342900">
              <a:buAutoNum type="arabicPeriod"/>
            </a:pPr>
            <a:r>
              <a:rPr lang="en-US" sz="11200" dirty="0"/>
              <a:t>If you`ve got backache, you _____ carry heavy things.</a:t>
            </a:r>
          </a:p>
          <a:p>
            <a:pPr marL="342900" indent="-342900">
              <a:buAutoNum type="arabicPeriod"/>
            </a:pPr>
            <a:r>
              <a:rPr lang="ru-RU" sz="11200" dirty="0"/>
              <a:t>«</a:t>
            </a:r>
            <a:r>
              <a:rPr lang="en-US" sz="11200" dirty="0"/>
              <a:t>I`ve got toothache.</a:t>
            </a:r>
            <a:r>
              <a:rPr lang="ru-RU" sz="11200" dirty="0"/>
              <a:t>»</a:t>
            </a:r>
            <a:r>
              <a:rPr lang="en-US" sz="11200" dirty="0"/>
              <a:t> - </a:t>
            </a:r>
            <a:r>
              <a:rPr lang="ru-RU" sz="11200" dirty="0"/>
              <a:t>«</a:t>
            </a:r>
            <a:r>
              <a:rPr lang="en-US" sz="11200" dirty="0"/>
              <a:t>_____ I take you to a dentist?</a:t>
            </a:r>
            <a:r>
              <a:rPr lang="ru-RU" sz="11200" dirty="0"/>
              <a:t>»</a:t>
            </a:r>
            <a:endParaRPr lang="en-US" sz="11200" dirty="0"/>
          </a:p>
          <a:p>
            <a:pPr marL="342900" indent="-342900">
              <a:buAutoNum type="arabicPeriod"/>
            </a:pPr>
            <a:r>
              <a:rPr lang="en-US" sz="11200" dirty="0"/>
              <a:t>My cat has got a stomachache. I _____ take it ti a vet.</a:t>
            </a:r>
          </a:p>
          <a:p>
            <a:pPr marL="342900" indent="-342900">
              <a:buAutoNum type="arabicPeriod"/>
            </a:pPr>
            <a:r>
              <a:rPr lang="en-US" sz="11200" dirty="0"/>
              <a:t>If you`ve got appendicitis, you _____ stay at home.</a:t>
            </a:r>
          </a:p>
          <a:p>
            <a:pPr marL="342900" indent="-342900">
              <a:buAutoNum type="arabicPeriod"/>
            </a:pPr>
            <a:endParaRPr lang="en-US" dirty="0"/>
          </a:p>
          <a:p>
            <a:pPr marL="342900" indent="-342900">
              <a:buAutoNum type="arabicPeriod"/>
            </a:pPr>
            <a:endParaRPr lang="en-US" dirty="0"/>
          </a:p>
          <a:p>
            <a:pPr marL="342900" indent="-342900">
              <a:buAutoNum type="arabicPeriod"/>
            </a:pPr>
            <a:endParaRPr lang="ru-RU" dirty="0"/>
          </a:p>
        </p:txBody>
      </p:sp>
    </p:spTree>
    <p:extLst>
      <p:ext uri="{BB962C8B-B14F-4D97-AF65-F5344CB8AC3E}">
        <p14:creationId xmlns:p14="http://schemas.microsoft.com/office/powerpoint/2010/main" val="932021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5" y="609600"/>
            <a:ext cx="8596668" cy="523741"/>
          </a:xfrm>
        </p:spPr>
        <p:txBody>
          <a:bodyPr>
            <a:normAutofit fontScale="90000"/>
          </a:bodyPr>
          <a:lstStyle/>
          <a:p>
            <a:pPr algn="ctr"/>
            <a:r>
              <a:rPr lang="en-US" dirty="0">
                <a:solidFill>
                  <a:srgbClr val="0070C0"/>
                </a:solidFill>
              </a:rPr>
              <a:t>Complete the tips</a:t>
            </a:r>
            <a:endParaRPr lang="ru-RU" dirty="0">
              <a:solidFill>
                <a:srgbClr val="0070C0"/>
              </a:solidFill>
            </a:endParaRPr>
          </a:p>
        </p:txBody>
      </p:sp>
      <p:sp>
        <p:nvSpPr>
          <p:cNvPr id="3" name="Текст 2"/>
          <p:cNvSpPr>
            <a:spLocks noGrp="1"/>
          </p:cNvSpPr>
          <p:nvPr>
            <p:ph type="body" idx="1"/>
          </p:nvPr>
        </p:nvSpPr>
        <p:spPr>
          <a:xfrm>
            <a:off x="677335" y="1313645"/>
            <a:ext cx="8596668" cy="5228823"/>
          </a:xfrm>
        </p:spPr>
        <p:txBody>
          <a:bodyPr>
            <a:normAutofit fontScale="92500"/>
          </a:bodyPr>
          <a:lstStyle/>
          <a:p>
            <a:pPr marL="342900" indent="-342900">
              <a:buAutoNum type="arabicPeriod"/>
            </a:pPr>
            <a:r>
              <a:rPr lang="en-US" sz="3500" dirty="0"/>
              <a:t>You shouldn`t _____ much.   </a:t>
            </a:r>
            <a:r>
              <a:rPr lang="en-US" sz="3500" i="1" dirty="0"/>
              <a:t>Walk/watch TV</a:t>
            </a:r>
          </a:p>
          <a:p>
            <a:pPr marL="342900" indent="-342900">
              <a:buAutoNum type="arabicPeriod"/>
            </a:pPr>
            <a:r>
              <a:rPr lang="en-US" sz="3500" dirty="0"/>
              <a:t>You should sleep for _____ hours. </a:t>
            </a:r>
            <a:r>
              <a:rPr lang="en-US" sz="3500" i="1" dirty="0"/>
              <a:t>Nine/five</a:t>
            </a:r>
          </a:p>
          <a:p>
            <a:pPr marL="342900" indent="-342900">
              <a:buAutoNum type="arabicPeriod"/>
            </a:pPr>
            <a:r>
              <a:rPr lang="en-US" sz="3500" dirty="0"/>
              <a:t>You should drink _____ at breakfast time. </a:t>
            </a:r>
            <a:r>
              <a:rPr lang="en-US" sz="3500" i="1" dirty="0"/>
              <a:t>Milk/coffee</a:t>
            </a:r>
          </a:p>
          <a:p>
            <a:pPr marL="342900" indent="-342900">
              <a:buAutoNum type="arabicPeriod"/>
            </a:pPr>
            <a:r>
              <a:rPr lang="en-US" sz="3500" dirty="0"/>
              <a:t>You should play enough _____ . </a:t>
            </a:r>
            <a:r>
              <a:rPr lang="en-US" sz="3500" i="1" dirty="0"/>
              <a:t>Computer games/sport</a:t>
            </a:r>
          </a:p>
          <a:p>
            <a:pPr marL="342900" indent="-342900">
              <a:buAutoNum type="arabicPeriod"/>
            </a:pPr>
            <a:r>
              <a:rPr lang="en-US" sz="3500" dirty="0"/>
              <a:t>You should exercise not less than _____ every day. </a:t>
            </a:r>
            <a:r>
              <a:rPr lang="en-US" sz="3500" i="1" dirty="0"/>
              <a:t>One hour/seven hours</a:t>
            </a:r>
          </a:p>
          <a:p>
            <a:endParaRPr lang="ru-RU" i="1" dirty="0"/>
          </a:p>
        </p:txBody>
      </p:sp>
    </p:spTree>
    <p:extLst>
      <p:ext uri="{BB962C8B-B14F-4D97-AF65-F5344CB8AC3E}">
        <p14:creationId xmlns:p14="http://schemas.microsoft.com/office/powerpoint/2010/main" val="3029467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498604"/>
            <a:ext cx="3854528" cy="446106"/>
          </a:xfrm>
        </p:spPr>
        <p:txBody>
          <a:bodyPr>
            <a:noAutofit/>
          </a:bodyPr>
          <a:lstStyle/>
          <a:p>
            <a:pPr algn="ctr"/>
            <a:r>
              <a:rPr lang="en-US" sz="3600" dirty="0">
                <a:solidFill>
                  <a:srgbClr val="0070C0"/>
                </a:solidFill>
              </a:rPr>
              <a:t>The gymnastics</a:t>
            </a:r>
            <a:endParaRPr lang="ru-RU" sz="3600" dirty="0">
              <a:solidFill>
                <a:srgbClr val="0070C0"/>
              </a:solidFill>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79256" y="2254250"/>
            <a:ext cx="3497319" cy="2794268"/>
          </a:xfrm>
        </p:spPr>
      </p:pic>
      <p:sp>
        <p:nvSpPr>
          <p:cNvPr id="4" name="Текст 3"/>
          <p:cNvSpPr>
            <a:spLocks noGrp="1"/>
          </p:cNvSpPr>
          <p:nvPr>
            <p:ph type="body" sz="half" idx="2"/>
          </p:nvPr>
        </p:nvSpPr>
        <p:spPr>
          <a:xfrm>
            <a:off x="677333" y="2176530"/>
            <a:ext cx="4680278" cy="4404574"/>
          </a:xfrm>
        </p:spPr>
        <p:txBody>
          <a:bodyPr>
            <a:normAutofit fontScale="25000" lnSpcReduction="20000"/>
          </a:bodyPr>
          <a:lstStyle/>
          <a:p>
            <a:r>
              <a:rPr lang="en-US" sz="14400" dirty="0"/>
              <a:t>Look left, right</a:t>
            </a:r>
            <a:br>
              <a:rPr lang="en-US" sz="14400" dirty="0"/>
            </a:br>
            <a:r>
              <a:rPr lang="en-US" sz="14400" dirty="0"/>
              <a:t>Look up, look down</a:t>
            </a:r>
            <a:br>
              <a:rPr lang="en-US" sz="14400" dirty="0"/>
            </a:br>
            <a:r>
              <a:rPr lang="en-US" sz="14400" dirty="0"/>
              <a:t>Look around.</a:t>
            </a:r>
            <a:br>
              <a:rPr lang="en-US" sz="14400" dirty="0"/>
            </a:br>
            <a:r>
              <a:rPr lang="en-US" sz="14400" dirty="0"/>
              <a:t>Look at your nose</a:t>
            </a:r>
            <a:br>
              <a:rPr lang="en-US" sz="14400" dirty="0"/>
            </a:br>
            <a:r>
              <a:rPr lang="en-US" sz="14400" dirty="0"/>
              <a:t>Look at that rose</a:t>
            </a:r>
            <a:br>
              <a:rPr lang="en-US" sz="14400" dirty="0"/>
            </a:br>
            <a:r>
              <a:rPr lang="en-US" sz="14400" dirty="0"/>
              <a:t>Close your eyes</a:t>
            </a:r>
            <a:br>
              <a:rPr lang="en-US" sz="14400" dirty="0"/>
            </a:br>
            <a:r>
              <a:rPr lang="en-US" sz="14400" dirty="0"/>
              <a:t>Open, wink and smile.</a:t>
            </a:r>
            <a:br>
              <a:rPr lang="en-US" sz="14400" dirty="0"/>
            </a:br>
            <a:r>
              <a:rPr lang="en-US" sz="14400" dirty="0"/>
              <a:t>Your eyes are happy again.</a:t>
            </a:r>
          </a:p>
          <a:p>
            <a:endParaRPr lang="ru-RU" dirty="0"/>
          </a:p>
        </p:txBody>
      </p:sp>
    </p:spTree>
    <p:extLst>
      <p:ext uri="{BB962C8B-B14F-4D97-AF65-F5344CB8AC3E}">
        <p14:creationId xmlns:p14="http://schemas.microsoft.com/office/powerpoint/2010/main" val="663178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716924"/>
          </a:xfrm>
        </p:spPr>
        <p:txBody>
          <a:bodyPr/>
          <a:lstStyle/>
          <a:p>
            <a:pPr algn="ctr"/>
            <a:r>
              <a:rPr lang="ru-RU" dirty="0">
                <a:solidFill>
                  <a:srgbClr val="0070C0"/>
                </a:solidFill>
              </a:rPr>
              <a:t>Этап рефлексии </a:t>
            </a:r>
          </a:p>
        </p:txBody>
      </p:sp>
      <p:graphicFrame>
        <p:nvGraphicFramePr>
          <p:cNvPr id="4" name="Объект 3"/>
          <p:cNvGraphicFramePr>
            <a:graphicFrameLocks noGrp="1"/>
          </p:cNvGraphicFramePr>
          <p:nvPr>
            <p:ph idx="1"/>
            <p:extLst>
              <p:ext uri="{D42A27DB-BD31-4B8C-83A1-F6EECF244321}">
                <p14:modId xmlns:p14="http://schemas.microsoft.com/office/powerpoint/2010/main" val="3786490875"/>
              </p:ext>
            </p:extLst>
          </p:nvPr>
        </p:nvGraphicFramePr>
        <p:xfrm>
          <a:off x="677863" y="1493950"/>
          <a:ext cx="8596312" cy="4597758"/>
        </p:xfrm>
        <a:graphic>
          <a:graphicData uri="http://schemas.openxmlformats.org/drawingml/2006/table">
            <a:tbl>
              <a:tblPr firstRow="1" bandRow="1">
                <a:tableStyleId>{5C22544A-7EE6-4342-B048-85BDC9FD1C3A}</a:tableStyleId>
              </a:tblPr>
              <a:tblGrid>
                <a:gridCol w="4298156">
                  <a:extLst>
                    <a:ext uri="{9D8B030D-6E8A-4147-A177-3AD203B41FA5}">
                      <a16:colId xmlns:a16="http://schemas.microsoft.com/office/drawing/2014/main" val="20000"/>
                    </a:ext>
                  </a:extLst>
                </a:gridCol>
                <a:gridCol w="4298156">
                  <a:extLst>
                    <a:ext uri="{9D8B030D-6E8A-4147-A177-3AD203B41FA5}">
                      <a16:colId xmlns:a16="http://schemas.microsoft.com/office/drawing/2014/main" val="20001"/>
                    </a:ext>
                  </a:extLst>
                </a:gridCol>
              </a:tblGrid>
              <a:tr h="643798">
                <a:tc>
                  <a:txBody>
                    <a:bodyPr/>
                    <a:lstStyle/>
                    <a:p>
                      <a:pPr algn="ctr"/>
                      <a:r>
                        <a:rPr lang="ru-RU" sz="2800" dirty="0"/>
                        <a:t>На уроке я работал</a:t>
                      </a:r>
                    </a:p>
                  </a:txBody>
                  <a:tcPr/>
                </a:tc>
                <a:tc>
                  <a:txBody>
                    <a:bodyPr/>
                    <a:lstStyle/>
                    <a:p>
                      <a:pPr algn="ctr"/>
                      <a:r>
                        <a:rPr lang="ru-RU" sz="2800" dirty="0"/>
                        <a:t>Активно/пассивно</a:t>
                      </a:r>
                    </a:p>
                  </a:txBody>
                  <a:tcPr/>
                </a:tc>
                <a:extLst>
                  <a:ext uri="{0D108BD9-81ED-4DB2-BD59-A6C34878D82A}">
                    <a16:rowId xmlns:a16="http://schemas.microsoft.com/office/drawing/2014/main" val="10000"/>
                  </a:ext>
                </a:extLst>
              </a:tr>
              <a:tr h="1011283">
                <a:tc>
                  <a:txBody>
                    <a:bodyPr/>
                    <a:lstStyle/>
                    <a:p>
                      <a:pPr algn="ctr"/>
                      <a:r>
                        <a:rPr lang="ru-RU" sz="2800" dirty="0"/>
                        <a:t>Своей работой на уроке я</a:t>
                      </a:r>
                    </a:p>
                  </a:txBody>
                  <a:tcPr/>
                </a:tc>
                <a:tc>
                  <a:txBody>
                    <a:bodyPr/>
                    <a:lstStyle/>
                    <a:p>
                      <a:pPr algn="ctr"/>
                      <a:r>
                        <a:rPr lang="ru-RU" sz="2800" dirty="0"/>
                        <a:t>Доволен/не доволен</a:t>
                      </a:r>
                    </a:p>
                  </a:txBody>
                  <a:tcPr/>
                </a:tc>
                <a:extLst>
                  <a:ext uri="{0D108BD9-81ED-4DB2-BD59-A6C34878D82A}">
                    <a16:rowId xmlns:a16="http://schemas.microsoft.com/office/drawing/2014/main" val="10001"/>
                  </a:ext>
                </a:extLst>
              </a:tr>
              <a:tr h="1011283">
                <a:tc>
                  <a:txBody>
                    <a:bodyPr/>
                    <a:lstStyle/>
                    <a:p>
                      <a:pPr algn="ctr"/>
                      <a:r>
                        <a:rPr lang="ru-RU" sz="2800" dirty="0"/>
                        <a:t>Урок для меня показался</a:t>
                      </a:r>
                    </a:p>
                  </a:txBody>
                  <a:tcPr/>
                </a:tc>
                <a:tc>
                  <a:txBody>
                    <a:bodyPr/>
                    <a:lstStyle/>
                    <a:p>
                      <a:pPr algn="ctr"/>
                      <a:r>
                        <a:rPr lang="ru-RU" sz="2800" dirty="0"/>
                        <a:t>Коротким/длинным</a:t>
                      </a:r>
                    </a:p>
                  </a:txBody>
                  <a:tcPr/>
                </a:tc>
                <a:extLst>
                  <a:ext uri="{0D108BD9-81ED-4DB2-BD59-A6C34878D82A}">
                    <a16:rowId xmlns:a16="http://schemas.microsoft.com/office/drawing/2014/main" val="10002"/>
                  </a:ext>
                </a:extLst>
              </a:tr>
              <a:tr h="643798">
                <a:tc>
                  <a:txBody>
                    <a:bodyPr/>
                    <a:lstStyle/>
                    <a:p>
                      <a:pPr algn="ctr"/>
                      <a:r>
                        <a:rPr lang="ru-RU" sz="2800" dirty="0"/>
                        <a:t>За урок я </a:t>
                      </a:r>
                    </a:p>
                  </a:txBody>
                  <a:tcPr/>
                </a:tc>
                <a:tc>
                  <a:txBody>
                    <a:bodyPr/>
                    <a:lstStyle/>
                    <a:p>
                      <a:pPr algn="ctr"/>
                      <a:r>
                        <a:rPr lang="ru-RU" sz="2800" dirty="0"/>
                        <a:t>Не устал/устал</a:t>
                      </a:r>
                    </a:p>
                  </a:txBody>
                  <a:tcPr/>
                </a:tc>
                <a:extLst>
                  <a:ext uri="{0D108BD9-81ED-4DB2-BD59-A6C34878D82A}">
                    <a16:rowId xmlns:a16="http://schemas.microsoft.com/office/drawing/2014/main" val="10003"/>
                  </a:ext>
                </a:extLst>
              </a:tr>
              <a:tr h="643798">
                <a:tc>
                  <a:txBody>
                    <a:bodyPr/>
                    <a:lstStyle/>
                    <a:p>
                      <a:pPr algn="ctr"/>
                      <a:r>
                        <a:rPr lang="ru-RU" sz="2800" dirty="0"/>
                        <a:t>Моё настроение </a:t>
                      </a:r>
                    </a:p>
                  </a:txBody>
                  <a:tcPr/>
                </a:tc>
                <a:tc>
                  <a:txBody>
                    <a:bodyPr/>
                    <a:lstStyle/>
                    <a:p>
                      <a:pPr algn="ctr"/>
                      <a:r>
                        <a:rPr lang="ru-RU" sz="2800" dirty="0"/>
                        <a:t>Стало лучше/стало хуже</a:t>
                      </a:r>
                    </a:p>
                  </a:txBody>
                  <a:tcPr/>
                </a:tc>
                <a:extLst>
                  <a:ext uri="{0D108BD9-81ED-4DB2-BD59-A6C34878D82A}">
                    <a16:rowId xmlns:a16="http://schemas.microsoft.com/office/drawing/2014/main" val="10004"/>
                  </a:ext>
                </a:extLst>
              </a:tr>
              <a:tr h="643798">
                <a:tc>
                  <a:txBody>
                    <a:bodyPr/>
                    <a:lstStyle/>
                    <a:p>
                      <a:pPr algn="ctr"/>
                      <a:r>
                        <a:rPr lang="ru-RU" sz="2800" dirty="0"/>
                        <a:t>Материал урока был мне </a:t>
                      </a:r>
                    </a:p>
                  </a:txBody>
                  <a:tcPr/>
                </a:tc>
                <a:tc>
                  <a:txBody>
                    <a:bodyPr/>
                    <a:lstStyle/>
                    <a:p>
                      <a:pPr algn="ctr"/>
                      <a:r>
                        <a:rPr lang="ru-RU" sz="2800" dirty="0"/>
                        <a:t>Понятен/не</a:t>
                      </a:r>
                      <a:r>
                        <a:rPr lang="ru-RU" sz="2800" baseline="0" dirty="0"/>
                        <a:t> понятен</a:t>
                      </a:r>
                      <a:endParaRPr lang="ru-RU" sz="28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54993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2107842"/>
          </a:xfrm>
        </p:spPr>
        <p:txBody>
          <a:bodyPr>
            <a:noAutofit/>
          </a:bodyPr>
          <a:lstStyle/>
          <a:p>
            <a:pPr algn="ctr"/>
            <a:r>
              <a:rPr lang="en-US" sz="6000" dirty="0">
                <a:solidFill>
                  <a:srgbClr val="0070C0"/>
                </a:solidFill>
              </a:rPr>
              <a:t>Thank you! Have a nice day and be healthy!</a:t>
            </a:r>
            <a:endParaRPr lang="ru-RU" sz="6000" dirty="0">
              <a:solidFill>
                <a:srgbClr val="0070C0"/>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2653" y="2717800"/>
            <a:ext cx="4426731" cy="3324225"/>
          </a:xfrm>
        </p:spPr>
      </p:pic>
    </p:spTree>
    <p:extLst>
      <p:ext uri="{BB962C8B-B14F-4D97-AF65-F5344CB8AC3E}">
        <p14:creationId xmlns:p14="http://schemas.microsoft.com/office/powerpoint/2010/main" val="1754807159"/>
      </p:ext>
    </p:extLst>
  </p:cSld>
  <p:clrMapOvr>
    <a:masterClrMapping/>
  </p:clrMapOvr>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411</TotalTime>
  <Words>1552</Words>
  <Application>Microsoft Office PowerPoint</Application>
  <PresentationFormat>Широкоэкранный</PresentationFormat>
  <Paragraphs>134</Paragraphs>
  <Slides>28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Arial</vt:lpstr>
      <vt:lpstr>Trebuchet MS</vt:lpstr>
      <vt:lpstr>Wingdings 3</vt:lpstr>
      <vt:lpstr>Грань</vt:lpstr>
      <vt:lpstr>Презентация к уроку по теме «Do you feel well today?»  </vt:lpstr>
      <vt:lpstr>Цели урока</vt:lpstr>
      <vt:lpstr>Развитие универсальных учебных действий в рамках обозначенной темы</vt:lpstr>
      <vt:lpstr>Планируемые результаты</vt:lpstr>
      <vt:lpstr>Характеристика урока</vt:lpstr>
      <vt:lpstr>Методы обучения, примененные на уроке</vt:lpstr>
      <vt:lpstr>Основные понятия(лексические единицы) и грамматический материал</vt:lpstr>
      <vt:lpstr>Дидактическая структура урока</vt:lpstr>
      <vt:lpstr>Ход урока</vt:lpstr>
      <vt:lpstr>Презентация PowerPoint</vt:lpstr>
      <vt:lpstr>Презентация PowerPoint</vt:lpstr>
      <vt:lpstr>Презентация PowerPoint</vt:lpstr>
      <vt:lpstr>We are healthy!</vt:lpstr>
      <vt:lpstr>Does Paul look happy?</vt:lpstr>
      <vt:lpstr>Student`s book</vt:lpstr>
      <vt:lpstr>For example</vt:lpstr>
      <vt:lpstr>I am Ann.</vt:lpstr>
      <vt:lpstr>I am Nick.</vt:lpstr>
      <vt:lpstr>I am Sandra.</vt:lpstr>
      <vt:lpstr>I am Steve.</vt:lpstr>
      <vt:lpstr>I am Katy.</vt:lpstr>
      <vt:lpstr>English proverbs about health</vt:lpstr>
      <vt:lpstr>Russian proverbs about health</vt:lpstr>
      <vt:lpstr>Fill in the gaps</vt:lpstr>
      <vt:lpstr>Complete the tips</vt:lpstr>
      <vt:lpstr>The gymnastics</vt:lpstr>
      <vt:lpstr>Этап рефлексии </vt:lpstr>
      <vt:lpstr>Thank you! Have a nice day and be healthy!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к уроку по теме «Are you a healthy kid?»</dc:title>
  <dc:creator>Галина Цыганова</dc:creator>
  <cp:lastModifiedBy>Nataliia</cp:lastModifiedBy>
  <cp:revision>71</cp:revision>
  <dcterms:created xsi:type="dcterms:W3CDTF">2016-10-22T12:28:14Z</dcterms:created>
  <dcterms:modified xsi:type="dcterms:W3CDTF">2026-10-22T16:19:18Z</dcterms:modified>
</cp:coreProperties>
</file>