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0.svg" ContentType="image/svg+xml"/>
  <Override PartName="/ppt/media/image12.svg" ContentType="image/svg+xml"/>
  <Override PartName="/ppt/media/image14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1365" cy="6858000"/>
  <p:notesSz cx="6858000" cy="12191365"/>
  <p:embeddedFontLst>
    <p:embeddedFont>
      <p:font typeface="Raleway" pitchFamily="34" charset="0"/>
      <p:regular r:id="rId17"/>
    </p:embeddedFont>
    <p:embeddedFont>
      <p:font typeface="Raleway" pitchFamily="34" charset="-122"/>
      <p:regular r:id="rId18"/>
    </p:embeddedFont>
    <p:embeddedFont>
      <p:font typeface="Roboto" panose="02000000000000000000" pitchFamily="34" charset="0"/>
      <p:regular r:id="rId19"/>
    </p:embeddedFont>
    <p:embeddedFont>
      <p:font typeface="Roboto" panose="02000000000000000000" pitchFamily="34" charset="-122"/>
      <p:regular r:id="rId20"/>
    </p:embeddedFont>
    <p:embeddedFont>
      <p:font typeface="Roboto Bold" panose="02000000000000000000" pitchFamily="34" charset="0"/>
      <p:bold r:id="rId21"/>
    </p:embeddedFont>
    <p:embeddedFont>
      <p:font typeface="Roboto Bold" panose="02000000000000000000" pitchFamily="34" charset="-122"/>
      <p:bold r:id="rId22"/>
    </p:embeddedFont>
    <p:embeddedFont>
      <p:font typeface="Calibri" panose="020F0502020204030204" charset="0"/>
      <p:regular r:id="rId23"/>
      <p:bold r:id="rId24"/>
      <p:italic r:id="rId25"/>
      <p:bold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font" Target="fonts/font10.fntdata"/><Relationship Id="rId25" Type="http://schemas.openxmlformats.org/officeDocument/2006/relationships/font" Target="fonts/font9.fntdata"/><Relationship Id="rId24" Type="http://schemas.openxmlformats.org/officeDocument/2006/relationships/font" Target="fonts/font8.fntdata"/><Relationship Id="rId23" Type="http://schemas.openxmlformats.org/officeDocument/2006/relationships/font" Target="fonts/font7.fntdata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ECE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0.svg"/><Relationship Id="rId7" Type="http://schemas.openxmlformats.org/officeDocument/2006/relationships/image" Target="../media/image9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svg"/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006067"/>
            <a:ext cx="6296860" cy="118129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Бюро геометрической экспертизы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450233"/>
            <a:ext cx="6296860" cy="142230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Ролевая игра для 9 класса: команды получают дела о четырёхугольниках и готовят экспертные заключения.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Цель — применять свойства фигур, обосновывать решения и ясно представлять математические выводы.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9034" y="785813"/>
            <a:ext cx="3525452" cy="528627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4361" y="2380627"/>
            <a:ext cx="5822110" cy="88602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Эксперты решают реальные геометрические задачи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5714361" y="3361026"/>
            <a:ext cx="6431695" cy="1984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К концу игры каждый участник сможет: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714361" y="3653929"/>
            <a:ext cx="5822110" cy="90537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распознавать параллелограмм, трапецию и их виды по признакам;</a:t>
            </a:r>
            <a:endParaRPr lang="en-US" sz="11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доказывать свойства четырёхугольников;</a:t>
            </a:r>
            <a:endParaRPr lang="en-US" sz="11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находить периметр и площадь;</a:t>
            </a:r>
            <a:endParaRPr lang="en-US" sz="11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объяснять ход решения, опираясь на определения и теоремы.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92055"/>
            <a:ext cx="10868745" cy="5611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Команды получают роли и дело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1579066"/>
            <a:ext cx="11478330" cy="2800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 каждой команде распределите роли: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61475" y="2051050"/>
            <a:ext cx="5349047" cy="1743770"/>
          </a:xfrm>
          <a:prstGeom prst="roundRect">
            <a:avLst>
              <a:gd name="adj" fmla="val 432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47307" y="2236887"/>
            <a:ext cx="538645" cy="538659"/>
          </a:xfrm>
          <a:prstGeom prst="ellipse">
            <a:avLst/>
          </a:prstGeom>
          <a:solidFill>
            <a:srgbClr val="1B1B27"/>
          </a:solidFill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5437" y="2384921"/>
            <a:ext cx="242385" cy="2423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47307" y="2946102"/>
            <a:ext cx="4977383" cy="2804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Заказчик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847307" y="3328888"/>
            <a:ext cx="4977383" cy="2800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Читает условие и уточняет, что требуется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81074" y="2051050"/>
            <a:ext cx="5349146" cy="1743770"/>
          </a:xfrm>
          <a:prstGeom prst="roundRect">
            <a:avLst>
              <a:gd name="adj" fmla="val 432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366906" y="2236887"/>
            <a:ext cx="538645" cy="538659"/>
          </a:xfrm>
          <a:prstGeom prst="ellipse">
            <a:avLst/>
          </a:prstGeom>
          <a:solidFill>
            <a:srgbClr val="1B1B27"/>
          </a:solidFill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5036" y="2384921"/>
            <a:ext cx="242385" cy="2423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66906" y="2946102"/>
            <a:ext cx="4977482" cy="2804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Геометр-аналитик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6366906" y="3328888"/>
            <a:ext cx="4977482" cy="2800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Предлагает способ решения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61475" y="3965377"/>
            <a:ext cx="5349047" cy="1743770"/>
          </a:xfrm>
          <a:prstGeom prst="roundRect">
            <a:avLst>
              <a:gd name="adj" fmla="val 432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47307" y="4151213"/>
            <a:ext cx="538645" cy="538659"/>
          </a:xfrm>
          <a:prstGeom prst="ellipse">
            <a:avLst/>
          </a:prstGeom>
          <a:solidFill>
            <a:srgbClr val="1B1B27"/>
          </a:solidFill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5437" y="4299248"/>
            <a:ext cx="242385" cy="2423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47307" y="4860429"/>
            <a:ext cx="4977383" cy="2804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Эксперт-доказатель</a:t>
            </a:r>
            <a:endParaRPr lang="en-US" sz="1750" dirty="0"/>
          </a:p>
        </p:txBody>
      </p:sp>
      <p:sp>
        <p:nvSpPr>
          <p:cNvPr id="18" name="Text 13"/>
          <p:cNvSpPr/>
          <p:nvPr/>
        </p:nvSpPr>
        <p:spPr>
          <a:xfrm>
            <a:off x="847307" y="5243215"/>
            <a:ext cx="4977383" cy="2800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Записывает обоснование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181074" y="3965377"/>
            <a:ext cx="5349146" cy="1743770"/>
          </a:xfrm>
          <a:prstGeom prst="roundRect">
            <a:avLst>
              <a:gd name="adj" fmla="val 432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366906" y="4151213"/>
            <a:ext cx="538645" cy="538659"/>
          </a:xfrm>
          <a:prstGeom prst="ellipse">
            <a:avLst/>
          </a:prstGeom>
          <a:solidFill>
            <a:srgbClr val="1B1B27"/>
          </a:solidFill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5036" y="4299248"/>
            <a:ext cx="242385" cy="24239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66906" y="4860429"/>
            <a:ext cx="4977482" cy="2804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Докладчик</a:t>
            </a:r>
            <a:endParaRPr lang="en-US" sz="1750" dirty="0"/>
          </a:p>
        </p:txBody>
      </p:sp>
      <p:sp>
        <p:nvSpPr>
          <p:cNvPr id="23" name="Text 17"/>
          <p:cNvSpPr/>
          <p:nvPr/>
        </p:nvSpPr>
        <p:spPr>
          <a:xfrm>
            <a:off x="6366906" y="5243215"/>
            <a:ext cx="4977482" cy="2800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Представляет заключение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661475" y="5901035"/>
            <a:ext cx="11478330" cy="2800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На каждое дело команда готовит решение и короткую защиту.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37766"/>
            <a:ext cx="10868745" cy="5906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Баллы начисляются за точность и обоснование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785838"/>
            <a:ext cx="11478330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На решение каждого дела — 5–7 минут, на защиту — до 1 минуты.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300883"/>
            <a:ext cx="3496877" cy="14423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77479" y="2515295"/>
            <a:ext cx="2966467" cy="2952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 балл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77479" y="2923977"/>
            <a:ext cx="2966467" cy="60483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Верно определена фигура или искомая величина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47359" y="2300883"/>
            <a:ext cx="3496877" cy="14423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63363" y="2515295"/>
            <a:ext cx="2966467" cy="2952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 балл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4663363" y="2923977"/>
            <a:ext cx="2966467" cy="60483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Выбран подходящий признак или формула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33244" y="2300883"/>
            <a:ext cx="3496877" cy="144234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349247" y="2515295"/>
            <a:ext cx="2966467" cy="2952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 балл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349247" y="2923977"/>
            <a:ext cx="2966467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Решение обосновано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932238"/>
            <a:ext cx="3496877" cy="113992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77479" y="4146649"/>
            <a:ext cx="2966467" cy="2952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 балл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977479" y="4555331"/>
            <a:ext cx="2966467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Вычисления выполнены верно</a:t>
            </a:r>
            <a:endParaRPr lang="en-US" sz="14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3932238"/>
            <a:ext cx="3496877" cy="113992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663363" y="4146649"/>
            <a:ext cx="2966467" cy="2952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1 балл</a:t>
            </a:r>
            <a:endParaRPr lang="en-US" sz="1850" dirty="0"/>
          </a:p>
        </p:txBody>
      </p:sp>
      <p:sp>
        <p:nvSpPr>
          <p:cNvPr id="18" name="Text 11"/>
          <p:cNvSpPr/>
          <p:nvPr/>
        </p:nvSpPr>
        <p:spPr>
          <a:xfrm>
            <a:off x="4663363" y="4555331"/>
            <a:ext cx="2966467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Ответ представлен ясно</a:t>
            </a:r>
            <a:endParaRPr lang="en-US" sz="1450" dirty="0"/>
          </a:p>
        </p:txBody>
      </p:sp>
      <p:sp>
        <p:nvSpPr>
          <p:cNvPr id="19" name="Shape 12"/>
          <p:cNvSpPr/>
          <p:nvPr/>
        </p:nvSpPr>
        <p:spPr>
          <a:xfrm>
            <a:off x="661475" y="5284788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E1E1EA"/>
          </a:solidFill>
        </p:spPr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482" y="5552480"/>
            <a:ext cx="236234" cy="189012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275723" y="5521027"/>
            <a:ext cx="10675075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За содержательный вопрос другой команде можно получить дополнительный балл.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2059583"/>
            <a:ext cx="569997" cy="215305"/>
          </a:xfrm>
          <a:prstGeom prst="roundRect">
            <a:avLst>
              <a:gd name="adj" fmla="val 22123"/>
            </a:avLst>
          </a:prstGeom>
          <a:solidFill>
            <a:srgbClr val="E1E1EA"/>
          </a:solidFill>
        </p:spPr>
      </p:sp>
      <p:sp>
        <p:nvSpPr>
          <p:cNvPr id="3" name="Text 1"/>
          <p:cNvSpPr/>
          <p:nvPr/>
        </p:nvSpPr>
        <p:spPr>
          <a:xfrm>
            <a:off x="746503" y="2104034"/>
            <a:ext cx="1009526" cy="13037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ДЕЛО 1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61475" y="2330422"/>
            <a:ext cx="5822110" cy="88602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Определите тип четырёхугольника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661475" y="3309640"/>
            <a:ext cx="5822110" cy="69095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spcAft>
                <a:spcPts val="750"/>
              </a:spcAft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Диагонали четырёхугольника ABCD пересекаются в точке O. Известно, что AO = OC и BO = OD, AB = 7 см, BC = 5 см.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Задание:</a:t>
            </a: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определите вид ABCD и найдите его периметр.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661475" y="4155579"/>
            <a:ext cx="5822110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</p:spPr>
      </p:sp>
      <p:sp>
        <p:nvSpPr>
          <p:cNvPr id="7" name="Text 5"/>
          <p:cNvSpPr/>
          <p:nvPr/>
        </p:nvSpPr>
        <p:spPr>
          <a:xfrm>
            <a:off x="661475" y="4329609"/>
            <a:ext cx="5822110" cy="4925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000"/>
              </a:lnSpc>
              <a:spcAft>
                <a:spcPts val="750"/>
              </a:spcAft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Проверка:</a:t>
            </a: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диагонали делятся точкой пересечения пополам — ABCD параллелограмм.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P = 2(7 + 5) = 24 см.</a:t>
            </a:r>
            <a:endParaRPr lang="en-US" sz="1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3361" y="785813"/>
            <a:ext cx="3525452" cy="52862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9034" y="785813"/>
            <a:ext cx="3525452" cy="528627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4361" y="2008188"/>
            <a:ext cx="569997" cy="215305"/>
          </a:xfrm>
          <a:prstGeom prst="roundRect">
            <a:avLst>
              <a:gd name="adj" fmla="val 22123"/>
            </a:avLst>
          </a:prstGeom>
          <a:solidFill>
            <a:srgbClr val="E1E1EA"/>
          </a:solidFill>
        </p:spPr>
      </p:sp>
      <p:sp>
        <p:nvSpPr>
          <p:cNvPr id="4" name="Text 1"/>
          <p:cNvSpPr/>
          <p:nvPr/>
        </p:nvSpPr>
        <p:spPr>
          <a:xfrm>
            <a:off x="5799389" y="2052638"/>
            <a:ext cx="1009526" cy="13037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ДЕЛО 2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714361" y="2279027"/>
            <a:ext cx="5822110" cy="88602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Подтвердите заключение доказательством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5714361" y="3258245"/>
            <a:ext cx="5822110" cy="6909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000"/>
              </a:lnSpc>
              <a:spcAft>
                <a:spcPts val="750"/>
              </a:spcAft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 четырёхугольнике ABCD стороны AB и CD параллельны, причём AB = CD.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Задание:</a:t>
            </a: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докажите, что ABCD — параллелограмм. Проведите диагональ AC и сравните треугольники BAC и DCA.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714361" y="4104184"/>
            <a:ext cx="5822110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</p:spPr>
      </p:sp>
      <p:sp>
        <p:nvSpPr>
          <p:cNvPr id="8" name="Text 5"/>
          <p:cNvSpPr/>
          <p:nvPr/>
        </p:nvSpPr>
        <p:spPr>
          <a:xfrm>
            <a:off x="5714361" y="4279395"/>
            <a:ext cx="5822110" cy="59531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Проверка:</a:t>
            </a: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AB = CD, AC — общая сторона, углы BAC и DCA равны как накрест лежащие. Треугольники равны, поэтому AD ∥ BC. Обе пары противоположных сторон параллельны.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195288"/>
            <a:ext cx="759699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</p:spPr>
      </p:sp>
      <p:sp>
        <p:nvSpPr>
          <p:cNvPr id="3" name="Text 1"/>
          <p:cNvSpPr/>
          <p:nvPr/>
        </p:nvSpPr>
        <p:spPr>
          <a:xfrm>
            <a:off x="774879" y="1254676"/>
            <a:ext cx="1142475" cy="17383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ДЕЛО 3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578633"/>
            <a:ext cx="5770220" cy="118129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Рассчитайте площадь трапеции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928342"/>
            <a:ext cx="5770220" cy="107731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Для проекта площадки заказчик предоставил план в форме трапеции. Её основания равны 7 м и 9 м, высота — 6 м.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Задание: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найдите площадь площадки и назовите формулу.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61475" y="4265513"/>
            <a:ext cx="5770220" cy="2540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</p:spPr>
      </p:sp>
      <p:sp>
        <p:nvSpPr>
          <p:cNvPr id="7" name="Text 5"/>
          <p:cNvSpPr/>
          <p:nvPr/>
        </p:nvSpPr>
        <p:spPr>
          <a:xfrm>
            <a:off x="661475" y="4550767"/>
            <a:ext cx="6379804" cy="3024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Проверка:</a:t>
            </a:r>
            <a:endParaRPr lang="en-US" sz="14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092402"/>
            <a:ext cx="5770220" cy="543620"/>
          </a:xfrm>
          <a:prstGeom prst="rect">
            <a:avLst/>
          </a:prstGeom>
        </p:spPr>
      </p:pic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202" y="1883569"/>
            <a:ext cx="4637269" cy="30907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031603"/>
            <a:ext cx="4637269" cy="279469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66251" y="938510"/>
            <a:ext cx="759699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</p:spPr>
      </p:sp>
      <p:sp>
        <p:nvSpPr>
          <p:cNvPr id="4" name="Text 1"/>
          <p:cNvSpPr/>
          <p:nvPr/>
        </p:nvSpPr>
        <p:spPr>
          <a:xfrm>
            <a:off x="5879655" y="997898"/>
            <a:ext cx="1142475" cy="17383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ДЕЛО 4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5766251" y="1321854"/>
            <a:ext cx="5770220" cy="177194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Исследуйте четырёхугольник на координатной плоскости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5766251" y="3262213"/>
            <a:ext cx="5770220" cy="107731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Даны вершины A(−2; 1), B(3; 1), C(5; 4), D(0; 4).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Задание: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определите вид ABCD и найдите его площадь. Обоснуйте ответ координатами.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766251" y="4599384"/>
            <a:ext cx="5770220" cy="2540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</p:spPr>
      </p:sp>
      <p:sp>
        <p:nvSpPr>
          <p:cNvPr id="8" name="Text 5"/>
          <p:cNvSpPr/>
          <p:nvPr/>
        </p:nvSpPr>
        <p:spPr>
          <a:xfrm>
            <a:off x="5766251" y="4884638"/>
            <a:ext cx="5770220" cy="107731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Проверка:</a:t>
            </a: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середина AC и середина BD совпадают: (1,5; 2,5). Диагонали делятся пополам, значит, ABCD — параллелограмм.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Основание AB = 5, высота равна 3, поэтому </a:t>
            </a:r>
            <a:r>
              <a:rPr lang="en-US" sz="14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S = 15 кв. ед.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02283"/>
            <a:ext cx="645799" cy="243979"/>
          </a:xfrm>
          <a:prstGeom prst="roundRect">
            <a:avLst>
              <a:gd name="adj" fmla="val 22126"/>
            </a:avLst>
          </a:prstGeom>
          <a:solidFill>
            <a:srgbClr val="E1E1EA"/>
          </a:solidFill>
        </p:spPr>
      </p:sp>
      <p:sp>
        <p:nvSpPr>
          <p:cNvPr id="3" name="Text 1"/>
          <p:cNvSpPr/>
          <p:nvPr/>
        </p:nvSpPr>
        <p:spPr>
          <a:xfrm>
            <a:off x="757814" y="853080"/>
            <a:ext cx="1062705" cy="14773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ДЕЛО 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115009"/>
            <a:ext cx="5801374" cy="100409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Восстановите размеры равнобедренной трапеции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661475" y="2241451"/>
            <a:ext cx="5801374" cy="143430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spcAft>
                <a:spcPts val="950"/>
              </a:spcAft>
              <a:buNone/>
            </a:pPr>
            <a:r>
              <a:rPr lang="en-US" sz="12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Основания равнобедренной трапеции равны 10 см и 4 см, боковые стороны — по 5 см.</a:t>
            </a:r>
            <a:endParaRPr lang="en-US" sz="1250" dirty="0"/>
          </a:p>
          <a:p>
            <a:pPr marL="0" indent="0" algn="l">
              <a:lnSpc>
                <a:spcPct val="123000"/>
              </a:lnSpc>
              <a:spcAft>
                <a:spcPts val="950"/>
              </a:spcAft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Задание:</a:t>
            </a:r>
            <a:r>
              <a:rPr lang="en-US" sz="12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найдите высоту и площадь трапеции.</a:t>
            </a:r>
            <a:endParaRPr lang="en-US" sz="125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Подсказка:</a:t>
            </a:r>
            <a:r>
              <a:rPr lang="en-US" sz="12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опустите высоты из концов меньшего основания. Разность оснований делится поровну.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61475" y="3869432"/>
            <a:ext cx="5801374" cy="1905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</p:spPr>
      </p:sp>
      <p:sp>
        <p:nvSpPr>
          <p:cNvPr id="7" name="Text 5"/>
          <p:cNvSpPr/>
          <p:nvPr/>
        </p:nvSpPr>
        <p:spPr>
          <a:xfrm>
            <a:off x="661475" y="4082157"/>
            <a:ext cx="5801374" cy="83601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spcAft>
                <a:spcPts val="950"/>
              </a:spcAft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Проверка:</a:t>
            </a:r>
            <a:r>
              <a:rPr lang="en-US" sz="12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горизонтальный отрезок у каждой боковой стороны равен (10 − 4) / 2 = 3 см.</a:t>
            </a:r>
            <a:endParaRPr lang="en-US" sz="125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По теореме Пифагора:</a:t>
            </a:r>
            <a:endParaRPr lang="en-US" sz="12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091013"/>
            <a:ext cx="5801374" cy="310555"/>
          </a:xfrm>
          <a:prstGeom prst="rect">
            <a:avLst/>
          </a:prstGeom>
        </p:spPr>
      </p:pic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5574407"/>
            <a:ext cx="5801374" cy="462062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733" y="2104628"/>
            <a:ext cx="3974008" cy="26486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876205"/>
            <a:ext cx="6296860" cy="112236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Экспертное заключение: что важно запомнить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5233360" y="2239169"/>
            <a:ext cx="6296860" cy="56018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Команды представляют по одному решению: называют использованный признак или формулу и объясняют, почему вывод верен.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233360" y="3064473"/>
            <a:ext cx="6296860" cy="2804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0"/>
              </a:rPr>
              <a:t>Общий итог: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5233360" y="3591620"/>
            <a:ext cx="6296860" cy="123963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для распознавания параллелограмма можно исследовать его стороны или диагонали;</a:t>
            </a:r>
            <a:endParaRPr lang="en-US" sz="1400" dirty="0"/>
          </a:p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площадь трапеции зависит от суммы оснований и высоты;</a:t>
            </a:r>
            <a:endParaRPr lang="en-US" sz="1400" dirty="0"/>
          </a:p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вычисление становится убедительным, когда каждый шаг обоснован.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233360" y="5023148"/>
            <a:ext cx="6296860" cy="973931"/>
          </a:xfrm>
          <a:prstGeom prst="roundRect">
            <a:avLst>
              <a:gd name="adj" fmla="val 7744"/>
            </a:avLst>
          </a:prstGeom>
          <a:solidFill>
            <a:srgbClr val="E1E1EA"/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843" y="5265638"/>
            <a:ext cx="224427" cy="17948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816752" y="5238552"/>
            <a:ext cx="5533986" cy="560189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Roboto Bold" panose="02000000000000000000" pitchFamily="34" charset="0"/>
                <a:ea typeface="Roboto Bold" panose="02000000000000000000" pitchFamily="34" charset="-122"/>
                <a:cs typeface="Roboto Bold" panose="02000000000000000000" pitchFamily="34" charset="0"/>
              </a:rPr>
              <a:t>Следующий шаг: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0"/>
              </a:rPr>
              <a:t> самостоятельно составить задачу о четырёхугольнике и передать её другой команде.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3195</Words>
  <Application>WPS Presentation</Application>
  <PresentationFormat>On-screen Show (16:9)</PresentationFormat>
  <Paragraphs>123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4" baseType="lpstr">
      <vt:lpstr>Arial</vt:lpstr>
      <vt:lpstr>SimSun</vt:lpstr>
      <vt:lpstr>Wingdings</vt:lpstr>
      <vt:lpstr>Raleway</vt:lpstr>
      <vt:lpstr>Raleway</vt:lpstr>
      <vt:lpstr>Roboto</vt:lpstr>
      <vt:lpstr>Roboto</vt:lpstr>
      <vt:lpstr>Roboto Bold</vt:lpstr>
      <vt:lpstr>Roboto Bold</vt:lpstr>
      <vt:lpstr>Calibri</vt:lpstr>
      <vt:lpstr>Microsoft YaHei</vt:lpstr>
      <vt:lpstr>Arial Unicode MS</vt:lpstr>
      <vt:lpstr>MS PGothic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WPS_1781399266</cp:lastModifiedBy>
  <cp:revision>2</cp:revision>
  <dcterms:created xsi:type="dcterms:W3CDTF">2026-11-03T05:43:00Z</dcterms:created>
  <dcterms:modified xsi:type="dcterms:W3CDTF">2026-11-03T05:46:59Z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9EA64A4E8EB14DB584958666CE45A6D1_13</vt:lpwstr>
  </property>
  <property fmtid="{D5CDD505-2E9C-101B-9397-08002B2CF9AE}" pid="3" name="KSOProductBuildVer">
    <vt:lpwstr>1049-12.1.0.29162</vt:lpwstr>
  </property>
</Properties>
</file>