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257" r:id="rId4"/>
    <p:sldId id="311" r:id="rId5"/>
    <p:sldId id="304" r:id="rId6"/>
    <p:sldId id="312" r:id="rId7"/>
    <p:sldId id="291" r:id="rId8"/>
    <p:sldId id="313" r:id="rId9"/>
    <p:sldId id="305" r:id="rId10"/>
    <p:sldId id="314" r:id="rId11"/>
    <p:sldId id="260" r:id="rId12"/>
    <p:sldId id="315" r:id="rId13"/>
    <p:sldId id="307" r:id="rId14"/>
    <p:sldId id="316" r:id="rId15"/>
    <p:sldId id="308" r:id="rId16"/>
    <p:sldId id="317" r:id="rId17"/>
    <p:sldId id="261" r:id="rId18"/>
    <p:sldId id="318" r:id="rId19"/>
    <p:sldId id="306" r:id="rId20"/>
    <p:sldId id="319" r:id="rId21"/>
    <p:sldId id="265" r:id="rId22"/>
    <p:sldId id="320" r:id="rId23"/>
    <p:sldId id="268" r:id="rId24"/>
    <p:sldId id="321" r:id="rId25"/>
    <p:sldId id="296" r:id="rId26"/>
    <p:sldId id="322" r:id="rId27"/>
    <p:sldId id="274" r:id="rId28"/>
    <p:sldId id="323" r:id="rId29"/>
    <p:sldId id="287" r:id="rId30"/>
    <p:sldId id="32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9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1228-ADD1-4F3F-BA73-6B771606BC9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98A8-BDB3-4DAC-9A3F-20FD6EB9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1228-ADD1-4F3F-BA73-6B771606BC9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98A8-BDB3-4DAC-9A3F-20FD6EB9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9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1228-ADD1-4F3F-BA73-6B771606BC9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98A8-BDB3-4DAC-9A3F-20FD6EB9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0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1228-ADD1-4F3F-BA73-6B771606BC9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98A8-BDB3-4DAC-9A3F-20FD6EB9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1228-ADD1-4F3F-BA73-6B771606BC9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98A8-BDB3-4DAC-9A3F-20FD6EB9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3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1228-ADD1-4F3F-BA73-6B771606BC9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98A8-BDB3-4DAC-9A3F-20FD6EB9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1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1228-ADD1-4F3F-BA73-6B771606BC9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98A8-BDB3-4DAC-9A3F-20FD6EB9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41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1228-ADD1-4F3F-BA73-6B771606BC9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98A8-BDB3-4DAC-9A3F-20FD6EB9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2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1228-ADD1-4F3F-BA73-6B771606BC9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98A8-BDB3-4DAC-9A3F-20FD6EB9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1228-ADD1-4F3F-BA73-6B771606BC9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98A8-BDB3-4DAC-9A3F-20FD6EB9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6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1228-ADD1-4F3F-BA73-6B771606BC9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98A8-BDB3-4DAC-9A3F-20FD6EB9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8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E1228-ADD1-4F3F-BA73-6B771606BC9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98A8-BDB3-4DAC-9A3F-20FD6EB95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1" y="-568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764704"/>
            <a:ext cx="80265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Segoe Script" panose="020B0504020000000003" pitchFamily="34" charset="0"/>
                <a:ea typeface="SimHei" panose="02010609060101010101" pitchFamily="49" charset="-122"/>
              </a:rPr>
              <a:t>Нам дороги эти </a:t>
            </a:r>
          </a:p>
          <a:p>
            <a:r>
              <a:rPr lang="ru-RU" sz="6000" b="1" dirty="0" smtClean="0">
                <a:latin typeface="Segoe Script" panose="020B0504020000000003" pitchFamily="34" charset="0"/>
                <a:ea typeface="SimHei" panose="02010609060101010101" pitchFamily="49" charset="-122"/>
              </a:rPr>
              <a:t>позабыть нельзя…</a:t>
            </a:r>
            <a:endParaRPr lang="ru-RU" sz="6000" b="1" dirty="0">
              <a:latin typeface="Segoe Script" panose="020B0504020000000003" pitchFamily="34" charset="0"/>
              <a:ea typeface="SimHei" panose="02010609060101010101" pitchFamily="49" charset="-122"/>
            </a:endParaRPr>
          </a:p>
        </p:txBody>
      </p:sp>
      <p:pic>
        <p:nvPicPr>
          <p:cNvPr id="1032" name="Picture 8" descr="http://img1.liveinternet.ru/images/attach/c/8/100/660/100660369_9d6204d8c63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69160"/>
            <a:ext cx="5778866" cy="18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еново1\Desktop\картинки для презентаций\thXOI967X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7153"/>
            <a:ext cx="3425984" cy="2603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5442239" y="2852936"/>
            <a:ext cx="33393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atin typeface="Segoe Print" panose="02000600000000000000" pitchFamily="2" charset="0"/>
              </a:rPr>
              <a:t>Плотникова</a:t>
            </a:r>
          </a:p>
          <a:p>
            <a:pPr algn="r"/>
            <a:r>
              <a:rPr lang="ru-RU" b="1" dirty="0" smtClean="0">
                <a:latin typeface="Segoe Print" panose="02000600000000000000" pitchFamily="2" charset="0"/>
              </a:rPr>
              <a:t>Юлия </a:t>
            </a:r>
          </a:p>
          <a:p>
            <a:pPr algn="r"/>
            <a:r>
              <a:rPr lang="ru-RU" b="1" dirty="0" smtClean="0">
                <a:latin typeface="Segoe Print" panose="02000600000000000000" pitchFamily="2" charset="0"/>
              </a:rPr>
              <a:t>Николаевна</a:t>
            </a:r>
          </a:p>
          <a:p>
            <a:pPr algn="r"/>
            <a:r>
              <a:rPr lang="ru-RU" b="1" dirty="0" smtClean="0">
                <a:latin typeface="Segoe Print" panose="02000600000000000000" pitchFamily="2" charset="0"/>
              </a:rPr>
              <a:t>преподаватель</a:t>
            </a:r>
          </a:p>
          <a:p>
            <a:pPr algn="r"/>
            <a:r>
              <a:rPr lang="ru-RU" b="1" dirty="0">
                <a:latin typeface="Segoe Print" panose="02000600000000000000" pitchFamily="2" charset="0"/>
              </a:rPr>
              <a:t>МБУДО «ДШИ «Этнос»</a:t>
            </a:r>
          </a:p>
          <a:p>
            <a:pPr algn="r"/>
            <a:r>
              <a:rPr lang="ru-RU" b="1" dirty="0" err="1">
                <a:latin typeface="Segoe Print" panose="02000600000000000000" pitchFamily="2" charset="0"/>
              </a:rPr>
              <a:t>г</a:t>
            </a:r>
            <a:r>
              <a:rPr lang="ru-RU" b="1" dirty="0" err="1" smtClean="0">
                <a:latin typeface="Segoe Print" panose="02000600000000000000" pitchFamily="2" charset="0"/>
              </a:rPr>
              <a:t>.Южно</a:t>
            </a:r>
            <a:r>
              <a:rPr lang="ru-RU" b="1" dirty="0" smtClean="0">
                <a:latin typeface="Segoe Print" panose="02000600000000000000" pitchFamily="2" charset="0"/>
              </a:rPr>
              <a:t>-Сахалинск</a:t>
            </a:r>
          </a:p>
        </p:txBody>
      </p:sp>
    </p:spTree>
    <p:extLst>
      <p:ext uri="{BB962C8B-B14F-4D97-AF65-F5344CB8AC3E}">
        <p14:creationId xmlns:p14="http://schemas.microsoft.com/office/powerpoint/2010/main" val="33275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1" y="20717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7920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Segoe Print" panose="02000600000000000000" pitchFamily="2" charset="0"/>
              </a:rPr>
              <a:t>Песне «В землянке», по справедливому утверждению ее автора, поэта Алексея Суркова, суждено было стать первой лирической песней </a:t>
            </a:r>
            <a:r>
              <a:rPr lang="ru-RU" sz="2400" b="1" dirty="0" smtClean="0">
                <a:latin typeface="Segoe Print" panose="02000600000000000000" pitchFamily="2" charset="0"/>
              </a:rPr>
              <a:t> в годы войны. </a:t>
            </a:r>
          </a:p>
          <a:p>
            <a:pPr algn="just"/>
            <a:endParaRPr lang="ru-RU" sz="2400" b="1" dirty="0" smtClean="0">
              <a:latin typeface="Segoe Print" panose="02000600000000000000" pitchFamily="2" charset="0"/>
            </a:endParaRPr>
          </a:p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Вспоминает автор</a:t>
            </a:r>
            <a:r>
              <a:rPr lang="ru-RU" sz="2400" b="1" i="1" dirty="0">
                <a:latin typeface="Segoe Print" panose="02000600000000000000" pitchFamily="2" charset="0"/>
              </a:rPr>
              <a:t>:</a:t>
            </a:r>
            <a:r>
              <a:rPr lang="ru-RU" sz="2400" b="1" i="1" dirty="0" smtClean="0">
                <a:latin typeface="Segoe Print" panose="02000600000000000000" pitchFamily="2" charset="0"/>
              </a:rPr>
              <a:t> </a:t>
            </a:r>
            <a:r>
              <a:rPr lang="ru-RU" sz="2400" b="1" dirty="0" smtClean="0">
                <a:latin typeface="Segoe Print" panose="02000600000000000000" pitchFamily="2" charset="0"/>
              </a:rPr>
              <a:t>«Оно </a:t>
            </a:r>
            <a:r>
              <a:rPr lang="ru-RU" sz="2400" b="1" dirty="0">
                <a:latin typeface="Segoe Print" panose="02000600000000000000" pitchFamily="2" charset="0"/>
              </a:rPr>
              <a:t>не собиралось быть песней. Это были шестнадцать «домашних» строк из письма жене, Софье Антоновне</a:t>
            </a:r>
            <a:r>
              <a:rPr lang="ru-RU" sz="2400" b="1" dirty="0" smtClean="0">
                <a:latin typeface="Segoe Print" panose="02000600000000000000" pitchFamily="2" charset="0"/>
              </a:rPr>
              <a:t>».</a:t>
            </a:r>
          </a:p>
          <a:p>
            <a:pPr algn="just"/>
            <a:endParaRPr lang="ru-RU" sz="2400" b="1" i="1" dirty="0" smtClean="0">
              <a:latin typeface="Segoe Print" panose="02000600000000000000" pitchFamily="2" charset="0"/>
            </a:endParaRPr>
          </a:p>
          <a:p>
            <a:pPr algn="just"/>
            <a:r>
              <a:rPr lang="ru-RU" sz="2400" b="1" dirty="0">
                <a:latin typeface="Segoe Print" panose="02000600000000000000" pitchFamily="2" charset="0"/>
              </a:rPr>
              <a:t> </a:t>
            </a:r>
            <a:r>
              <a:rPr lang="ru-RU" sz="2400" b="1" dirty="0" smtClean="0">
                <a:latin typeface="Segoe Print" panose="02000600000000000000" pitchFamily="2" charset="0"/>
              </a:rPr>
              <a:t>    Песня </a:t>
            </a:r>
            <a:r>
              <a:rPr lang="ru-RU" sz="2400" b="1" dirty="0">
                <a:latin typeface="Segoe Print" panose="02000600000000000000" pitchFamily="2" charset="0"/>
              </a:rPr>
              <a:t>вошла в народную память как неотъемлемый спутник Великой Отечественной войны. И в наши дни песня эта остается одной из самых дорогих и любимых, она звучит у походного костра, на солдатском привале. </a:t>
            </a:r>
          </a:p>
          <a:p>
            <a:pPr algn="just"/>
            <a:endParaRPr lang="ru-RU" sz="24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1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39564" y="214290"/>
            <a:ext cx="900759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 err="1" smtClean="0">
                <a:latin typeface="Segoe Script" pitchFamily="34" charset="0"/>
              </a:rPr>
              <a:t>В.Баснер</a:t>
            </a:r>
            <a:endParaRPr lang="ru-RU" sz="4400" b="1" dirty="0" smtClean="0">
              <a:latin typeface="Segoe Script" pitchFamily="34" charset="0"/>
            </a:endParaRPr>
          </a:p>
          <a:p>
            <a:pPr algn="r"/>
            <a:r>
              <a:rPr lang="ru-RU" sz="4800" b="1" dirty="0" smtClean="0">
                <a:latin typeface="Segoe Script" pitchFamily="34" charset="0"/>
              </a:rPr>
              <a:t>«На безымянной высоте»</a:t>
            </a:r>
            <a:endParaRPr lang="ru-RU" sz="4800" b="1" dirty="0">
              <a:latin typeface="Segoe Script" pitchFamily="34" charset="0"/>
            </a:endParaRPr>
          </a:p>
        </p:txBody>
      </p:sp>
      <p:pic>
        <p:nvPicPr>
          <p:cNvPr id="21507" name="Picture 3" descr="C:\Documents and Settings\Admin\Рабочий стол\песни о войне фото\0_72df3_1e40427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500702"/>
            <a:ext cx="6348413" cy="1119182"/>
          </a:xfrm>
          <a:prstGeom prst="rect">
            <a:avLst/>
          </a:prstGeom>
          <a:noFill/>
        </p:spPr>
      </p:pic>
      <p:pic>
        <p:nvPicPr>
          <p:cNvPr id="21506" name="Picture 2" descr="На Безымянной высоте сражались новосибирцы. . Библиотека сибирского краеведения"/>
          <p:cNvPicPr>
            <a:picLocks noChangeAspect="1" noChangeArrowheads="1"/>
          </p:cNvPicPr>
          <p:nvPr/>
        </p:nvPicPr>
        <p:blipFill rotWithShape="1">
          <a:blip r:embed="rId4" cstate="print"/>
          <a:srcRect l="12846" t="1" b="-1535"/>
          <a:stretch/>
        </p:blipFill>
        <p:spPr bwMode="auto">
          <a:xfrm>
            <a:off x="107504" y="2996083"/>
            <a:ext cx="4968552" cy="386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35943" y="2564904"/>
            <a:ext cx="45288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Дымилась роща под горою,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А вместе с ней горел закат…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Нас оставалось только трое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Из восемнадцати ребят.</a:t>
            </a:r>
          </a:p>
          <a:p>
            <a:endParaRPr lang="ru-RU" b="1" dirty="0" smtClean="0">
              <a:latin typeface="Segoe Print" panose="02000600000000000000" pitchFamily="2" charset="0"/>
            </a:endParaRPr>
          </a:p>
          <a:p>
            <a:r>
              <a:rPr lang="ru-RU" b="1" dirty="0" smtClean="0">
                <a:latin typeface="Segoe Print" panose="02000600000000000000" pitchFamily="2" charset="0"/>
              </a:rPr>
              <a:t>   Как много их, друзей хороших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Лежать осталось в темноте – 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У незнакомого поселка,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На безымянной высоте.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0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1" y="0"/>
            <a:ext cx="9252520" cy="6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87025"/>
            <a:ext cx="7920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События</a:t>
            </a:r>
            <a:r>
              <a:rPr lang="ru-RU" sz="2400" b="1" dirty="0">
                <a:latin typeface="Segoe Print" panose="02000600000000000000" pitchFamily="2" charset="0"/>
              </a:rPr>
              <a:t>, о которых поется в </a:t>
            </a:r>
            <a:r>
              <a:rPr lang="ru-RU" sz="2400" b="1" dirty="0" smtClean="0">
                <a:latin typeface="Segoe Print" panose="02000600000000000000" pitchFamily="2" charset="0"/>
              </a:rPr>
              <a:t>этой песне, - реальны. На границе Калужской и  Смоленской областей есть </a:t>
            </a:r>
            <a:r>
              <a:rPr lang="ru-RU" sz="2400" b="1" dirty="0">
                <a:latin typeface="Segoe Print" panose="02000600000000000000" pitchFamily="2" charset="0"/>
              </a:rPr>
              <a:t>поселок </a:t>
            </a:r>
            <a:r>
              <a:rPr lang="ru-RU" sz="2400" b="1" dirty="0" err="1" smtClean="0">
                <a:latin typeface="Segoe Print" panose="02000600000000000000" pitchFamily="2" charset="0"/>
              </a:rPr>
              <a:t>Рубежанка</a:t>
            </a:r>
            <a:r>
              <a:rPr lang="ru-RU" sz="2400" b="1" dirty="0">
                <a:latin typeface="Segoe Print" panose="02000600000000000000" pitchFamily="2" charset="0"/>
              </a:rPr>
              <a:t> </a:t>
            </a:r>
            <a:r>
              <a:rPr lang="ru-RU" sz="2400" b="1" dirty="0" smtClean="0">
                <a:latin typeface="Segoe Print" panose="02000600000000000000" pitchFamily="2" charset="0"/>
              </a:rPr>
              <a:t>с высотой, обозначенной </a:t>
            </a:r>
            <a:r>
              <a:rPr lang="ru-RU" sz="2400" b="1" dirty="0">
                <a:latin typeface="Segoe Print" panose="02000600000000000000" pitchFamily="2" charset="0"/>
              </a:rPr>
              <a:t>на картах военного времени отметкой 224,1 </a:t>
            </a:r>
            <a:r>
              <a:rPr lang="ru-RU" sz="2400" b="1" dirty="0" smtClean="0">
                <a:latin typeface="Segoe Print" panose="02000600000000000000" pitchFamily="2" charset="0"/>
              </a:rPr>
              <a:t>м</a:t>
            </a:r>
            <a:r>
              <a:rPr lang="ru-RU" sz="2400" b="1" dirty="0">
                <a:latin typeface="Segoe Print" panose="02000600000000000000" pitchFamily="2" charset="0"/>
              </a:rPr>
              <a:t>.</a:t>
            </a:r>
            <a:r>
              <a:rPr lang="ru-RU" sz="2400" b="1" dirty="0" smtClean="0">
                <a:latin typeface="Segoe Print" panose="02000600000000000000" pitchFamily="2" charset="0"/>
              </a:rPr>
              <a:t> </a:t>
            </a:r>
          </a:p>
          <a:p>
            <a:pPr algn="just"/>
            <a:endParaRPr lang="ru-RU" sz="2400" b="1" dirty="0" smtClean="0">
              <a:latin typeface="Segoe Print" panose="02000600000000000000" pitchFamily="2" charset="0"/>
            </a:endParaRPr>
          </a:p>
          <a:p>
            <a:pPr algn="just"/>
            <a:r>
              <a:rPr lang="ru-RU" sz="2400" b="1" dirty="0">
                <a:latin typeface="Segoe Print" panose="02000600000000000000" pitchFamily="2" charset="0"/>
              </a:rPr>
              <a:t> </a:t>
            </a:r>
            <a:r>
              <a:rPr lang="ru-RU" sz="2400" b="1" dirty="0" smtClean="0">
                <a:latin typeface="Segoe Print" panose="02000600000000000000" pitchFamily="2" charset="0"/>
              </a:rPr>
              <a:t>    Бой </a:t>
            </a:r>
            <a:r>
              <a:rPr lang="ru-RU" sz="2400" b="1" dirty="0">
                <a:latin typeface="Segoe Print" panose="02000600000000000000" pitchFamily="2" charset="0"/>
              </a:rPr>
              <a:t>за </a:t>
            </a:r>
            <a:r>
              <a:rPr lang="ru-RU" sz="2400" b="1" dirty="0" smtClean="0">
                <a:latin typeface="Segoe Print" panose="02000600000000000000" pitchFamily="2" charset="0"/>
              </a:rPr>
              <a:t>эту высоту держала </a:t>
            </a:r>
            <a:r>
              <a:rPr lang="ru-RU" sz="2400" b="1" dirty="0">
                <a:latin typeface="Segoe Print" panose="02000600000000000000" pitchFamily="2" charset="0"/>
              </a:rPr>
              <a:t>группа из восемнадцати воинов. </a:t>
            </a:r>
            <a:r>
              <a:rPr lang="ru-RU" sz="2400" b="1" dirty="0" smtClean="0">
                <a:latin typeface="Segoe Print" panose="02000600000000000000" pitchFamily="2" charset="0"/>
              </a:rPr>
              <a:t>Как </a:t>
            </a:r>
            <a:r>
              <a:rPr lang="ru-RU" sz="2400" b="1" dirty="0">
                <a:latin typeface="Segoe Print" panose="02000600000000000000" pitchFamily="2" charset="0"/>
              </a:rPr>
              <a:t>потом оказалось, в живых осталось только трое. </a:t>
            </a:r>
            <a:endParaRPr lang="ru-RU" sz="2400" b="1" dirty="0" smtClean="0">
              <a:latin typeface="Segoe Print" panose="02000600000000000000" pitchFamily="2" charset="0"/>
            </a:endParaRPr>
          </a:p>
          <a:p>
            <a:pPr algn="just"/>
            <a:endParaRPr lang="ru-RU" sz="2400" b="1" dirty="0">
              <a:latin typeface="Segoe Print" panose="02000600000000000000" pitchFamily="2" charset="0"/>
            </a:endParaRPr>
          </a:p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</a:t>
            </a:r>
            <a:r>
              <a:rPr lang="ru-RU" sz="2400" b="1" dirty="0">
                <a:latin typeface="Segoe Print" panose="02000600000000000000" pitchFamily="2" charset="0"/>
              </a:rPr>
              <a:t>Н</a:t>
            </a:r>
            <a:r>
              <a:rPr lang="ru-RU" sz="2400" b="1" dirty="0" smtClean="0">
                <a:latin typeface="Segoe Print" panose="02000600000000000000" pitchFamily="2" charset="0"/>
              </a:rPr>
              <a:t>а </a:t>
            </a:r>
            <a:r>
              <a:rPr lang="ru-RU" sz="2400" b="1" dirty="0">
                <a:latin typeface="Segoe Print" panose="02000600000000000000" pitchFamily="2" charset="0"/>
              </a:rPr>
              <a:t>месте их боя и гибели их товарищей был сооружен памятник. Рядом с ним – землянка, над которой высится та самая «обгоревшая сосна» из песни. Ближе к дороге – музей. Идущие машины притормаживают и дают продолжительные гудки.</a:t>
            </a:r>
          </a:p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</a:t>
            </a:r>
            <a:endParaRPr lang="ru-RU" sz="24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7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792"/>
            <a:ext cx="9181055" cy="68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9621" y="191897"/>
            <a:ext cx="70022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000" b="1" dirty="0" err="1" smtClean="0">
                <a:latin typeface="Segoe Script" panose="020B0504020000000003" pitchFamily="34" charset="0"/>
              </a:rPr>
              <a:t>М.Никоненко</a:t>
            </a:r>
            <a:endParaRPr lang="ru-RU" sz="4000" b="1" dirty="0" smtClean="0">
              <a:latin typeface="Segoe Script" panose="020B0504020000000003" pitchFamily="34" charset="0"/>
            </a:endParaRPr>
          </a:p>
          <a:p>
            <a:pPr algn="r"/>
            <a:r>
              <a:rPr lang="ru-RU" sz="4000" b="1" dirty="0" smtClean="0">
                <a:latin typeface="Segoe Script" panose="020B0504020000000003" pitchFamily="34" charset="0"/>
              </a:rPr>
              <a:t>«На позицию девушка  </a:t>
            </a:r>
          </a:p>
          <a:p>
            <a:pPr algn="r"/>
            <a:r>
              <a:rPr lang="ru-RU" sz="4000" b="1" dirty="0" smtClean="0">
                <a:latin typeface="Segoe Script" panose="020B0504020000000003" pitchFamily="34" charset="0"/>
              </a:rPr>
              <a:t>провожала бойца…»</a:t>
            </a:r>
            <a:endParaRPr lang="ru-RU" sz="4000" b="1" dirty="0">
              <a:latin typeface="Segoe Script" panose="020B0504020000000003" pitchFamily="34" charset="0"/>
            </a:endParaRPr>
          </a:p>
        </p:txBody>
      </p:sp>
      <p:pic>
        <p:nvPicPr>
          <p:cNvPr id="5" name="Picture 5" descr="C:\Documents and Settings\Admin\Рабочий стол\песни о войне фото\0_72df3_1e40427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292879"/>
            <a:ext cx="6348413" cy="1333496"/>
          </a:xfrm>
          <a:prstGeom prst="rect">
            <a:avLst/>
          </a:prstGeom>
          <a:noFill/>
        </p:spPr>
      </p:pic>
      <p:pic>
        <p:nvPicPr>
          <p:cNvPr id="2050" name="Picture 2" descr="Обои - голые женщины в возрасте бесплат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5434662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36266" y="2564904"/>
            <a:ext cx="37305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На позицию девушка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Провожала бойца,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Темной ночью </a:t>
            </a:r>
            <a:r>
              <a:rPr lang="ru-RU" b="1" dirty="0" err="1" smtClean="0">
                <a:latin typeface="Segoe Print" panose="02000600000000000000" pitchFamily="2" charset="0"/>
              </a:rPr>
              <a:t>простилася</a:t>
            </a:r>
            <a:endParaRPr lang="ru-RU" b="1" dirty="0" smtClean="0">
              <a:latin typeface="Segoe Print" panose="02000600000000000000" pitchFamily="2" charset="0"/>
            </a:endParaRPr>
          </a:p>
          <a:p>
            <a:r>
              <a:rPr lang="ru-RU" b="1" dirty="0" smtClean="0">
                <a:latin typeface="Segoe Print" panose="02000600000000000000" pitchFamily="2" charset="0"/>
              </a:rPr>
              <a:t>На ступеньках крыльца.</a:t>
            </a:r>
            <a:endParaRPr lang="ru-RU" b="1" dirty="0">
              <a:latin typeface="Segoe Print" panose="02000600000000000000" pitchFamily="2" charset="0"/>
            </a:endParaRPr>
          </a:p>
          <a:p>
            <a:endParaRPr lang="ru-RU" b="1" dirty="0" smtClean="0">
              <a:latin typeface="Segoe Print" panose="02000600000000000000" pitchFamily="2" charset="0"/>
            </a:endParaRPr>
          </a:p>
          <a:p>
            <a:r>
              <a:rPr lang="ru-RU" b="1" dirty="0">
                <a:latin typeface="Segoe Print" panose="02000600000000000000" pitchFamily="2" charset="0"/>
              </a:rPr>
              <a:t> </a:t>
            </a:r>
            <a:r>
              <a:rPr lang="ru-RU" b="1" dirty="0" smtClean="0">
                <a:latin typeface="Segoe Print" panose="02000600000000000000" pitchFamily="2" charset="0"/>
              </a:rPr>
              <a:t>       </a:t>
            </a:r>
            <a:r>
              <a:rPr lang="ru-RU" b="1" dirty="0">
                <a:latin typeface="Segoe Print" panose="02000600000000000000" pitchFamily="2" charset="0"/>
              </a:rPr>
              <a:t>И</a:t>
            </a:r>
            <a:r>
              <a:rPr lang="ru-RU" b="1" dirty="0" smtClean="0">
                <a:latin typeface="Segoe Print" panose="02000600000000000000" pitchFamily="2" charset="0"/>
              </a:rPr>
              <a:t> пока за туманами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 Видеть мог паренек,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 На окошке на девичьем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 Все горел огонек.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1" y="0"/>
            <a:ext cx="9252520" cy="6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79358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Песню </a:t>
            </a:r>
            <a:r>
              <a:rPr lang="ru-RU" sz="2400" b="1" dirty="0">
                <a:latin typeface="Segoe Print" panose="02000600000000000000" pitchFamily="2" charset="0"/>
              </a:rPr>
              <a:t>«Огонек» («На позицию девушка…») знает практически каждый родившийся в СССР. Ее текст - стихотворение </a:t>
            </a:r>
            <a:r>
              <a:rPr lang="ru-RU" sz="2400" b="1" dirty="0" err="1" smtClean="0">
                <a:latin typeface="Segoe Print" panose="02000600000000000000" pitchFamily="2" charset="0"/>
              </a:rPr>
              <a:t>М.Исаковского</a:t>
            </a:r>
            <a:r>
              <a:rPr lang="ru-RU" sz="2400" b="1" dirty="0" smtClean="0">
                <a:latin typeface="Segoe Print" panose="02000600000000000000" pitchFamily="2" charset="0"/>
              </a:rPr>
              <a:t> </a:t>
            </a:r>
            <a:r>
              <a:rPr lang="ru-RU" sz="2400" b="1" dirty="0">
                <a:latin typeface="Segoe Print" panose="02000600000000000000" pitchFamily="2" charset="0"/>
              </a:rPr>
              <a:t>«Огонек</a:t>
            </a:r>
            <a:r>
              <a:rPr lang="ru-RU" sz="2400" b="1" dirty="0" smtClean="0">
                <a:latin typeface="Segoe Print" panose="02000600000000000000" pitchFamily="2" charset="0"/>
              </a:rPr>
              <a:t>», </a:t>
            </a:r>
            <a:r>
              <a:rPr lang="ru-RU" sz="2400" b="1" dirty="0">
                <a:latin typeface="Segoe Print" panose="02000600000000000000" pitchFamily="2" charset="0"/>
              </a:rPr>
              <a:t>а вот имя автора мелодии несколько десятилетий оставалось неизвестным. </a:t>
            </a:r>
            <a:endParaRPr lang="ru-RU" sz="2400" b="1" dirty="0" smtClean="0">
              <a:latin typeface="Segoe Print" panose="02000600000000000000" pitchFamily="2" charset="0"/>
            </a:endParaRPr>
          </a:p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Через </a:t>
            </a:r>
            <a:r>
              <a:rPr lang="ru-RU" sz="2400" b="1" dirty="0">
                <a:latin typeface="Segoe Print" panose="02000600000000000000" pitchFamily="2" charset="0"/>
              </a:rPr>
              <a:t>20 лет после окончания войны </a:t>
            </a:r>
            <a:r>
              <a:rPr lang="ru-RU" sz="2400" b="1" dirty="0" smtClean="0">
                <a:latin typeface="Segoe Print" panose="02000600000000000000" pitchFamily="2" charset="0"/>
              </a:rPr>
              <a:t>автор мелодии Михаил Никоненко </a:t>
            </a:r>
            <a:r>
              <a:rPr lang="ru-RU" sz="2400" b="1" dirty="0">
                <a:latin typeface="Segoe Print" panose="02000600000000000000" pitchFamily="2" charset="0"/>
              </a:rPr>
              <a:t>услышал свою песню в телевизионном концерте «Песня далекая и близкая». Ведущий </a:t>
            </a:r>
            <a:r>
              <a:rPr lang="ru-RU" sz="2400" b="1" dirty="0" smtClean="0">
                <a:latin typeface="Segoe Print" panose="02000600000000000000" pitchFamily="2" charset="0"/>
              </a:rPr>
              <a:t>сказал: «До </a:t>
            </a:r>
            <a:r>
              <a:rPr lang="ru-RU" sz="2400" b="1" dirty="0">
                <a:latin typeface="Segoe Print" panose="02000600000000000000" pitchFamily="2" charset="0"/>
              </a:rPr>
              <a:t>сих пор неизвестен автор </a:t>
            </a:r>
            <a:r>
              <a:rPr lang="ru-RU" sz="2400" b="1" dirty="0" smtClean="0">
                <a:latin typeface="Segoe Print" panose="02000600000000000000" pitchFamily="2" charset="0"/>
              </a:rPr>
              <a:t>мелодии. Мы </a:t>
            </a:r>
            <a:r>
              <a:rPr lang="ru-RU" sz="2400" b="1" dirty="0">
                <a:latin typeface="Segoe Print" panose="02000600000000000000" pitchFamily="2" charset="0"/>
              </a:rPr>
              <a:t>будем очень признательны зрителям, если кто-то из них знает автора и откликнется</a:t>
            </a:r>
            <a:r>
              <a:rPr lang="ru-RU" sz="2400" b="1" dirty="0" smtClean="0">
                <a:latin typeface="Segoe Print" panose="02000600000000000000" pitchFamily="2" charset="0"/>
              </a:rPr>
              <a:t>»… </a:t>
            </a:r>
          </a:p>
          <a:p>
            <a:pPr algn="just"/>
            <a:r>
              <a:rPr lang="ru-RU" sz="2400" b="1" dirty="0">
                <a:latin typeface="Segoe Print" panose="02000600000000000000" pitchFamily="2" charset="0"/>
              </a:rPr>
              <a:t> </a:t>
            </a:r>
            <a:r>
              <a:rPr lang="ru-RU" sz="2400" b="1" dirty="0" smtClean="0">
                <a:latin typeface="Segoe Print" panose="02000600000000000000" pitchFamily="2" charset="0"/>
              </a:rPr>
              <a:t>    </a:t>
            </a:r>
            <a:r>
              <a:rPr lang="ru-RU" sz="2400" b="1" dirty="0" smtClean="0">
                <a:latin typeface="Segoe Print" panose="02000600000000000000" pitchFamily="2" charset="0"/>
              </a:rPr>
              <a:t>И </a:t>
            </a:r>
            <a:r>
              <a:rPr lang="ru-RU" sz="2400" b="1" dirty="0">
                <a:latin typeface="Segoe Print" panose="02000600000000000000" pitchFamily="2" charset="0"/>
              </a:rPr>
              <a:t>автор достал потертый нотный листок с песней «Огонек», который бережно хранил более 20 лет.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2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2910" y="357166"/>
            <a:ext cx="535915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 smtClean="0">
                <a:latin typeface="Segoe Script" pitchFamily="34" charset="0"/>
              </a:rPr>
              <a:t>В.Соловьев-Седой</a:t>
            </a:r>
          </a:p>
          <a:p>
            <a:pPr algn="r"/>
            <a:r>
              <a:rPr lang="ru-RU" sz="4800" b="1" dirty="0" smtClean="0">
                <a:latin typeface="Segoe Script" pitchFamily="34" charset="0"/>
              </a:rPr>
              <a:t>«Соловьи»</a:t>
            </a:r>
            <a:endParaRPr lang="ru-RU" sz="4800" b="1" dirty="0">
              <a:latin typeface="Segoe Script" pitchFamily="34" charset="0"/>
            </a:endParaRPr>
          </a:p>
        </p:txBody>
      </p:sp>
      <p:pic>
        <p:nvPicPr>
          <p:cNvPr id="17411" name="Picture 3" descr="C:\Documents and Settings\Admin\Рабочий стол\песни о войне фото\0_72df3_1e40427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572140"/>
            <a:ext cx="6348413" cy="1047744"/>
          </a:xfrm>
          <a:prstGeom prst="rect">
            <a:avLst/>
          </a:prstGeom>
          <a:noFill/>
        </p:spPr>
      </p:pic>
      <p:pic>
        <p:nvPicPr>
          <p:cNvPr id="17410" name="Picture 2" descr="Соловьи соловьи не тревожьте солдат текст пес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8" y="3140968"/>
            <a:ext cx="498082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88023" y="2636912"/>
            <a:ext cx="44502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Соловьи, соловьи,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Не тревожьте солдат.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Пусть солдаты немного поспят.</a:t>
            </a:r>
          </a:p>
          <a:p>
            <a:endParaRPr lang="ru-RU" b="1" dirty="0" smtClean="0">
              <a:latin typeface="Segoe Print" panose="02000600000000000000" pitchFamily="2" charset="0"/>
            </a:endParaRPr>
          </a:p>
          <a:p>
            <a:r>
              <a:rPr lang="ru-RU" b="1" dirty="0">
                <a:latin typeface="Segoe Print" panose="02000600000000000000" pitchFamily="2" charset="0"/>
              </a:rPr>
              <a:t> </a:t>
            </a:r>
            <a:r>
              <a:rPr lang="ru-RU" b="1" dirty="0" smtClean="0">
                <a:latin typeface="Segoe Print" panose="02000600000000000000" pitchFamily="2" charset="0"/>
              </a:rPr>
              <a:t> Пришла и к нам на фронт весна,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Солдатам стало не до сна.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Не потому, что пушки бьют, 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А потому, что вновь поют,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Забыв, что здесь идут бои,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Поют шальные соловьи.</a:t>
            </a: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8" name="Picture 2" descr="https://im1-tub-ru.yandex.net/i?id=a61f15cc8fe1ca38108accda0e67f39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90478">
            <a:off x="562441" y="414807"/>
            <a:ext cx="196454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89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1" y="20717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76672"/>
            <a:ext cx="78488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В песне «Соловьи» </a:t>
            </a:r>
            <a:r>
              <a:rPr lang="ru-RU" sz="2400" b="1" dirty="0">
                <a:latin typeface="Segoe Print" panose="02000600000000000000" pitchFamily="2" charset="0"/>
              </a:rPr>
              <a:t>сурово и просто и вместе с тем очень задушевно высказано то, что было на душе у каждого солдата в дни, когда Победа была уже близка, но война еще не окончена</a:t>
            </a:r>
            <a:r>
              <a:rPr lang="ru-RU" sz="2400" b="1" dirty="0" smtClean="0">
                <a:latin typeface="Segoe Print" panose="02000600000000000000" pitchFamily="2" charset="0"/>
              </a:rPr>
              <a:t>.</a:t>
            </a:r>
          </a:p>
          <a:p>
            <a:pPr algn="just"/>
            <a:endParaRPr lang="ru-RU" sz="2400" b="1" dirty="0" smtClean="0">
              <a:latin typeface="Segoe Print" panose="02000600000000000000" pitchFamily="2" charset="0"/>
            </a:endParaRPr>
          </a:p>
          <a:p>
            <a:pPr algn="just"/>
            <a:r>
              <a:rPr lang="ru-RU" sz="2400" b="1" dirty="0">
                <a:latin typeface="Segoe Print" panose="02000600000000000000" pitchFamily="2" charset="0"/>
              </a:rPr>
              <a:t> </a:t>
            </a:r>
            <a:r>
              <a:rPr lang="ru-RU" sz="2400" b="1" dirty="0" smtClean="0">
                <a:latin typeface="Segoe Print" panose="02000600000000000000" pitchFamily="2" charset="0"/>
              </a:rPr>
              <a:t>    </a:t>
            </a:r>
            <a:r>
              <a:rPr lang="ru-RU" sz="2400" b="1" dirty="0" smtClean="0">
                <a:latin typeface="Segoe Print" panose="02000600000000000000" pitchFamily="2" charset="0"/>
              </a:rPr>
              <a:t>Поэт </a:t>
            </a:r>
            <a:r>
              <a:rPr lang="ru-RU" sz="2400" b="1" dirty="0">
                <a:latin typeface="Segoe Print" panose="02000600000000000000" pitchFamily="2" charset="0"/>
              </a:rPr>
              <a:t>Алексей  Фатьянов, написавший стихи, сам прошагал в шинели </a:t>
            </a:r>
            <a:r>
              <a:rPr lang="ru-RU" sz="2400" b="1" dirty="0" smtClean="0">
                <a:latin typeface="Segoe Print" panose="02000600000000000000" pitchFamily="2" charset="0"/>
              </a:rPr>
              <a:t>рядового </a:t>
            </a:r>
            <a:r>
              <a:rPr lang="ru-RU" sz="2400" b="1" dirty="0">
                <a:latin typeface="Segoe Print" panose="02000600000000000000" pitchFamily="2" charset="0"/>
              </a:rPr>
              <a:t>военными дорогами, рассказывал: «Помню фронт. В большой зеленой роще мы, солдаты, после только что затихшего боя лежим, отряхиваясь от крупинок засыпавшей нас земли, и вдруг слышим: вслед за растаявшим вдали рокотом вражеских самолетов, во все горло, как бы утверждая жизнь, защелкал соловей!»</a:t>
            </a:r>
          </a:p>
          <a:p>
            <a:pPr algn="just"/>
            <a:endParaRPr lang="ru-RU" sz="24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15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7292" y="428604"/>
            <a:ext cx="354295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 smtClean="0">
                <a:latin typeface="Segoe Script" pitchFamily="34" charset="0"/>
              </a:rPr>
              <a:t>А.Новиков</a:t>
            </a:r>
          </a:p>
          <a:p>
            <a:pPr algn="r"/>
            <a:r>
              <a:rPr lang="ru-RU" sz="4800" b="1" dirty="0" smtClean="0">
                <a:latin typeface="Segoe Script" pitchFamily="34" charset="0"/>
              </a:rPr>
              <a:t>«Дороги»</a:t>
            </a:r>
            <a:endParaRPr lang="ru-RU" sz="4800" b="1" dirty="0">
              <a:latin typeface="Segoe Script" pitchFamily="34" charset="0"/>
            </a:endParaRPr>
          </a:p>
        </p:txBody>
      </p:sp>
      <p:pic>
        <p:nvPicPr>
          <p:cNvPr id="20483" name="Picture 3" descr="C:\Documents and Settings\Admin\Рабочий стол\песни о войне фото\0_72df3_1e40427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572140"/>
            <a:ext cx="6348413" cy="1047744"/>
          </a:xfrm>
          <a:prstGeom prst="rect">
            <a:avLst/>
          </a:prstGeom>
          <a:noFill/>
        </p:spPr>
      </p:pic>
      <p:pic>
        <p:nvPicPr>
          <p:cNvPr id="20482" name="Picture 2" descr="История создания песен Великой Отечественной войны - страница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2401"/>
            <a:ext cx="4053831" cy="521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068275" y="1936709"/>
            <a:ext cx="447269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Эх, дороги…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Пыль да туман, 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Холода, тревоги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Да степной бурьян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      Знать не можешь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      Доли своей: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      Может, крылья сложишь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      Посреди степей.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Вьется пыль под сапогами –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Степями, полями,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А вокруг бушует пламя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Да пули свистят.</a:t>
            </a:r>
          </a:p>
        </p:txBody>
      </p:sp>
    </p:spTree>
    <p:extLst>
      <p:ext uri="{BB962C8B-B14F-4D97-AF65-F5344CB8AC3E}">
        <p14:creationId xmlns:p14="http://schemas.microsoft.com/office/powerpoint/2010/main" val="32018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03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Песня «Дороги» была </a:t>
            </a:r>
            <a:r>
              <a:rPr lang="ru-RU" sz="2400" b="1" dirty="0">
                <a:latin typeface="Segoe Print" panose="02000600000000000000" pitchFamily="2" charset="0"/>
              </a:rPr>
              <a:t>написана вскоре после окончания Великой Отечественной войны. Эта песня – как исповедь о выстраданном и пережитом, раздумье о том, через что довелось пройти и что выдюжить в минувшей войне нашему народу. </a:t>
            </a:r>
            <a:endParaRPr lang="ru-RU" sz="2400" b="1" dirty="0" smtClean="0">
              <a:latin typeface="Segoe Print" panose="02000600000000000000" pitchFamily="2" charset="0"/>
            </a:endParaRPr>
          </a:p>
          <a:p>
            <a:pPr algn="just"/>
            <a:endParaRPr lang="ru-RU" sz="2400" b="1" dirty="0" smtClean="0">
              <a:latin typeface="Segoe Print" panose="02000600000000000000" pitchFamily="2" charset="0"/>
            </a:endParaRPr>
          </a:p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</a:t>
            </a:r>
            <a:r>
              <a:rPr lang="ru-RU" sz="2400" b="1" dirty="0" smtClean="0">
                <a:latin typeface="Segoe Print" panose="02000600000000000000" pitchFamily="2" charset="0"/>
              </a:rPr>
              <a:t>В школах, куда приглашали ее </a:t>
            </a:r>
            <a:r>
              <a:rPr lang="ru-RU" sz="2400" b="1" dirty="0">
                <a:latin typeface="Segoe Print" panose="02000600000000000000" pitchFamily="2" charset="0"/>
              </a:rPr>
              <a:t>авторов, поэта  </a:t>
            </a:r>
            <a:r>
              <a:rPr lang="ru-RU" sz="2400" b="1" dirty="0" smtClean="0">
                <a:latin typeface="Segoe Print" panose="02000600000000000000" pitchFamily="2" charset="0"/>
              </a:rPr>
              <a:t>Льва </a:t>
            </a:r>
            <a:r>
              <a:rPr lang="ru-RU" sz="2400" b="1" dirty="0" err="1">
                <a:latin typeface="Segoe Print" panose="02000600000000000000" pitchFamily="2" charset="0"/>
              </a:rPr>
              <a:t>Ошанина</a:t>
            </a:r>
            <a:r>
              <a:rPr lang="ru-RU" sz="2400" b="1" dirty="0">
                <a:latin typeface="Segoe Print" panose="02000600000000000000" pitchFamily="2" charset="0"/>
              </a:rPr>
              <a:t> и композитора </a:t>
            </a:r>
            <a:r>
              <a:rPr lang="ru-RU" sz="2400" b="1" dirty="0" smtClean="0">
                <a:latin typeface="Segoe Print" panose="02000600000000000000" pitchFamily="2" charset="0"/>
              </a:rPr>
              <a:t>Анатолия Новикова, все ребята подхватывали эту песню. «Почему? – спрашивали себя авторы, она же солдатская». Да потому что в </a:t>
            </a:r>
            <a:r>
              <a:rPr lang="ru-RU" sz="2400" b="1" dirty="0">
                <a:latin typeface="Segoe Print" panose="02000600000000000000" pitchFamily="2" charset="0"/>
              </a:rPr>
              <a:t>песне заключены для них и похоронка на отца, и бомбоубежище, и недетские военные страхи. </a:t>
            </a:r>
            <a:r>
              <a:rPr lang="ru-RU" sz="2400" b="1" dirty="0" smtClean="0">
                <a:latin typeface="Segoe Print" panose="02000600000000000000" pitchFamily="2" charset="0"/>
              </a:rPr>
              <a:t>Поэтому </a:t>
            </a:r>
            <a:r>
              <a:rPr lang="ru-RU" sz="2400" b="1" dirty="0">
                <a:latin typeface="Segoe Print" panose="02000600000000000000" pitchFamily="2" charset="0"/>
              </a:rPr>
              <a:t>пели мальчишки и девчонки ее необычно, «со слезой».</a:t>
            </a:r>
          </a:p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3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Documents and Settings\Admin\Рабочий стол\песни о войне фото\0_72df3_1e40427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6348413" cy="928670"/>
          </a:xfrm>
          <a:prstGeom prst="rect">
            <a:avLst/>
          </a:prstGeom>
          <a:noFill/>
        </p:spPr>
      </p:pic>
      <p:pic>
        <p:nvPicPr>
          <p:cNvPr id="2050" name="Picture 2" descr="C:\Users\Леново1\Desktop\фото для презент\Темная Ночь 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32" t="4160" r="13312" b="18295"/>
          <a:stretch/>
        </p:blipFill>
        <p:spPr bwMode="auto">
          <a:xfrm>
            <a:off x="5508104" y="0"/>
            <a:ext cx="3491069" cy="2628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еново1\Desktop\фото для презент\Темная ноч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43806"/>
            <a:ext cx="3384376" cy="5293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447" y="260648"/>
            <a:ext cx="5644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latin typeface="Segoe Script" panose="020B0504020000000003" pitchFamily="34" charset="0"/>
              </a:rPr>
              <a:t>Н.Богословский</a:t>
            </a:r>
            <a:endParaRPr lang="ru-RU" sz="4800" b="1" dirty="0" smtClean="0">
              <a:latin typeface="Segoe Script" panose="020B0504020000000003" pitchFamily="34" charset="0"/>
            </a:endParaRPr>
          </a:p>
          <a:p>
            <a:r>
              <a:rPr lang="ru-RU" sz="4800" b="1" dirty="0" smtClean="0">
                <a:latin typeface="Segoe Script" panose="020B0504020000000003" pitchFamily="34" charset="0"/>
              </a:rPr>
              <a:t>«Темная ночь»</a:t>
            </a:r>
            <a:endParaRPr lang="ru-RU" sz="4800" b="1" dirty="0">
              <a:latin typeface="Segoe Script" panose="020B050402000000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3478" y="2897730"/>
            <a:ext cx="433163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Темная ночь, 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Только пули свистят по степи,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Только ветер гудит в проводах,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Тускло звезды мерцают.</a:t>
            </a:r>
          </a:p>
          <a:p>
            <a:endParaRPr lang="ru-RU" b="1" dirty="0">
              <a:latin typeface="Segoe Print" panose="02000600000000000000" pitchFamily="2" charset="0"/>
            </a:endParaRPr>
          </a:p>
          <a:p>
            <a:r>
              <a:rPr lang="ru-RU" b="1" dirty="0" smtClean="0">
                <a:latin typeface="Segoe Print" panose="02000600000000000000" pitchFamily="2" charset="0"/>
              </a:rPr>
              <a:t>   В темную ночь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Ты, любимая, знаю, не спишь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И у детской кроватки тайком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Ты слезу утираешь.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1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1" y="-568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801747"/>
            <a:ext cx="770485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 </a:t>
            </a:r>
            <a:r>
              <a:rPr lang="ru-RU" sz="2800" dirty="0" smtClean="0"/>
              <a:t>    </a:t>
            </a:r>
            <a:r>
              <a:rPr lang="ru-RU" sz="2400" b="1" dirty="0" smtClean="0">
                <a:latin typeface="Segoe Print" panose="02000600000000000000" pitchFamily="2" charset="0"/>
              </a:rPr>
              <a:t>Песни </a:t>
            </a:r>
            <a:r>
              <a:rPr lang="ru-RU" sz="2400" b="1" dirty="0">
                <a:latin typeface="Segoe Print" panose="02000600000000000000" pitchFamily="2" charset="0"/>
              </a:rPr>
              <a:t>военных лет, песни о войне… Сколько их, прекрасных, незабываемых. И есть в них всё: горечь отступления в первые месяцы войны и радость возвращения к своим, картины жизни солдат, рассказы о боевых подвигах моряков, лётчиков и танкистов</a:t>
            </a:r>
            <a:r>
              <a:rPr lang="ru-RU" sz="2400" b="1" dirty="0" smtClean="0">
                <a:latin typeface="Segoe Print" panose="02000600000000000000" pitchFamily="2" charset="0"/>
              </a:rPr>
              <a:t>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 smtClean="0"/>
              <a:t>     </a:t>
            </a:r>
            <a:r>
              <a:rPr lang="ru-RU" sz="2400" b="1" dirty="0" smtClean="0">
                <a:latin typeface="Segoe Print" panose="02000600000000000000" pitchFamily="2" charset="0"/>
              </a:rPr>
              <a:t>Песни</a:t>
            </a:r>
            <a:r>
              <a:rPr lang="ru-RU" sz="2400" b="1" dirty="0">
                <a:latin typeface="Segoe Print" panose="02000600000000000000" pitchFamily="2" charset="0"/>
              </a:rPr>
              <a:t>, как люди: у них своя биография, своя судьба. Одни умирают, едва появившись на свет, никого не растревожив, другие вспыхивают ярко, но очень скоро угасают. И лишь немногие долго живут и не старятся. О таких песнях у нас пойдёт речь сегодня.</a:t>
            </a:r>
          </a:p>
        </p:txBody>
      </p:sp>
    </p:spTree>
    <p:extLst>
      <p:ext uri="{BB962C8B-B14F-4D97-AF65-F5344CB8AC3E}">
        <p14:creationId xmlns:p14="http://schemas.microsoft.com/office/powerpoint/2010/main" val="2220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1" y="20717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8820" y="476672"/>
            <a:ext cx="80648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Всенародно </a:t>
            </a:r>
            <a:r>
              <a:rPr lang="ru-RU" sz="2400" b="1" dirty="0">
                <a:latin typeface="Segoe Print" panose="02000600000000000000" pitchFamily="2" charset="0"/>
              </a:rPr>
              <a:t>любимой </a:t>
            </a:r>
            <a:r>
              <a:rPr lang="ru-RU" sz="2400" b="1" dirty="0" smtClean="0">
                <a:latin typeface="Segoe Print" panose="02000600000000000000" pitchFamily="2" charset="0"/>
              </a:rPr>
              <a:t>и популярной </a:t>
            </a:r>
            <a:r>
              <a:rPr lang="ru-RU" sz="2400" dirty="0"/>
              <a:t> </a:t>
            </a:r>
            <a:r>
              <a:rPr lang="ru-RU" sz="2400" b="1" dirty="0" smtClean="0">
                <a:latin typeface="Segoe Print" panose="02000600000000000000" pitchFamily="2" charset="0"/>
              </a:rPr>
              <a:t>песня </a:t>
            </a:r>
            <a:r>
              <a:rPr lang="ru-RU" sz="2400" b="1" dirty="0">
                <a:latin typeface="Segoe Print" panose="02000600000000000000" pitchFamily="2" charset="0"/>
              </a:rPr>
              <a:t>«Темная ночь» </a:t>
            </a:r>
            <a:r>
              <a:rPr lang="ru-RU" sz="2400" b="1" dirty="0" smtClean="0">
                <a:latin typeface="Segoe Print" panose="02000600000000000000" pitchFamily="2" charset="0"/>
              </a:rPr>
              <a:t>стала </a:t>
            </a:r>
            <a:r>
              <a:rPr lang="ru-RU" sz="2400" b="1" dirty="0">
                <a:latin typeface="Segoe Print" panose="02000600000000000000" pitchFamily="2" charset="0"/>
              </a:rPr>
              <a:t>после ее исполнения Марком Бернесом, который в роли Аркадия Дзюбина – главного героя картины </a:t>
            </a:r>
            <a:r>
              <a:rPr lang="ru-RU" sz="2400" b="1" dirty="0" smtClean="0">
                <a:latin typeface="Segoe Print" panose="02000600000000000000" pitchFamily="2" charset="0"/>
              </a:rPr>
              <a:t>«Два бойца» – </a:t>
            </a:r>
            <a:r>
              <a:rPr lang="ru-RU" sz="2400" b="1" dirty="0">
                <a:latin typeface="Segoe Print" panose="02000600000000000000" pitchFamily="2" charset="0"/>
              </a:rPr>
              <a:t>поет ее ночью под гитару, в землянке с протекающей крышей, в окружении фронтовых товарищей. </a:t>
            </a:r>
            <a:endParaRPr lang="ru-RU" sz="2400" b="1" dirty="0" smtClean="0">
              <a:latin typeface="Segoe Print" panose="02000600000000000000" pitchFamily="2" charset="0"/>
            </a:endParaRPr>
          </a:p>
          <a:p>
            <a:pPr algn="just"/>
            <a:endParaRPr lang="ru-RU" sz="2400" b="1" dirty="0" smtClean="0">
              <a:latin typeface="Segoe Print" panose="02000600000000000000" pitchFamily="2" charset="0"/>
            </a:endParaRPr>
          </a:p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Но </a:t>
            </a:r>
            <a:r>
              <a:rPr lang="ru-RU" sz="2400" b="1" dirty="0">
                <a:latin typeface="Segoe Print" panose="02000600000000000000" pitchFamily="2" charset="0"/>
              </a:rPr>
              <a:t>история песни «Темная ночь» на этом не заканчивается. При записи песни на грампластинки первая партия пластинок оказалась бракованной – был слышен посторонний шум. Как выяснилось, первая матрица была испорчена слезами техника, которая не могла сдержаться при прослушивании песни.</a:t>
            </a:r>
          </a:p>
          <a:p>
            <a:endParaRPr lang="ru-RU" sz="24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359" y="0"/>
            <a:ext cx="9254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17415" y="188640"/>
            <a:ext cx="529183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 smtClean="0">
                <a:latin typeface="Segoe Script" pitchFamily="34" charset="0"/>
              </a:rPr>
              <a:t>А.Новиков</a:t>
            </a:r>
          </a:p>
          <a:p>
            <a:pPr algn="r"/>
            <a:r>
              <a:rPr lang="ru-RU" sz="4800" b="1" dirty="0" smtClean="0">
                <a:latin typeface="Segoe Script" pitchFamily="34" charset="0"/>
              </a:rPr>
              <a:t>«Смуглянка»</a:t>
            </a:r>
            <a:endParaRPr lang="ru-RU" sz="4800" b="1" dirty="0">
              <a:latin typeface="Segoe Script" pitchFamily="34" charset="0"/>
            </a:endParaRPr>
          </a:p>
        </p:txBody>
      </p:sp>
      <p:pic>
        <p:nvPicPr>
          <p:cNvPr id="16387" name="Picture 3" descr="C:\Documents and Settings\Admin\Рабочий стол\песни о войне фото\0_72df3_1e40427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786454"/>
            <a:ext cx="6348413" cy="1071546"/>
          </a:xfrm>
          <a:prstGeom prst="rect">
            <a:avLst/>
          </a:prstGeom>
          <a:noFill/>
        </p:spPr>
      </p:pic>
      <p:pic>
        <p:nvPicPr>
          <p:cNvPr id="16386" name="Picture 2" descr="Это интересно &quot; Страница 10 &quot; KpNemo.ws - ваш рулевой в море Интернет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5020695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Леново1\Pictures\в бой идут одни стари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3" y="544617"/>
            <a:ext cx="2693716" cy="2020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860032" y="1797912"/>
            <a:ext cx="414248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Как-то летом на рассвете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Заглянул в соседний сад,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Там </a:t>
            </a:r>
            <a:r>
              <a:rPr lang="ru-RU" b="1" dirty="0" err="1" smtClean="0">
                <a:latin typeface="Segoe Print" panose="02000600000000000000" pitchFamily="2" charset="0"/>
              </a:rPr>
              <a:t>смуглянка-молдованка</a:t>
            </a:r>
            <a:endParaRPr lang="ru-RU" b="1" dirty="0" smtClean="0">
              <a:latin typeface="Segoe Print" panose="02000600000000000000" pitchFamily="2" charset="0"/>
            </a:endParaRPr>
          </a:p>
          <a:p>
            <a:r>
              <a:rPr lang="ru-RU" b="1" dirty="0" smtClean="0">
                <a:latin typeface="Segoe Print" panose="02000600000000000000" pitchFamily="2" charset="0"/>
              </a:rPr>
              <a:t>Собирает виноград.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Я бледнею, я краснею,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Захотелось вдруг сказать: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Станем над рекою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Зорьки летние встречать.</a:t>
            </a:r>
          </a:p>
          <a:p>
            <a:r>
              <a:rPr lang="ru-RU" b="1" dirty="0" err="1" smtClean="0">
                <a:latin typeface="Segoe Print" panose="02000600000000000000" pitchFamily="2" charset="0"/>
              </a:rPr>
              <a:t>Раскудрявый</a:t>
            </a:r>
            <a:r>
              <a:rPr lang="ru-RU" b="1" dirty="0" smtClean="0">
                <a:latin typeface="Segoe Print" panose="02000600000000000000" pitchFamily="2" charset="0"/>
              </a:rPr>
              <a:t> клен зеленый,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Лист резной,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Я влюбленный и смущенный 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Пред тобой.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Клен зеленый, да клен кудрявый,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Да </a:t>
            </a:r>
            <a:r>
              <a:rPr lang="ru-RU" b="1" dirty="0" err="1" smtClean="0">
                <a:latin typeface="Segoe Print" panose="02000600000000000000" pitchFamily="2" charset="0"/>
              </a:rPr>
              <a:t>раскудрявый</a:t>
            </a:r>
            <a:r>
              <a:rPr lang="ru-RU" b="1" dirty="0" smtClean="0">
                <a:latin typeface="Segoe Print" panose="02000600000000000000" pitchFamily="2" charset="0"/>
              </a:rPr>
              <a:t>, резной!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1" y="0"/>
            <a:ext cx="9252520" cy="6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Согласно </a:t>
            </a:r>
            <a:r>
              <a:rPr lang="ru-RU" sz="2400" b="1" dirty="0">
                <a:latin typeface="Segoe Print" panose="02000600000000000000" pitchFamily="2" charset="0"/>
              </a:rPr>
              <a:t>легенде, </a:t>
            </a:r>
            <a:r>
              <a:rPr lang="ru-RU" sz="2400" b="1" dirty="0" smtClean="0">
                <a:latin typeface="Segoe Print" panose="02000600000000000000" pitchFamily="2" charset="0"/>
              </a:rPr>
              <a:t>впервые </a:t>
            </a:r>
            <a:r>
              <a:rPr lang="ru-RU" sz="2400" b="1" dirty="0">
                <a:latin typeface="Segoe Print" panose="02000600000000000000" pitchFamily="2" charset="0"/>
              </a:rPr>
              <a:t>песню </a:t>
            </a:r>
            <a:r>
              <a:rPr lang="ru-RU" sz="2400" b="1" dirty="0" smtClean="0">
                <a:latin typeface="Segoe Print" panose="02000600000000000000" pitchFamily="2" charset="0"/>
              </a:rPr>
              <a:t>«Смуглянка» режиссер Леонид Быков </a:t>
            </a:r>
            <a:r>
              <a:rPr lang="ru-RU" sz="2400" b="1" dirty="0">
                <a:latin typeface="Segoe Print" panose="02000600000000000000" pitchFamily="2" charset="0"/>
              </a:rPr>
              <a:t>услышал в поезде, где её пели двое военных, ехавших в Молдавию на могилы своих боевых товарищей. И настолько "Смуглянка" </a:t>
            </a:r>
            <a:r>
              <a:rPr lang="ru-RU" sz="2400" b="1" dirty="0" smtClean="0">
                <a:latin typeface="Segoe Print" panose="02000600000000000000" pitchFamily="2" charset="0"/>
              </a:rPr>
              <a:t>запала ему </a:t>
            </a:r>
            <a:r>
              <a:rPr lang="ru-RU" sz="2400" b="1" dirty="0">
                <a:latin typeface="Segoe Print" panose="02000600000000000000" pitchFamily="2" charset="0"/>
              </a:rPr>
              <a:t>в душу, что ни о каком другом гимне «поющей эскадрильи» не могло быть и речи</a:t>
            </a:r>
            <a:r>
              <a:rPr lang="ru-RU" sz="2400" b="1" dirty="0" smtClean="0">
                <a:latin typeface="Segoe Print" panose="02000600000000000000" pitchFamily="2" charset="0"/>
              </a:rPr>
              <a:t>.</a:t>
            </a:r>
          </a:p>
          <a:p>
            <a:pPr algn="just"/>
            <a:endParaRPr lang="ru-RU" sz="2400" b="1" dirty="0">
              <a:latin typeface="Segoe Print" panose="02000600000000000000" pitchFamily="2" charset="0"/>
            </a:endParaRPr>
          </a:p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Именно </a:t>
            </a:r>
            <a:r>
              <a:rPr lang="ru-RU" sz="2400" b="1" dirty="0">
                <a:latin typeface="Segoe Print" panose="02000600000000000000" pitchFamily="2" charset="0"/>
              </a:rPr>
              <a:t>фильм </a:t>
            </a:r>
            <a:r>
              <a:rPr lang="ru-RU" sz="2400" b="1" dirty="0" smtClean="0">
                <a:latin typeface="Segoe Print" panose="02000600000000000000" pitchFamily="2" charset="0"/>
              </a:rPr>
              <a:t>«В бой идут одни старики», в котором  гениальный  Леонид Быков сам исполнил эту песню, </a:t>
            </a:r>
            <a:r>
              <a:rPr lang="ru-RU" sz="2400" b="1" dirty="0">
                <a:latin typeface="Segoe Print" panose="02000600000000000000" pitchFamily="2" charset="0"/>
              </a:rPr>
              <a:t>явился главной и судьбоносной вехой в бессмертном шествии "Смуглянки" не только по нашей великой Родине, но и по многим странам мира на всех континентах.</a:t>
            </a:r>
          </a:p>
        </p:txBody>
      </p:sp>
    </p:spTree>
    <p:extLst>
      <p:ext uri="{BB962C8B-B14F-4D97-AF65-F5344CB8AC3E}">
        <p14:creationId xmlns:p14="http://schemas.microsoft.com/office/powerpoint/2010/main" val="11843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06"/>
            <a:ext cx="9216008" cy="69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Documents and Settings\Admin\Рабочий стол\песни о войне фото\0_72df3_1e40427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572140"/>
            <a:ext cx="6348413" cy="1071546"/>
          </a:xfrm>
          <a:prstGeom prst="rect">
            <a:avLst/>
          </a:prstGeom>
          <a:noFill/>
        </p:spPr>
      </p:pic>
      <p:pic>
        <p:nvPicPr>
          <p:cNvPr id="2" name="Picture 2" descr="F:\Новая папка 2\i (6).jpg"/>
          <p:cNvPicPr>
            <a:picLocks noChangeAspect="1" noChangeArrowheads="1"/>
          </p:cNvPicPr>
          <p:nvPr/>
        </p:nvPicPr>
        <p:blipFill>
          <a:blip r:embed="rId4" cstate="print"/>
          <a:srcRect l="13047" t="188" r="16975"/>
          <a:stretch>
            <a:fillRect/>
          </a:stretch>
        </p:blipFill>
        <p:spPr bwMode="auto">
          <a:xfrm>
            <a:off x="0" y="2610544"/>
            <a:ext cx="4214842" cy="424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F:\Новая папка 2\i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3026" y="214291"/>
            <a:ext cx="325097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2540" y="223629"/>
            <a:ext cx="541686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 smtClean="0">
                <a:latin typeface="Segoe Script" pitchFamily="34" charset="0"/>
              </a:rPr>
              <a:t>Э.Колмановский</a:t>
            </a:r>
          </a:p>
          <a:p>
            <a:pPr algn="r"/>
            <a:r>
              <a:rPr lang="ru-RU" sz="4800" b="1" dirty="0" smtClean="0">
                <a:latin typeface="Segoe Script" pitchFamily="34" charset="0"/>
              </a:rPr>
              <a:t>«Алеша»</a:t>
            </a:r>
            <a:endParaRPr lang="ru-RU" sz="4800" b="1" dirty="0"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41" y="2780928"/>
            <a:ext cx="45464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Белеет ли в поле пороша,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Пороша, пороша,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Белеет ли в поле пороша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Иль гулкие ливни шумят.</a:t>
            </a:r>
          </a:p>
          <a:p>
            <a:endParaRPr lang="ru-RU" b="1" dirty="0" smtClean="0">
              <a:latin typeface="Segoe Print" panose="02000600000000000000" pitchFamily="2" charset="0"/>
            </a:endParaRPr>
          </a:p>
          <a:p>
            <a:r>
              <a:rPr lang="ru-RU" b="1" dirty="0" smtClean="0">
                <a:latin typeface="Segoe Print" panose="02000600000000000000" pitchFamily="2" charset="0"/>
              </a:rPr>
              <a:t>          Стоит над горою Алеша,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   Алеша, Алеша,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   Стоит над горою Алеша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   В Болгарии русский солдат.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1" y="20717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1250" y="476672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Segoe Print" panose="02000600000000000000" pitchFamily="2" charset="0"/>
              </a:rPr>
              <a:t> </a:t>
            </a:r>
            <a:r>
              <a:rPr lang="ru-RU" sz="2400" b="1" dirty="0" smtClean="0">
                <a:latin typeface="Segoe Print" panose="02000600000000000000" pitchFamily="2" charset="0"/>
              </a:rPr>
              <a:t>    В </a:t>
            </a:r>
            <a:r>
              <a:rPr lang="ru-RU" sz="2400" b="1" dirty="0">
                <a:latin typeface="Segoe Print" panose="02000600000000000000" pitchFamily="2" charset="0"/>
              </a:rPr>
              <a:t>Болгарии есть памятник </a:t>
            </a:r>
            <a:r>
              <a:rPr lang="ru-RU" sz="2400" b="1" dirty="0" smtClean="0">
                <a:latin typeface="Segoe Print" panose="02000600000000000000" pitchFamily="2" charset="0"/>
              </a:rPr>
              <a:t>русскому солдату Алеше. </a:t>
            </a:r>
            <a:r>
              <a:rPr lang="ru-RU" sz="2400" b="1" dirty="0">
                <a:latin typeface="Segoe Print" panose="02000600000000000000" pitchFamily="2" charset="0"/>
              </a:rPr>
              <a:t>Прототипом скульптуры является </a:t>
            </a:r>
            <a:r>
              <a:rPr lang="ru-RU" sz="2400" b="1" dirty="0" err="1">
                <a:latin typeface="Segoe Print" panose="02000600000000000000" pitchFamily="2" charset="0"/>
              </a:rPr>
              <a:t>Скурлатов</a:t>
            </a:r>
            <a:r>
              <a:rPr lang="ru-RU" sz="2400" b="1" dirty="0">
                <a:latin typeface="Segoe Print" panose="02000600000000000000" pitchFamily="2" charset="0"/>
              </a:rPr>
              <a:t> Алексей – советский солдат 3 Украинского фронта</a:t>
            </a:r>
            <a:r>
              <a:rPr lang="ru-RU" sz="2400" b="1" dirty="0" smtClean="0">
                <a:latin typeface="Segoe Print" panose="02000600000000000000" pitchFamily="2" charset="0"/>
              </a:rPr>
              <a:t>.</a:t>
            </a:r>
          </a:p>
          <a:p>
            <a:pPr algn="just"/>
            <a:endParaRPr lang="ru-RU" sz="2400" b="1" dirty="0">
              <a:latin typeface="Segoe Print" panose="02000600000000000000" pitchFamily="2" charset="0"/>
            </a:endParaRPr>
          </a:p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В</a:t>
            </a:r>
            <a:r>
              <a:rPr lang="ru-RU" sz="2400" b="1" dirty="0">
                <a:latin typeface="Segoe Print" panose="02000600000000000000" pitchFamily="2" charset="0"/>
              </a:rPr>
              <a:t> 1962 году  композитор </a:t>
            </a:r>
            <a:r>
              <a:rPr lang="ru-RU" sz="2400" b="1" dirty="0" err="1" smtClean="0">
                <a:latin typeface="Segoe Print" panose="02000600000000000000" pitchFamily="2" charset="0"/>
              </a:rPr>
              <a:t>Э.Колмановский</a:t>
            </a:r>
            <a:r>
              <a:rPr lang="ru-RU" sz="2400" b="1" dirty="0" smtClean="0">
                <a:latin typeface="Segoe Print" panose="02000600000000000000" pitchFamily="2" charset="0"/>
              </a:rPr>
              <a:t> </a:t>
            </a:r>
            <a:r>
              <a:rPr lang="ru-RU" sz="2400" b="1" dirty="0">
                <a:latin typeface="Segoe Print" panose="02000600000000000000" pitchFamily="2" charset="0"/>
              </a:rPr>
              <a:t>побывал в Болгарии</a:t>
            </a:r>
            <a:r>
              <a:rPr lang="ru-RU" sz="2400" b="1" dirty="0" smtClean="0">
                <a:latin typeface="Segoe Print" panose="02000600000000000000" pitchFamily="2" charset="0"/>
              </a:rPr>
              <a:t>, где </a:t>
            </a:r>
            <a:r>
              <a:rPr lang="ru-RU" sz="2400" b="1" dirty="0">
                <a:latin typeface="Segoe Print" panose="02000600000000000000" pitchFamily="2" charset="0"/>
              </a:rPr>
              <a:t>ему рассказали </a:t>
            </a:r>
            <a:r>
              <a:rPr lang="ru-RU" sz="2400" b="1" dirty="0" smtClean="0">
                <a:latin typeface="Segoe Print" panose="02000600000000000000" pitchFamily="2" charset="0"/>
              </a:rPr>
              <a:t>историю возникновения памятника. Он поделился услышанным с </a:t>
            </a:r>
            <a:r>
              <a:rPr lang="ru-RU" sz="2400" b="1" dirty="0">
                <a:latin typeface="Segoe Print" panose="02000600000000000000" pitchFamily="2" charset="0"/>
              </a:rPr>
              <a:t>поэтом </a:t>
            </a:r>
            <a:r>
              <a:rPr lang="ru-RU" sz="2400" b="1" dirty="0" smtClean="0">
                <a:latin typeface="Segoe Print" panose="02000600000000000000" pitchFamily="2" charset="0"/>
              </a:rPr>
              <a:t>Константином  </a:t>
            </a:r>
            <a:r>
              <a:rPr lang="ru-RU" sz="2400" b="1" dirty="0">
                <a:latin typeface="Segoe Print" panose="02000600000000000000" pitchFamily="2" charset="0"/>
              </a:rPr>
              <a:t>Ваншенкиным, </a:t>
            </a:r>
            <a:r>
              <a:rPr lang="ru-RU" sz="2400" b="1" dirty="0" smtClean="0">
                <a:latin typeface="Segoe Print" panose="02000600000000000000" pitchFamily="2" charset="0"/>
              </a:rPr>
              <a:t>который </a:t>
            </a:r>
            <a:r>
              <a:rPr lang="ru-RU" sz="2400" b="1" dirty="0">
                <a:latin typeface="Segoe Print" panose="02000600000000000000" pitchFamily="2" charset="0"/>
              </a:rPr>
              <a:t>вскоре написал стихи</a:t>
            </a:r>
            <a:r>
              <a:rPr lang="ru-RU" sz="2400" b="1" dirty="0" smtClean="0">
                <a:latin typeface="Segoe Print" panose="02000600000000000000" pitchFamily="2" charset="0"/>
              </a:rPr>
              <a:t>.</a:t>
            </a:r>
          </a:p>
          <a:p>
            <a:pPr algn="just"/>
            <a:endParaRPr lang="ru-RU" sz="2400" b="1" dirty="0">
              <a:latin typeface="Segoe Print" panose="02000600000000000000" pitchFamily="2" charset="0"/>
            </a:endParaRPr>
          </a:p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Вслед </a:t>
            </a:r>
            <a:r>
              <a:rPr lang="ru-RU" sz="2400" b="1" dirty="0">
                <a:latin typeface="Segoe Print" panose="02000600000000000000" pitchFamily="2" charset="0"/>
              </a:rPr>
              <a:t>за стихами появилась песня. Впервые она прозвучала у подножья этого памятника советскому воину-освободителю. Песня сразу стала очень популярна в Болгарии.</a:t>
            </a:r>
          </a:p>
        </p:txBody>
      </p:sp>
    </p:spTree>
    <p:extLst>
      <p:ext uri="{BB962C8B-B14F-4D97-AF65-F5344CB8AC3E}">
        <p14:creationId xmlns:p14="http://schemas.microsoft.com/office/powerpoint/2010/main" val="11843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Dembelja.ru - поиск сослуживцев, поиск армейских друзей, дембелей. . Найти армейского друга. . - Олег Растегаев''с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5631">
            <a:off x="253853" y="1873403"/>
            <a:ext cx="2877544" cy="1926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Documents and Settings\Admin\Рабочий стол\песни о войне фото\0_72df3_1e404277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9327" y="5494825"/>
            <a:ext cx="6348413" cy="1333496"/>
          </a:xfrm>
          <a:prstGeom prst="rect">
            <a:avLst/>
          </a:prstGeom>
          <a:noFill/>
        </p:spPr>
      </p:pic>
      <p:pic>
        <p:nvPicPr>
          <p:cNvPr id="10" name="Picture 2" descr="http://www.pobeda1945.su/upld/photoes/frontoviki/dacf66bc0c473a21da2ef91312923b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6115">
            <a:off x="1879896" y="2819598"/>
            <a:ext cx="3022251" cy="2372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58" name="Picture 2" descr="Бессмертный пол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38722">
            <a:off x="323315" y="4625642"/>
            <a:ext cx="2602533" cy="1850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Леново1\Pictures\шульженко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34" y="59974"/>
            <a:ext cx="2668112" cy="27774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657" y="363044"/>
            <a:ext cx="69156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atin typeface="Segoe Script" panose="020B0504020000000003" pitchFamily="34" charset="0"/>
              </a:rPr>
              <a:t>В.Соловьев</a:t>
            </a:r>
            <a:r>
              <a:rPr lang="ru-RU" sz="4000" b="1" dirty="0" smtClean="0">
                <a:latin typeface="Segoe Script" panose="020B0504020000000003" pitchFamily="34" charset="0"/>
              </a:rPr>
              <a:t>-Седой</a:t>
            </a:r>
          </a:p>
          <a:p>
            <a:r>
              <a:rPr lang="ru-RU" sz="4000" b="1" dirty="0" smtClean="0">
                <a:latin typeface="Segoe Script" panose="020B0504020000000003" pitchFamily="34" charset="0"/>
              </a:rPr>
              <a:t>«Друзья-однополчане»</a:t>
            </a:r>
            <a:endParaRPr lang="ru-RU" sz="4000" b="1" dirty="0">
              <a:latin typeface="Segoe Script" panose="020B05040200000000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5622" y="2468254"/>
            <a:ext cx="389882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Майскими короткими ночами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Отгремев, закончились бои.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Где же вы теперь,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Друзья-однополчане,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Боевые спутники мои.</a:t>
            </a:r>
          </a:p>
          <a:p>
            <a:endParaRPr lang="ru-RU" b="1" dirty="0" smtClean="0">
              <a:latin typeface="Segoe Print" panose="02000600000000000000" pitchFamily="2" charset="0"/>
            </a:endParaRPr>
          </a:p>
          <a:p>
            <a:r>
              <a:rPr lang="ru-RU" b="1" dirty="0">
                <a:latin typeface="Segoe Print" panose="02000600000000000000" pitchFamily="2" charset="0"/>
              </a:rPr>
              <a:t> </a:t>
            </a:r>
            <a:r>
              <a:rPr lang="ru-RU" b="1" dirty="0" smtClean="0">
                <a:latin typeface="Segoe Print" panose="02000600000000000000" pitchFamily="2" charset="0"/>
              </a:rPr>
              <a:t>Я хожу в хороший час заката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У тесовых новеньких ворот, </a:t>
            </a:r>
          </a:p>
          <a:p>
            <a:r>
              <a:rPr lang="ru-RU" b="1" dirty="0">
                <a:latin typeface="Segoe Print" panose="02000600000000000000" pitchFamily="2" charset="0"/>
              </a:rPr>
              <a:t> </a:t>
            </a:r>
            <a:r>
              <a:rPr lang="ru-RU" b="1" dirty="0" smtClean="0">
                <a:latin typeface="Segoe Print" panose="02000600000000000000" pitchFamily="2" charset="0"/>
              </a:rPr>
              <a:t>Может к нам сюда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Знакомого солдата  </a:t>
            </a:r>
          </a:p>
          <a:p>
            <a:r>
              <a:rPr lang="ru-RU" b="1" dirty="0">
                <a:latin typeface="Segoe Print" panose="02000600000000000000" pitchFamily="2" charset="0"/>
              </a:rPr>
              <a:t> </a:t>
            </a:r>
            <a:r>
              <a:rPr lang="ru-RU" b="1" dirty="0" smtClean="0">
                <a:latin typeface="Segoe Print" panose="02000600000000000000" pitchFamily="2" charset="0"/>
              </a:rPr>
              <a:t>Ветерок попутный занесет.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42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1" y="0"/>
            <a:ext cx="9252520" cy="6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latin typeface="Segoe Print" panose="02000600000000000000" pitchFamily="2" charset="0"/>
              </a:rPr>
              <a:t>     Вспоминает </a:t>
            </a:r>
            <a:r>
              <a:rPr lang="ru-RU" sz="2400" b="1" dirty="0">
                <a:latin typeface="Segoe Print" panose="02000600000000000000" pitchFamily="2" charset="0"/>
              </a:rPr>
              <a:t>композитор </a:t>
            </a:r>
            <a:r>
              <a:rPr lang="ru-RU" sz="2400" b="1" dirty="0" err="1" smtClean="0">
                <a:latin typeface="Segoe Print" panose="02000600000000000000" pitchFamily="2" charset="0"/>
              </a:rPr>
              <a:t>В.Соловьев</a:t>
            </a:r>
            <a:r>
              <a:rPr lang="ru-RU" sz="2400" b="1" dirty="0" smtClean="0">
                <a:latin typeface="Segoe Print" panose="02000600000000000000" pitchFamily="2" charset="0"/>
              </a:rPr>
              <a:t>-Седой</a:t>
            </a:r>
            <a:r>
              <a:rPr lang="ru-RU" sz="2400" b="1" dirty="0">
                <a:latin typeface="Segoe Print" panose="02000600000000000000" pitchFamily="2" charset="0"/>
              </a:rPr>
              <a:t>: «Однажды во время поездки на большую сибирскую стройку я встретился с бывшими воинами-фронтовиками, долго беседовал с </a:t>
            </a:r>
            <a:r>
              <a:rPr lang="ru-RU" sz="2400" b="1" dirty="0" smtClean="0">
                <a:latin typeface="Segoe Print" panose="02000600000000000000" pitchFamily="2" charset="0"/>
              </a:rPr>
              <a:t>ними.</a:t>
            </a:r>
          </a:p>
          <a:p>
            <a:pPr indent="457200" algn="just" fontAlgn="base"/>
            <a:r>
              <a:rPr lang="ru-RU" sz="2400" b="1" dirty="0" smtClean="0">
                <a:latin typeface="Segoe Print" panose="02000600000000000000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400" b="1" dirty="0" smtClean="0">
                <a:latin typeface="Segoe Print" panose="02000600000000000000" pitchFamily="2" charset="0"/>
              </a:rPr>
              <a:t>                                          Возвращаясь </a:t>
            </a:r>
            <a:r>
              <a:rPr lang="ru-RU" sz="2400" b="1" dirty="0">
                <a:latin typeface="Segoe Print" panose="02000600000000000000" pitchFamily="2" charset="0"/>
              </a:rPr>
              <a:t>в Ленинград, я все думал о них. Мне вдруг пришла в голову фраза: «Где же вы теперь, друзья-однополчане?» Я </a:t>
            </a:r>
            <a:r>
              <a:rPr lang="ru-RU" sz="2400" b="1" dirty="0" smtClean="0">
                <a:latin typeface="Segoe Print" panose="02000600000000000000" pitchFamily="2" charset="0"/>
              </a:rPr>
              <a:t>стал </a:t>
            </a:r>
            <a:r>
              <a:rPr lang="ru-RU" sz="2400" b="1" dirty="0">
                <a:latin typeface="Segoe Print" panose="02000600000000000000" pitchFamily="2" charset="0"/>
              </a:rPr>
              <a:t>искать для нее мелодическое и ритмическое решение</a:t>
            </a:r>
            <a:r>
              <a:rPr lang="ru-RU" sz="2400" b="1" dirty="0" smtClean="0">
                <a:latin typeface="Segoe Print" panose="02000600000000000000" pitchFamily="2" charset="0"/>
              </a:rPr>
              <a:t>.</a:t>
            </a:r>
          </a:p>
          <a:p>
            <a:pPr indent="457200" algn="just" fontAlgn="base"/>
            <a:endParaRPr lang="ru-RU" sz="2400" b="1" dirty="0" smtClean="0">
              <a:latin typeface="Segoe Print" panose="02000600000000000000" pitchFamily="2" charset="0"/>
            </a:endParaRPr>
          </a:p>
          <a:p>
            <a:pPr indent="457200" algn="just" fontAlgn="base"/>
            <a:r>
              <a:rPr lang="ru-RU" sz="2400" b="1" dirty="0" smtClean="0">
                <a:latin typeface="Segoe Print" panose="02000600000000000000" pitchFamily="2" charset="0"/>
              </a:rPr>
              <a:t>     Потом </a:t>
            </a:r>
            <a:r>
              <a:rPr lang="ru-RU" sz="2400" b="1" dirty="0">
                <a:latin typeface="Segoe Print" panose="02000600000000000000" pitchFamily="2" charset="0"/>
              </a:rPr>
              <a:t>наиграл мелодию своему другу – поэту </a:t>
            </a:r>
            <a:r>
              <a:rPr lang="ru-RU" sz="2400" b="1" dirty="0" smtClean="0">
                <a:latin typeface="Segoe Print" panose="02000600000000000000" pitchFamily="2" charset="0"/>
              </a:rPr>
              <a:t>Алексею </a:t>
            </a:r>
            <a:r>
              <a:rPr lang="ru-RU" sz="2400" b="1" dirty="0">
                <a:latin typeface="Segoe Print" panose="02000600000000000000" pitchFamily="2" charset="0"/>
              </a:rPr>
              <a:t>Фатьянову. </a:t>
            </a:r>
            <a:r>
              <a:rPr lang="ru-RU" sz="2400" b="1" dirty="0" smtClean="0">
                <a:latin typeface="Segoe Print" panose="02000600000000000000" pitchFamily="2" charset="0"/>
              </a:rPr>
              <a:t>Тот </a:t>
            </a:r>
            <a:r>
              <a:rPr lang="ru-RU" sz="2400" b="1" dirty="0">
                <a:latin typeface="Segoe Print" panose="02000600000000000000" pitchFamily="2" charset="0"/>
              </a:rPr>
              <a:t>внимательно вслушивался и через несколько дней показал мне стихи».  Так в первые послевоенные годы родилась одна из задушевных песен «Где же вы теперь, друзья-однополчане».</a:t>
            </a:r>
          </a:p>
        </p:txBody>
      </p:sp>
    </p:spTree>
    <p:extLst>
      <p:ext uri="{BB962C8B-B14F-4D97-AF65-F5344CB8AC3E}">
        <p14:creationId xmlns:p14="http://schemas.microsoft.com/office/powerpoint/2010/main" val="11843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Admin\Рабочий стол\песни о войне фото\0_72df3_1e40427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715016"/>
            <a:ext cx="6348413" cy="11429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22725" y="357166"/>
            <a:ext cx="415690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 smtClean="0">
                <a:latin typeface="Segoe Script" pitchFamily="34" charset="0"/>
              </a:rPr>
              <a:t>Я.Френкель</a:t>
            </a:r>
          </a:p>
          <a:p>
            <a:pPr algn="r"/>
            <a:r>
              <a:rPr lang="ru-RU" sz="4800" b="1" dirty="0" smtClean="0">
                <a:latin typeface="Segoe Script" pitchFamily="34" charset="0"/>
              </a:rPr>
              <a:t>«Журавли»</a:t>
            </a:r>
            <a:endParaRPr lang="ru-RU" sz="4800" b="1" dirty="0">
              <a:latin typeface="Segoe Script" pitchFamily="34" charset="0"/>
            </a:endParaRPr>
          </a:p>
        </p:txBody>
      </p:sp>
      <p:pic>
        <p:nvPicPr>
          <p:cNvPr id="7169" name="Picture 1" descr="C:\Documents and Settings\Admin\Рабочий стол\песни о войне фото\69431107817217.jpg"/>
          <p:cNvPicPr>
            <a:picLocks noChangeAspect="1" noChangeArrowheads="1"/>
          </p:cNvPicPr>
          <p:nvPr/>
        </p:nvPicPr>
        <p:blipFill rotWithShape="1">
          <a:blip r:embed="rId4" cstate="print"/>
          <a:srcRect l="6793" t="1" b="-1046"/>
          <a:stretch/>
        </p:blipFill>
        <p:spPr bwMode="auto">
          <a:xfrm>
            <a:off x="77513" y="2852936"/>
            <a:ext cx="5286575" cy="406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френкель - страница 2 - скачать музыку бесплатно Быстрый поиск музыки - BaseOfMP3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745" y="357166"/>
            <a:ext cx="3048000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93495" y="2289009"/>
            <a:ext cx="461536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Мне кажется порою, что солдаты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С кровавых не пришедшие полей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Не в землю нашу полегли когда-то,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А превратились в белых журавлей.</a:t>
            </a:r>
          </a:p>
          <a:p>
            <a:endParaRPr lang="ru-RU" b="1" dirty="0">
              <a:latin typeface="Segoe Print" panose="02000600000000000000" pitchFamily="2" charset="0"/>
            </a:endParaRPr>
          </a:p>
          <a:p>
            <a:r>
              <a:rPr lang="ru-RU" b="1" dirty="0" smtClean="0">
                <a:latin typeface="Segoe Print" panose="02000600000000000000" pitchFamily="2" charset="0"/>
              </a:rPr>
              <a:t>      Они  до сей поры 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С времен тех дальних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Летят и подают нам голоса.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Не потому ль 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Так часто и печально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Мы замолкаем глядя в небеса.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1" y="0"/>
            <a:ext cx="9252520" cy="6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813690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«</a:t>
            </a:r>
            <a:r>
              <a:rPr lang="ru-RU" sz="2400" b="1" dirty="0">
                <a:latin typeface="Segoe Print" panose="02000600000000000000" pitchFamily="2" charset="0"/>
              </a:rPr>
              <a:t>Журавли»  — песня-реквием, песня-молитва, песня, с которой каждый вспоминает свою войну. </a:t>
            </a:r>
            <a:endParaRPr lang="ru-RU" sz="2400" b="1" dirty="0" smtClean="0">
              <a:latin typeface="Segoe Print" panose="02000600000000000000" pitchFamily="2" charset="0"/>
            </a:endParaRPr>
          </a:p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Поэт Расул </a:t>
            </a:r>
            <a:r>
              <a:rPr lang="ru-RU" sz="2400" b="1" dirty="0">
                <a:latin typeface="Segoe Print" panose="02000600000000000000" pitchFamily="2" charset="0"/>
              </a:rPr>
              <a:t>Гамзатов писал о своих земляках и друзьях, не вернувшихся с кровавых полей. </a:t>
            </a:r>
            <a:endParaRPr lang="ru-RU" sz="2400" b="1" dirty="0" smtClean="0">
              <a:latin typeface="Segoe Print" panose="02000600000000000000" pitchFamily="2" charset="0"/>
            </a:endParaRPr>
          </a:p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Через </a:t>
            </a:r>
            <a:r>
              <a:rPr lang="ru-RU" sz="2400" b="1" dirty="0">
                <a:latin typeface="Segoe Print" panose="02000600000000000000" pitchFamily="2" charset="0"/>
              </a:rPr>
              <a:t>три года в журнале «Новый мир» это </a:t>
            </a:r>
            <a:r>
              <a:rPr lang="ru-RU" sz="2400" b="1" dirty="0" smtClean="0">
                <a:latin typeface="Segoe Print" panose="02000600000000000000" pitchFamily="2" charset="0"/>
              </a:rPr>
              <a:t>стихотворение </a:t>
            </a:r>
            <a:r>
              <a:rPr lang="ru-RU" sz="2400" b="1" dirty="0">
                <a:latin typeface="Segoe Print" panose="02000600000000000000" pitchFamily="2" charset="0"/>
              </a:rPr>
              <a:t>увидел Марк Бернес, который услышал в нем что-то свое</a:t>
            </a:r>
            <a:r>
              <a:rPr lang="ru-RU" sz="2400" b="1" dirty="0" smtClean="0">
                <a:latin typeface="Segoe Print" panose="02000600000000000000" pitchFamily="2" charset="0"/>
              </a:rPr>
              <a:t>. </a:t>
            </a:r>
            <a:r>
              <a:rPr lang="ru-RU" sz="2400" b="1" dirty="0">
                <a:latin typeface="Segoe Print" panose="02000600000000000000" pitchFamily="2" charset="0"/>
              </a:rPr>
              <a:t>В</a:t>
            </a:r>
            <a:r>
              <a:rPr lang="ru-RU" sz="2400" b="1" dirty="0" smtClean="0">
                <a:latin typeface="Segoe Print" panose="02000600000000000000" pitchFamily="2" charset="0"/>
              </a:rPr>
              <a:t> </a:t>
            </a:r>
            <a:r>
              <a:rPr lang="ru-RU" sz="2400" b="1" dirty="0">
                <a:latin typeface="Segoe Print" panose="02000600000000000000" pitchFamily="2" charset="0"/>
              </a:rPr>
              <a:t>то время </a:t>
            </a:r>
            <a:r>
              <a:rPr lang="ru-RU" sz="2400" b="1" dirty="0" smtClean="0">
                <a:latin typeface="Segoe Print" panose="02000600000000000000" pitchFamily="2" charset="0"/>
              </a:rPr>
              <a:t>он </a:t>
            </a:r>
            <a:r>
              <a:rPr lang="ru-RU" sz="2400" b="1" dirty="0">
                <a:latin typeface="Segoe Print" panose="02000600000000000000" pitchFamily="2" charset="0"/>
              </a:rPr>
              <a:t>был </a:t>
            </a:r>
            <a:r>
              <a:rPr lang="ru-RU" sz="2400" b="1" dirty="0" smtClean="0">
                <a:latin typeface="Segoe Print" panose="02000600000000000000" pitchFamily="2" charset="0"/>
              </a:rPr>
              <a:t>уже безнадежно </a:t>
            </a:r>
            <a:r>
              <a:rPr lang="ru-RU" sz="2400" b="1" dirty="0">
                <a:latin typeface="Segoe Print" panose="02000600000000000000" pitchFamily="2" charset="0"/>
              </a:rPr>
              <a:t>болен </a:t>
            </a:r>
            <a:r>
              <a:rPr lang="ru-RU" sz="2400" b="1" dirty="0" smtClean="0">
                <a:latin typeface="Segoe Print" panose="02000600000000000000" pitchFamily="2" charset="0"/>
              </a:rPr>
              <a:t>и </a:t>
            </a:r>
            <a:r>
              <a:rPr lang="ru-RU" sz="2400" b="1" dirty="0">
                <a:latin typeface="Segoe Print" panose="02000600000000000000" pitchFamily="2" charset="0"/>
              </a:rPr>
              <a:t>почувствовал, что эта песня может стать его прощанием, его личным </a:t>
            </a:r>
            <a:r>
              <a:rPr lang="ru-RU" sz="2400" b="1" dirty="0" smtClean="0">
                <a:latin typeface="Segoe Print" panose="02000600000000000000" pitchFamily="2" charset="0"/>
              </a:rPr>
              <a:t>реквиемом...</a:t>
            </a:r>
          </a:p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По </a:t>
            </a:r>
            <a:r>
              <a:rPr lang="ru-RU" sz="2400" b="1" dirty="0">
                <a:latin typeface="Segoe Print" panose="02000600000000000000" pitchFamily="2" charset="0"/>
              </a:rPr>
              <a:t>его завещанию, на похоронах звучали его любимые песни, среди них и «Журавли</a:t>
            </a:r>
            <a:r>
              <a:rPr lang="ru-RU" sz="2400" b="1" dirty="0" smtClean="0">
                <a:latin typeface="Segoe Print" panose="02000600000000000000" pitchFamily="2" charset="0"/>
              </a:rPr>
              <a:t>», написанная </a:t>
            </a:r>
            <a:r>
              <a:rPr lang="ru-RU" sz="2400" b="1" dirty="0" err="1" smtClean="0">
                <a:latin typeface="Segoe Print" panose="02000600000000000000" pitchFamily="2" charset="0"/>
              </a:rPr>
              <a:t>Я.Френкелем</a:t>
            </a:r>
            <a:r>
              <a:rPr lang="ru-RU" sz="2400" b="1" dirty="0" smtClean="0">
                <a:latin typeface="Segoe Print" panose="02000600000000000000" pitchFamily="2" charset="0"/>
              </a:rPr>
              <a:t>. </a:t>
            </a:r>
            <a:r>
              <a:rPr lang="ru-RU" sz="2400" b="1" dirty="0">
                <a:latin typeface="Segoe Print" panose="02000600000000000000" pitchFamily="2" charset="0"/>
              </a:rPr>
              <a:t>Друзья прощались с ним, слушая его голос.</a:t>
            </a:r>
          </a:p>
          <a:p>
            <a:pPr algn="just"/>
            <a:endParaRPr lang="ru-RU" sz="24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8687"/>
            <a:ext cx="9315582" cy="698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песни о войне фото\den_pamyati_i_skorb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7560840" cy="5940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Рабочий стол\песни о войне фото\0_72df3_1e404277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524504"/>
            <a:ext cx="8606190" cy="133349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94702" y="2708920"/>
            <a:ext cx="65383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«Никто не забыт и ничто не забыто» - </a:t>
            </a:r>
          </a:p>
          <a:p>
            <a:r>
              <a:rPr lang="ru-RU" sz="2800" b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Гордая надпись на глыбе гранита.</a:t>
            </a:r>
          </a:p>
          <a:p>
            <a:r>
              <a:rPr lang="ru-RU" sz="2800" b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Потухшими листьями ветер играет,</a:t>
            </a:r>
          </a:p>
          <a:p>
            <a:r>
              <a:rPr lang="ru-RU" sz="2800" b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Дождем проливным венки замывает.</a:t>
            </a:r>
          </a:p>
          <a:p>
            <a:r>
              <a:rPr lang="ru-RU" sz="2800" b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словно огонь у подножья – гвоздика!</a:t>
            </a:r>
          </a:p>
          <a:p>
            <a:r>
              <a:rPr lang="ru-RU" sz="2800" b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Никто не забыт и ничто не забыто!</a:t>
            </a:r>
            <a:endParaRPr lang="ru-RU" sz="2800" b="1" dirty="0">
              <a:solidFill>
                <a:srgbClr val="E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Documents and Settings\Admin\Рабочий стол\песни о войне фото\0_72df3_1e40427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953000"/>
            <a:ext cx="6348413" cy="1905000"/>
          </a:xfrm>
          <a:prstGeom prst="rect">
            <a:avLst/>
          </a:prstGeom>
          <a:noFill/>
        </p:spPr>
      </p:pic>
      <p:pic>
        <p:nvPicPr>
          <p:cNvPr id="2050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C:\Documents and Settings\Admin\Рабочий стол\песни о войне фото\0_72df3_1e40427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572140"/>
            <a:ext cx="6419883" cy="1019028"/>
          </a:xfrm>
          <a:prstGeom prst="rect">
            <a:avLst/>
          </a:prstGeom>
          <a:noFill/>
        </p:spPr>
      </p:pic>
      <p:pic>
        <p:nvPicPr>
          <p:cNvPr id="24580" name="Picture 4" descr="Плакат &quot;Родина-мать зовёт&quot;:: МАУК &quot;Музей историии города Набережные Челны&quot;"/>
          <p:cNvPicPr>
            <a:picLocks noChangeAspect="1" noChangeArrowheads="1"/>
          </p:cNvPicPr>
          <p:nvPr/>
        </p:nvPicPr>
        <p:blipFill>
          <a:blip r:embed="rId4" cstate="print"/>
          <a:srcRect l="1971" t="-1538" r="1435"/>
          <a:stretch>
            <a:fillRect/>
          </a:stretch>
        </p:blipFill>
        <p:spPr bwMode="auto">
          <a:xfrm>
            <a:off x="179512" y="1988839"/>
            <a:ext cx="3431960" cy="46226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46333" y="357166"/>
            <a:ext cx="731642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 smtClean="0">
                <a:latin typeface="Segoe Script" pitchFamily="34" charset="0"/>
              </a:rPr>
              <a:t>А.Александров</a:t>
            </a:r>
          </a:p>
          <a:p>
            <a:pPr algn="r"/>
            <a:r>
              <a:rPr lang="ru-RU" sz="4800" b="1" dirty="0" smtClean="0">
                <a:latin typeface="Segoe Script" pitchFamily="34" charset="0"/>
              </a:rPr>
              <a:t>«Священная война»</a:t>
            </a:r>
            <a:endParaRPr lang="ru-RU" sz="4800" b="1" dirty="0"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9803" y="2564904"/>
            <a:ext cx="48494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Вставай, страна огромная,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Вставай на смертный бой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С фашистской силой темною,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С проклятою ордой!</a:t>
            </a:r>
          </a:p>
          <a:p>
            <a:r>
              <a:rPr lang="ru-RU" b="1" dirty="0">
                <a:latin typeface="Segoe Print" panose="02000600000000000000" pitchFamily="2" charset="0"/>
              </a:rPr>
              <a:t> </a:t>
            </a:r>
            <a:r>
              <a:rPr lang="ru-RU" b="1" dirty="0" smtClean="0">
                <a:latin typeface="Segoe Print" panose="02000600000000000000" pitchFamily="2" charset="0"/>
              </a:rPr>
              <a:t>              </a:t>
            </a:r>
            <a:endParaRPr lang="ru-RU" b="1" dirty="0">
              <a:latin typeface="Segoe Print" panose="02000600000000000000" pitchFamily="2" charset="0"/>
            </a:endParaRPr>
          </a:p>
          <a:p>
            <a:r>
              <a:rPr lang="ru-RU" b="1" dirty="0" smtClean="0">
                <a:latin typeface="Segoe Print" panose="02000600000000000000" pitchFamily="2" charset="0"/>
              </a:rPr>
              <a:t>               Пусть ярость благородная</a:t>
            </a:r>
          </a:p>
          <a:p>
            <a:r>
              <a:rPr lang="ru-RU" b="1" dirty="0">
                <a:latin typeface="Segoe Print" panose="02000600000000000000" pitchFamily="2" charset="0"/>
              </a:rPr>
              <a:t> </a:t>
            </a:r>
            <a:r>
              <a:rPr lang="ru-RU" b="1" dirty="0" smtClean="0">
                <a:latin typeface="Segoe Print" panose="02000600000000000000" pitchFamily="2" charset="0"/>
              </a:rPr>
              <a:t>              Вскипает как волна.</a:t>
            </a:r>
          </a:p>
          <a:p>
            <a:r>
              <a:rPr lang="ru-RU" b="1" dirty="0">
                <a:latin typeface="Segoe Print" panose="02000600000000000000" pitchFamily="2" charset="0"/>
              </a:rPr>
              <a:t> </a:t>
            </a:r>
            <a:r>
              <a:rPr lang="ru-RU" b="1" dirty="0" smtClean="0">
                <a:latin typeface="Segoe Print" panose="02000600000000000000" pitchFamily="2" charset="0"/>
              </a:rPr>
              <a:t>              Идет война народная,</a:t>
            </a:r>
          </a:p>
          <a:p>
            <a:r>
              <a:rPr lang="ru-RU" b="1" dirty="0">
                <a:latin typeface="Segoe Print" panose="02000600000000000000" pitchFamily="2" charset="0"/>
              </a:rPr>
              <a:t> </a:t>
            </a:r>
            <a:r>
              <a:rPr lang="ru-RU" b="1" dirty="0" smtClean="0">
                <a:latin typeface="Segoe Print" panose="02000600000000000000" pitchFamily="2" charset="0"/>
              </a:rPr>
              <a:t>              Священная война.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5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1490"/>
            <a:ext cx="9252520" cy="69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Рабочий стол\песни о войне фото\0_72df3_1e40427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715016"/>
            <a:ext cx="7157031" cy="9286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9261" y="404664"/>
            <a:ext cx="852945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Список </a:t>
            </a:r>
            <a:r>
              <a:rPr lang="ru-RU" b="1" dirty="0" smtClean="0">
                <a:latin typeface="Segoe Print" panose="02000600000000000000" pitchFamily="2" charset="0"/>
              </a:rPr>
              <a:t>использованной литературы</a:t>
            </a:r>
            <a:r>
              <a:rPr lang="ru-RU" b="1" dirty="0" smtClean="0">
                <a:latin typeface="Segoe Print" panose="02000600000000000000" pitchFamily="2" charset="0"/>
              </a:rPr>
              <a:t>:</a:t>
            </a:r>
          </a:p>
          <a:p>
            <a:endParaRPr lang="ru-RU" b="1" dirty="0" smtClean="0">
              <a:latin typeface="Segoe Print" panose="02000600000000000000" pitchFamily="2" charset="0"/>
            </a:endParaRPr>
          </a:p>
          <a:p>
            <a:r>
              <a:rPr lang="ru-RU" b="1" dirty="0" smtClean="0">
                <a:latin typeface="Segoe Print" panose="02000600000000000000" pitchFamily="2" charset="0"/>
              </a:rPr>
              <a:t>1. Великая </a:t>
            </a:r>
            <a:r>
              <a:rPr lang="ru-RU" b="1" dirty="0">
                <a:latin typeface="Segoe Print" panose="02000600000000000000" pitchFamily="2" charset="0"/>
              </a:rPr>
              <a:t>Отечественная война. События. Люди. Документы. </a:t>
            </a:r>
          </a:p>
          <a:p>
            <a:r>
              <a:rPr lang="ru-RU" b="1" dirty="0">
                <a:latin typeface="Segoe Print" panose="02000600000000000000" pitchFamily="2" charset="0"/>
              </a:rPr>
              <a:t>       Краткий исторический справочник. – М., 1990</a:t>
            </a:r>
            <a:r>
              <a:rPr lang="ru-RU" b="1" dirty="0" smtClean="0">
                <a:latin typeface="Segoe Print" panose="02000600000000000000" pitchFamily="2" charset="0"/>
              </a:rPr>
              <a:t>.</a:t>
            </a:r>
          </a:p>
          <a:p>
            <a:endParaRPr lang="ru-RU" b="1" dirty="0">
              <a:latin typeface="Segoe Print" panose="02000600000000000000" pitchFamily="2" charset="0"/>
            </a:endParaRPr>
          </a:p>
          <a:p>
            <a:r>
              <a:rPr lang="ru-RU" b="1" dirty="0" smtClean="0">
                <a:latin typeface="Segoe Print" panose="02000600000000000000" pitchFamily="2" charset="0"/>
              </a:rPr>
              <a:t>2. Все </a:t>
            </a:r>
            <a:r>
              <a:rPr lang="ru-RU" b="1" dirty="0">
                <a:latin typeface="Segoe Print" panose="02000600000000000000" pitchFamily="2" charset="0"/>
              </a:rPr>
              <a:t>для фронта под ред. Свиридова Н.В. – М., 1989.</a:t>
            </a:r>
          </a:p>
          <a:p>
            <a:endParaRPr lang="ru-RU" b="1" dirty="0" smtClean="0">
              <a:latin typeface="Segoe Print" panose="02000600000000000000" pitchFamily="2" charset="0"/>
            </a:endParaRPr>
          </a:p>
          <a:p>
            <a:r>
              <a:rPr lang="ru-RU" b="1" dirty="0" smtClean="0">
                <a:latin typeface="Segoe Print" panose="02000600000000000000" pitchFamily="2" charset="0"/>
              </a:rPr>
              <a:t>3. Мухтаров Е. Песни нашей Победы. – Ярославль: </a:t>
            </a:r>
            <a:r>
              <a:rPr lang="ru-RU" b="1" dirty="0" err="1" smtClean="0">
                <a:latin typeface="Segoe Print" panose="02000600000000000000" pitchFamily="2" charset="0"/>
              </a:rPr>
              <a:t>Ярновости</a:t>
            </a:r>
            <a:r>
              <a:rPr lang="ru-RU" b="1" dirty="0" smtClean="0">
                <a:latin typeface="Segoe Print" panose="02000600000000000000" pitchFamily="2" charset="0"/>
              </a:rPr>
              <a:t>, 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2010.</a:t>
            </a:r>
          </a:p>
          <a:p>
            <a:pPr marL="342900" indent="-342900">
              <a:buAutoNum type="arabicPeriod" startAt="2"/>
            </a:pPr>
            <a:endParaRPr lang="ru-RU" b="1" dirty="0" smtClean="0">
              <a:latin typeface="Segoe Print" panose="02000600000000000000" pitchFamily="2" charset="0"/>
            </a:endParaRPr>
          </a:p>
          <a:p>
            <a:r>
              <a:rPr lang="ru-RU" b="1" dirty="0" smtClean="0">
                <a:latin typeface="Segoe Print" panose="02000600000000000000" pitchFamily="2" charset="0"/>
              </a:rPr>
              <a:t>4. </a:t>
            </a:r>
            <a:r>
              <a:rPr lang="ru-RU" b="1" dirty="0" err="1" smtClean="0">
                <a:latin typeface="Segoe Print" panose="02000600000000000000" pitchFamily="2" charset="0"/>
              </a:rPr>
              <a:t>Ошанин</a:t>
            </a:r>
            <a:r>
              <a:rPr lang="ru-RU" b="1" dirty="0" smtClean="0">
                <a:latin typeface="Segoe Print" panose="02000600000000000000" pitchFamily="2" charset="0"/>
              </a:rPr>
              <a:t> Л. Нам дороги эти позабыть нельзя. – М., 1990.</a:t>
            </a:r>
          </a:p>
          <a:p>
            <a:pPr marL="342900" indent="-342900">
              <a:buAutoNum type="arabicPeriod" startAt="3"/>
            </a:pPr>
            <a:endParaRPr lang="ru-RU" b="1" dirty="0" smtClean="0">
              <a:latin typeface="Segoe Print" panose="02000600000000000000" pitchFamily="2" charset="0"/>
            </a:endParaRPr>
          </a:p>
          <a:p>
            <a:r>
              <a:rPr lang="ru-RU" b="1" dirty="0" smtClean="0">
                <a:latin typeface="Segoe Print" panose="02000600000000000000" pitchFamily="2" charset="0"/>
              </a:rPr>
              <a:t>5. Партизанская </a:t>
            </a:r>
            <a:r>
              <a:rPr lang="ru-RU" b="1" dirty="0">
                <a:latin typeface="Segoe Print" panose="02000600000000000000" pitchFamily="2" charset="0"/>
              </a:rPr>
              <a:t>слава, стихи и песни. Л.: </a:t>
            </a:r>
            <a:r>
              <a:rPr lang="ru-RU" b="1" dirty="0" err="1">
                <a:latin typeface="Segoe Print" panose="02000600000000000000" pitchFamily="2" charset="0"/>
              </a:rPr>
              <a:t>Лениздат</a:t>
            </a:r>
            <a:r>
              <a:rPr lang="ru-RU" b="1" dirty="0">
                <a:latin typeface="Segoe Print" panose="02000600000000000000" pitchFamily="2" charset="0"/>
              </a:rPr>
              <a:t>, 1985</a:t>
            </a:r>
            <a:r>
              <a:rPr lang="ru-RU" b="1" dirty="0" smtClean="0">
                <a:latin typeface="Segoe Print" panose="02000600000000000000" pitchFamily="2" charset="0"/>
              </a:rPr>
              <a:t>.</a:t>
            </a:r>
          </a:p>
          <a:p>
            <a:endParaRPr lang="ru-RU" b="1" dirty="0">
              <a:latin typeface="Segoe Print" panose="02000600000000000000" pitchFamily="2" charset="0"/>
            </a:endParaRPr>
          </a:p>
          <a:p>
            <a:r>
              <a:rPr lang="ru-RU" b="1" dirty="0" smtClean="0">
                <a:latin typeface="Segoe Print" panose="02000600000000000000" pitchFamily="2" charset="0"/>
              </a:rPr>
              <a:t>6. Стихи </a:t>
            </a:r>
            <a:r>
              <a:rPr lang="ru-RU" b="1" dirty="0">
                <a:latin typeface="Segoe Print" panose="02000600000000000000" pitchFamily="2" charset="0"/>
              </a:rPr>
              <a:t>и песни о Великой Отечественной войне/</a:t>
            </a:r>
          </a:p>
          <a:p>
            <a:r>
              <a:rPr lang="ru-RU" b="1" dirty="0">
                <a:latin typeface="Segoe Print" panose="02000600000000000000" pitchFamily="2" charset="0"/>
              </a:rPr>
              <a:t>   </a:t>
            </a:r>
            <a:r>
              <a:rPr lang="ru-RU" b="1" dirty="0" smtClean="0">
                <a:latin typeface="Segoe Print" panose="02000600000000000000" pitchFamily="2" charset="0"/>
              </a:rPr>
              <a:t>    сост</a:t>
            </a:r>
            <a:r>
              <a:rPr lang="ru-RU" b="1" dirty="0">
                <a:latin typeface="Segoe Print" panose="02000600000000000000" pitchFamily="2" charset="0"/>
              </a:rPr>
              <a:t>. </a:t>
            </a:r>
            <a:r>
              <a:rPr lang="ru-RU" b="1" dirty="0" err="1">
                <a:latin typeface="Segoe Print" panose="02000600000000000000" pitchFamily="2" charset="0"/>
              </a:rPr>
              <a:t>Л.В.Поликовская</a:t>
            </a:r>
            <a:r>
              <a:rPr lang="ru-RU" b="1" dirty="0">
                <a:latin typeface="Segoe Print" panose="02000600000000000000" pitchFamily="2" charset="0"/>
              </a:rPr>
              <a:t>. М.: Мир Энциклопедии, 2008.</a:t>
            </a:r>
          </a:p>
          <a:p>
            <a:endParaRPr lang="ru-RU" b="1" dirty="0">
              <a:latin typeface="Segoe Print" panose="02000600000000000000" pitchFamily="2" charset="0"/>
            </a:endParaRPr>
          </a:p>
          <a:p>
            <a:r>
              <a:rPr lang="ru-RU" b="1" dirty="0" smtClean="0">
                <a:latin typeface="Segoe Print" panose="02000600000000000000" pitchFamily="2" charset="0"/>
              </a:rPr>
              <a:t>7. Сурков </a:t>
            </a:r>
            <a:r>
              <a:rPr lang="ru-RU" b="1" dirty="0">
                <a:latin typeface="Segoe Print" panose="02000600000000000000" pitchFamily="2" charset="0"/>
              </a:rPr>
              <a:t>А.А. Как сложилась песня // Истра, 1941. </a:t>
            </a:r>
          </a:p>
          <a:p>
            <a:r>
              <a:rPr lang="ru-RU" b="1" dirty="0">
                <a:latin typeface="Segoe Print" panose="02000600000000000000" pitchFamily="2" charset="0"/>
              </a:rPr>
              <a:t>       – М.: Московский рабочий, 1975.</a:t>
            </a:r>
          </a:p>
          <a:p>
            <a:endParaRPr lang="ru-RU" u="sng" dirty="0"/>
          </a:p>
          <a:p>
            <a:endParaRPr lang="ru-RU" b="1" dirty="0" smtClean="0">
              <a:latin typeface="Segoe Print" panose="02000600000000000000" pitchFamily="2" charset="0"/>
            </a:endParaRPr>
          </a:p>
          <a:p>
            <a:endParaRPr lang="ru-RU" u="sng" dirty="0" smtClean="0"/>
          </a:p>
          <a:p>
            <a:endParaRPr lang="ru-RU" b="1" dirty="0" smtClean="0">
              <a:latin typeface="Segoe Print" panose="02000600000000000000" pitchFamily="2" charset="0"/>
            </a:endParaRPr>
          </a:p>
          <a:p>
            <a:endParaRPr lang="ru-RU" dirty="0"/>
          </a:p>
          <a:p>
            <a:endParaRPr lang="ru-RU" b="1" dirty="0" smtClean="0">
              <a:latin typeface="Segoe Print" panose="02000600000000000000" pitchFamily="2" charset="0"/>
            </a:endParaRPr>
          </a:p>
          <a:p>
            <a:pPr marL="342900" indent="-342900">
              <a:buAutoNum type="arabicPeriod" startAt="2"/>
            </a:pP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6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1" y="20717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7" y="764704"/>
            <a:ext cx="77768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Segoe Print" panose="02000600000000000000" pitchFamily="2" charset="0"/>
              </a:rPr>
              <a:t>     </a:t>
            </a:r>
            <a:r>
              <a:rPr lang="ru-RU" sz="2400" b="1" dirty="0" smtClean="0">
                <a:latin typeface="Segoe Print" panose="02000600000000000000" pitchFamily="2" charset="0"/>
              </a:rPr>
              <a:t>Стихи</a:t>
            </a:r>
            <a:r>
              <a:rPr lang="ru-RU" sz="2400" b="1" dirty="0">
                <a:latin typeface="Segoe Print" panose="02000600000000000000" pitchFamily="2" charset="0"/>
              </a:rPr>
              <a:t> В. И. Лебедева-Кумача, начинавшиеся этими строками, призывным набатом прогремели на всю страну и отозвались в сердцах миллионов советских людей решимостью и готовностью защитить с оружием в руках любимую Отчизну</a:t>
            </a:r>
            <a:r>
              <a:rPr lang="ru-RU" sz="2400" b="1" dirty="0" smtClean="0">
                <a:latin typeface="Segoe Print" panose="02000600000000000000" pitchFamily="2" charset="0"/>
              </a:rPr>
              <a:t>.</a:t>
            </a:r>
          </a:p>
          <a:p>
            <a:pPr algn="just"/>
            <a:endParaRPr lang="ru-RU" sz="2400" dirty="0">
              <a:latin typeface="Segoe Print" panose="02000600000000000000" pitchFamily="2" charset="0"/>
            </a:endParaRPr>
          </a:p>
          <a:p>
            <a:pPr algn="just"/>
            <a:r>
              <a:rPr lang="ru-RU" sz="2400" dirty="0" smtClean="0">
                <a:latin typeface="Segoe Print" panose="02000600000000000000" pitchFamily="2" charset="0"/>
              </a:rPr>
              <a:t>     </a:t>
            </a:r>
            <a:r>
              <a:rPr lang="ru-RU" sz="2400" b="1" dirty="0" smtClean="0">
                <a:latin typeface="Segoe Print" panose="02000600000000000000" pitchFamily="2" charset="0"/>
              </a:rPr>
              <a:t>Уже </a:t>
            </a:r>
            <a:r>
              <a:rPr lang="ru-RU" sz="2400" b="1" dirty="0">
                <a:latin typeface="Segoe Print" panose="02000600000000000000" pitchFamily="2" charset="0"/>
              </a:rPr>
              <a:t>24 июня 1941 года, на третий день начала войны эти стихи прозвучали на радио, а еще через три дня Краснознаменный ансамбль песни и пляски исполнил эту песню на вокзале, провожая бойцов на фронт.</a:t>
            </a:r>
          </a:p>
        </p:txBody>
      </p:sp>
    </p:spTree>
    <p:extLst>
      <p:ext uri="{BB962C8B-B14F-4D97-AF65-F5344CB8AC3E}">
        <p14:creationId xmlns:p14="http://schemas.microsoft.com/office/powerpoint/2010/main" val="17978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2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Documents and Settings\Admin\Рабочий стол\песни о войне фото\0_72df3_1e40427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6348413" cy="92867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2043" y="476672"/>
            <a:ext cx="428995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latin typeface="Segoe Script" panose="020B0504020000000003" pitchFamily="34" charset="0"/>
              </a:rPr>
              <a:t>М.Блантер</a:t>
            </a:r>
            <a:endParaRPr lang="ru-RU" sz="4400" b="1" dirty="0" smtClean="0">
              <a:latin typeface="Segoe Script" panose="020B0504020000000003" pitchFamily="34" charset="0"/>
            </a:endParaRPr>
          </a:p>
          <a:p>
            <a:r>
              <a:rPr lang="ru-RU" sz="4800" b="1" dirty="0" smtClean="0">
                <a:latin typeface="Segoe Script" panose="020B0504020000000003" pitchFamily="34" charset="0"/>
              </a:rPr>
              <a:t>«Катюша»</a:t>
            </a:r>
            <a:endParaRPr lang="ru-RU" sz="4800" b="1" dirty="0">
              <a:latin typeface="Segoe Script" panose="020B0504020000000003" pitchFamily="34" charset="0"/>
            </a:endParaRPr>
          </a:p>
        </p:txBody>
      </p:sp>
      <p:pic>
        <p:nvPicPr>
          <p:cNvPr id="1026" name="Picture 2" descr="C:\Users\Леново1\Desktop\фото для презент\Катюша 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t="328" r="8026"/>
          <a:stretch/>
        </p:blipFill>
        <p:spPr bwMode="auto">
          <a:xfrm>
            <a:off x="18204" y="3099947"/>
            <a:ext cx="5018256" cy="3735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еново1\Desktop\фото для презент\Катюша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245">
            <a:off x="5166391" y="288666"/>
            <a:ext cx="3641927" cy="2238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19043" y="321297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Segoe Print" panose="02000600000000000000" pitchFamily="2" charset="0"/>
              </a:rPr>
              <a:t>Расцветали яблони и груши, </a:t>
            </a:r>
          </a:p>
          <a:p>
            <a:r>
              <a:rPr lang="ru-RU" b="1" dirty="0">
                <a:latin typeface="Segoe Print" panose="02000600000000000000" pitchFamily="2" charset="0"/>
              </a:rPr>
              <a:t>Поплыли туманы над рекой.</a:t>
            </a:r>
          </a:p>
          <a:p>
            <a:r>
              <a:rPr lang="ru-RU" b="1" dirty="0">
                <a:latin typeface="Segoe Print" panose="02000600000000000000" pitchFamily="2" charset="0"/>
              </a:rPr>
              <a:t>Выходила на берег Катюша,</a:t>
            </a:r>
          </a:p>
          <a:p>
            <a:r>
              <a:rPr lang="ru-RU" b="1" dirty="0">
                <a:latin typeface="Segoe Print" panose="02000600000000000000" pitchFamily="2" charset="0"/>
              </a:rPr>
              <a:t>На </a:t>
            </a:r>
            <a:r>
              <a:rPr lang="ru-RU" b="1" dirty="0" smtClean="0">
                <a:latin typeface="Segoe Print" panose="02000600000000000000" pitchFamily="2" charset="0"/>
              </a:rPr>
              <a:t>высокий </a:t>
            </a:r>
            <a:r>
              <a:rPr lang="ru-RU" b="1" dirty="0">
                <a:latin typeface="Segoe Print" panose="02000600000000000000" pitchFamily="2" charset="0"/>
              </a:rPr>
              <a:t>берег </a:t>
            </a:r>
            <a:r>
              <a:rPr lang="ru-RU" b="1" dirty="0" smtClean="0">
                <a:latin typeface="Segoe Print" panose="02000600000000000000" pitchFamily="2" charset="0"/>
              </a:rPr>
              <a:t>на крутой</a:t>
            </a:r>
            <a:r>
              <a:rPr lang="ru-RU" b="1" dirty="0">
                <a:latin typeface="Segoe Print" panose="02000600000000000000" pitchFamily="2" charset="0"/>
              </a:rPr>
              <a:t>.</a:t>
            </a:r>
          </a:p>
          <a:p>
            <a:endParaRPr lang="ru-RU" b="1" dirty="0" smtClean="0">
              <a:latin typeface="Segoe Print" panose="02000600000000000000" pitchFamily="2" charset="0"/>
            </a:endParaRPr>
          </a:p>
          <a:p>
            <a:r>
              <a:rPr lang="ru-RU" b="1" dirty="0">
                <a:latin typeface="Segoe Print" panose="02000600000000000000" pitchFamily="2" charset="0"/>
              </a:rPr>
              <a:t> </a:t>
            </a:r>
            <a:r>
              <a:rPr lang="ru-RU" b="1" dirty="0" smtClean="0">
                <a:latin typeface="Segoe Print" panose="02000600000000000000" pitchFamily="2" charset="0"/>
              </a:rPr>
              <a:t>  Выходила</a:t>
            </a:r>
            <a:r>
              <a:rPr lang="ru-RU" b="1" dirty="0">
                <a:latin typeface="Segoe Print" panose="02000600000000000000" pitchFamily="2" charset="0"/>
              </a:rPr>
              <a:t>, песню заводила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Про </a:t>
            </a:r>
            <a:r>
              <a:rPr lang="ru-RU" b="1" dirty="0">
                <a:latin typeface="Segoe Print" panose="02000600000000000000" pitchFamily="2" charset="0"/>
              </a:rPr>
              <a:t>степного сизого орла, 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Про </a:t>
            </a:r>
            <a:r>
              <a:rPr lang="ru-RU" b="1" dirty="0">
                <a:latin typeface="Segoe Print" panose="02000600000000000000" pitchFamily="2" charset="0"/>
              </a:rPr>
              <a:t>того, которого любила,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Про </a:t>
            </a:r>
            <a:r>
              <a:rPr lang="ru-RU" b="1" dirty="0">
                <a:latin typeface="Segoe Print" panose="02000600000000000000" pitchFamily="2" charset="0"/>
              </a:rPr>
              <a:t>того, чьи письма берегла.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16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1" y="0"/>
            <a:ext cx="9252520" cy="6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001" y="692696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Segoe Print" panose="02000600000000000000" pitchFamily="2" charset="0"/>
              </a:rPr>
              <a:t> </a:t>
            </a:r>
            <a:r>
              <a:rPr lang="ru-RU" sz="2400" b="1" dirty="0">
                <a:latin typeface="Segoe Print" panose="02000600000000000000" pitchFamily="2" charset="0"/>
              </a:rPr>
              <a:t>Знаменитая «Катюша» появилась на свет за несколько лет до Великой Отечественной войны в 1938 году. Усилиями поэта </a:t>
            </a:r>
            <a:r>
              <a:rPr lang="ru-RU" sz="2400" b="1" dirty="0" err="1" smtClean="0">
                <a:latin typeface="Segoe Print" panose="02000600000000000000" pitchFamily="2" charset="0"/>
              </a:rPr>
              <a:t>М.Исаковского</a:t>
            </a:r>
            <a:r>
              <a:rPr lang="ru-RU" sz="2400" b="1" dirty="0" smtClean="0">
                <a:latin typeface="Segoe Print" panose="02000600000000000000" pitchFamily="2" charset="0"/>
              </a:rPr>
              <a:t> </a:t>
            </a:r>
            <a:r>
              <a:rPr lang="ru-RU" sz="2400" b="1" dirty="0">
                <a:latin typeface="Segoe Print" panose="02000600000000000000" pitchFamily="2" charset="0"/>
              </a:rPr>
              <a:t>и композитора </a:t>
            </a:r>
            <a:r>
              <a:rPr lang="ru-RU" sz="2400" b="1" dirty="0" err="1" smtClean="0">
                <a:latin typeface="Segoe Print" panose="02000600000000000000" pitchFamily="2" charset="0"/>
              </a:rPr>
              <a:t>М.Блантера</a:t>
            </a:r>
            <a:r>
              <a:rPr lang="ru-RU" sz="2400" b="1" dirty="0" smtClean="0">
                <a:latin typeface="Segoe Print" panose="02000600000000000000" pitchFamily="2" charset="0"/>
              </a:rPr>
              <a:t> </a:t>
            </a:r>
            <a:r>
              <a:rPr lang="ru-RU" sz="2400" b="1" dirty="0">
                <a:latin typeface="Segoe Print" panose="02000600000000000000" pitchFamily="2" charset="0"/>
              </a:rPr>
              <a:t>был создан хит на века. Легкая и запоминающаяся мелодия быстро стала популярной и ушла в народ</a:t>
            </a:r>
            <a:r>
              <a:rPr lang="ru-RU" sz="2400" b="1" dirty="0" smtClean="0">
                <a:latin typeface="Segoe Print" panose="02000600000000000000" pitchFamily="2" charset="0"/>
              </a:rPr>
              <a:t>. </a:t>
            </a:r>
            <a:r>
              <a:rPr lang="ru-RU" sz="2400" b="1" dirty="0">
                <a:latin typeface="Segoe Print" panose="02000600000000000000" pitchFamily="2" charset="0"/>
              </a:rPr>
              <a:t>«Катюша» в лихолетье помогала выжить, поднимая боевой дух, укрепляя в бойцах веру в неизбежную победу.</a:t>
            </a:r>
            <a:r>
              <a:rPr lang="ru-RU" sz="2400" b="1" dirty="0" smtClean="0">
                <a:latin typeface="Segoe Print" panose="02000600000000000000" pitchFamily="2" charset="0"/>
              </a:rPr>
              <a:t> </a:t>
            </a:r>
            <a:endParaRPr lang="ru-RU" sz="2400" b="1" dirty="0">
              <a:latin typeface="Segoe Print" panose="02000600000000000000" pitchFamily="2" charset="0"/>
            </a:endParaRPr>
          </a:p>
          <a:p>
            <a:pPr algn="just"/>
            <a:endParaRPr lang="ru-RU" sz="2400" b="1" dirty="0" smtClean="0">
              <a:latin typeface="Segoe Print" panose="02000600000000000000" pitchFamily="2" charset="0"/>
            </a:endParaRPr>
          </a:p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Через </a:t>
            </a:r>
            <a:r>
              <a:rPr lang="ru-RU" sz="2400" b="1" dirty="0">
                <a:latin typeface="Segoe Print" panose="02000600000000000000" pitchFamily="2" charset="0"/>
              </a:rPr>
              <a:t>несколько лет с этим ласковым женским именем стали прочно ассоциировать боевые установки времен Великой Отечественной войны, наводившие ужас на гитлеровские войска. </a:t>
            </a:r>
          </a:p>
        </p:txBody>
      </p:sp>
    </p:spTree>
    <p:extLst>
      <p:ext uri="{BB962C8B-B14F-4D97-AF65-F5344CB8AC3E}">
        <p14:creationId xmlns:p14="http://schemas.microsoft.com/office/powerpoint/2010/main" val="11810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3065" y="428604"/>
            <a:ext cx="590899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 smtClean="0">
                <a:latin typeface="Segoe Script" pitchFamily="34" charset="0"/>
              </a:rPr>
              <a:t>В.Соловьев-Седой</a:t>
            </a:r>
          </a:p>
          <a:p>
            <a:pPr algn="r"/>
            <a:r>
              <a:rPr lang="ru-RU" sz="4800" b="1" dirty="0" smtClean="0">
                <a:latin typeface="Segoe Script" pitchFamily="34" charset="0"/>
              </a:rPr>
              <a:t>«Вечер на рейде»</a:t>
            </a:r>
            <a:endParaRPr lang="ru-RU" sz="4800" b="1" dirty="0">
              <a:latin typeface="Segoe Script" pitchFamily="34" charset="0"/>
            </a:endParaRPr>
          </a:p>
        </p:txBody>
      </p:sp>
      <p:pic>
        <p:nvPicPr>
          <p:cNvPr id="46081" name="Picture 1" descr="C:\Documents and Settings\Admin\Рабочий стол\песни о войне фото\0_72df3_1e40427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572140"/>
            <a:ext cx="6348413" cy="1285860"/>
          </a:xfrm>
          <a:prstGeom prst="rect">
            <a:avLst/>
          </a:prstGeom>
          <a:noFill/>
        </p:spPr>
      </p:pic>
      <p:pic>
        <p:nvPicPr>
          <p:cNvPr id="1028" name="Picture 4" descr="Плейкаст &quot;ВЕЧЕР НА РЕЙДЕ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00183"/>
            <a:ext cx="4459507" cy="355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im1-tub-ru.yandex.net/i?id=a61f15cc8fe1ca38108accda0e67f39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90478">
            <a:off x="535752" y="285728"/>
            <a:ext cx="196454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355109" y="2171330"/>
            <a:ext cx="48494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Споемте, друзья, </a:t>
            </a:r>
          </a:p>
          <a:p>
            <a:r>
              <a:rPr lang="ru-RU" b="1" dirty="0">
                <a:latin typeface="Segoe Print" panose="02000600000000000000" pitchFamily="2" charset="0"/>
              </a:rPr>
              <a:t>В</a:t>
            </a:r>
            <a:r>
              <a:rPr lang="ru-RU" b="1" dirty="0" smtClean="0">
                <a:latin typeface="Segoe Print" panose="02000600000000000000" pitchFamily="2" charset="0"/>
              </a:rPr>
              <a:t>едь завтра в поход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Уйдем в предрассветный туман.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Споем веселей, </a:t>
            </a:r>
          </a:p>
          <a:p>
            <a:r>
              <a:rPr lang="ru-RU" b="1" dirty="0">
                <a:latin typeface="Segoe Print" panose="02000600000000000000" pitchFamily="2" charset="0"/>
              </a:rPr>
              <a:t>П</a:t>
            </a:r>
            <a:r>
              <a:rPr lang="ru-RU" b="1" dirty="0" smtClean="0">
                <a:latin typeface="Segoe Print" panose="02000600000000000000" pitchFamily="2" charset="0"/>
              </a:rPr>
              <a:t>усть нам подпоет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Седой боевой капитан.</a:t>
            </a:r>
          </a:p>
          <a:p>
            <a:endParaRPr lang="ru-RU" b="1" dirty="0" smtClean="0">
              <a:latin typeface="Segoe Print" panose="02000600000000000000" pitchFamily="2" charset="0"/>
            </a:endParaRPr>
          </a:p>
          <a:p>
            <a:r>
              <a:rPr lang="ru-RU" b="1" dirty="0">
                <a:latin typeface="Segoe Print" panose="02000600000000000000" pitchFamily="2" charset="0"/>
              </a:rPr>
              <a:t> </a:t>
            </a:r>
            <a:r>
              <a:rPr lang="ru-RU" b="1" dirty="0" smtClean="0">
                <a:latin typeface="Segoe Print" panose="02000600000000000000" pitchFamily="2" charset="0"/>
              </a:rPr>
              <a:t>              Прощай, любимый город!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        Уходим завтра в море.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        И ранней порой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        Мелькнет за кормой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            Знакомый платок голубой.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2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908720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Одна </a:t>
            </a:r>
            <a:r>
              <a:rPr lang="ru-RU" sz="2400" b="1" dirty="0">
                <a:latin typeface="Segoe Print" panose="02000600000000000000" pitchFamily="2" charset="0"/>
              </a:rPr>
              <a:t>из песен, которые появились в первые дни войны – «Вечер на рейде</a:t>
            </a:r>
            <a:r>
              <a:rPr lang="ru-RU" sz="2400" b="1" dirty="0" smtClean="0">
                <a:latin typeface="Segoe Print" panose="02000600000000000000" pitchFamily="2" charset="0"/>
              </a:rPr>
              <a:t>». И сразу же мирная </a:t>
            </a:r>
            <a:r>
              <a:rPr lang="ru-RU" sz="2400" b="1" dirty="0">
                <a:latin typeface="Segoe Print" panose="02000600000000000000" pitchFamily="2" charset="0"/>
              </a:rPr>
              <a:t>и тихая песня, в которой, кстати, даже ни разу не вспоминается слово «война</a:t>
            </a:r>
            <a:r>
              <a:rPr lang="ru-RU" sz="2400" b="1" dirty="0" smtClean="0">
                <a:latin typeface="Segoe Print" panose="02000600000000000000" pitchFamily="2" charset="0"/>
              </a:rPr>
              <a:t>», </a:t>
            </a:r>
            <a:r>
              <a:rPr lang="ru-RU" sz="2400" b="1" dirty="0">
                <a:latin typeface="Segoe Print" panose="02000600000000000000" pitchFamily="2" charset="0"/>
              </a:rPr>
              <a:t>полюбилась в суровую </a:t>
            </a:r>
            <a:r>
              <a:rPr lang="ru-RU" sz="2400" b="1" dirty="0" smtClean="0">
                <a:latin typeface="Segoe Print" panose="02000600000000000000" pitchFamily="2" charset="0"/>
              </a:rPr>
              <a:t>пору. </a:t>
            </a:r>
          </a:p>
          <a:p>
            <a:pPr algn="just"/>
            <a:endParaRPr lang="ru-RU" sz="2400" b="1" dirty="0">
              <a:latin typeface="Segoe Print" panose="02000600000000000000" pitchFamily="2" charset="0"/>
            </a:endParaRPr>
          </a:p>
          <a:p>
            <a:pPr algn="just"/>
            <a:r>
              <a:rPr lang="ru-RU" sz="2400" b="1" dirty="0" smtClean="0">
                <a:latin typeface="Segoe Print" panose="02000600000000000000" pitchFamily="2" charset="0"/>
              </a:rPr>
              <a:t>     Наверное </a:t>
            </a:r>
            <a:r>
              <a:rPr lang="ru-RU" sz="2400" b="1" dirty="0">
                <a:latin typeface="Segoe Print" panose="02000600000000000000" pitchFamily="2" charset="0"/>
              </a:rPr>
              <a:t>потому, что говорила она о том, что пережили тогда миллионы,— о расставании с любимыми, родными места­ми. И еще, наверное, потому, что есть в ней не только задушевность, но и задумчивость, не только светлая грусть, но и боль­шая внутренняя сила.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5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еново1\Desktop\все для презентаций\шаблоны для PowerPoint\0002-001-Fonvizin-Denis-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Documents and Settings\Admin\Рабочий стол\песни о войне фото\0_72df3_1e40427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6348413" cy="9286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50994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latin typeface="Segoe Script" panose="020B0504020000000003" pitchFamily="34" charset="0"/>
              </a:rPr>
              <a:t>К.Листов</a:t>
            </a:r>
            <a:endParaRPr lang="ru-RU" sz="4800" b="1" dirty="0" smtClean="0">
              <a:latin typeface="Segoe Script" panose="020B0504020000000003" pitchFamily="34" charset="0"/>
            </a:endParaRPr>
          </a:p>
          <a:p>
            <a:r>
              <a:rPr lang="ru-RU" sz="4800" b="1" dirty="0" smtClean="0">
                <a:latin typeface="Segoe Script" panose="020B0504020000000003" pitchFamily="34" charset="0"/>
              </a:rPr>
              <a:t>«В землянке»</a:t>
            </a:r>
            <a:endParaRPr lang="ru-RU" sz="4800" b="1" dirty="0">
              <a:latin typeface="Segoe Script" panose="020B0504020000000003" pitchFamily="34" charset="0"/>
            </a:endParaRPr>
          </a:p>
        </p:txBody>
      </p:sp>
      <p:pic>
        <p:nvPicPr>
          <p:cNvPr id="3074" name="Picture 2" descr="C:\Users\Леново1\Desktop\фото для презент\В землянк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4" y="2204864"/>
            <a:ext cx="4556311" cy="465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listov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8708">
            <a:off x="6821575" y="60906"/>
            <a:ext cx="2217406" cy="310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3086376"/>
            <a:ext cx="474200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Бьется в тесной печурке огонь,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На поленьях смола, как слеза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И поет мне в землянке гармонь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Про улыбку твою и глаза.</a:t>
            </a:r>
          </a:p>
          <a:p>
            <a:endParaRPr lang="ru-RU" b="1" dirty="0">
              <a:latin typeface="Segoe Print" panose="02000600000000000000" pitchFamily="2" charset="0"/>
            </a:endParaRPr>
          </a:p>
          <a:p>
            <a:r>
              <a:rPr lang="ru-RU" b="1" dirty="0" smtClean="0">
                <a:latin typeface="Segoe Print" panose="02000600000000000000" pitchFamily="2" charset="0"/>
              </a:rPr>
              <a:t>   Про тебя мне шептали кусты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В белоснежных полях под Москвой.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Я хочу, чтобы слышала ты, </a:t>
            </a:r>
          </a:p>
          <a:p>
            <a:r>
              <a:rPr lang="ru-RU" b="1" dirty="0" smtClean="0">
                <a:latin typeface="Segoe Print" panose="02000600000000000000" pitchFamily="2" charset="0"/>
              </a:rPr>
              <a:t>   Как тоскует мой голос живой.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01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1856</Words>
  <Application>Microsoft Office PowerPoint</Application>
  <PresentationFormat>Экран (4:3)</PresentationFormat>
  <Paragraphs>250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Леново1</dc:creator>
  <cp:lastModifiedBy>Леново1</cp:lastModifiedBy>
  <cp:revision>163</cp:revision>
  <dcterms:created xsi:type="dcterms:W3CDTF">2015-04-17T03:24:59Z</dcterms:created>
  <dcterms:modified xsi:type="dcterms:W3CDTF">2016-04-12T09:29:47Z</dcterms:modified>
</cp:coreProperties>
</file>