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8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9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3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2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3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5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CC70-3E41-43F5-A34F-496DA09E00D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3197-C4CE-43B5-8065-91D60FC20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5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482769"/>
            <a:ext cx="351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 pitchFamily="34" charset="0"/>
                <a:ea typeface="+mj-ea"/>
                <a:cs typeface="Arial"/>
              </a:rPr>
              <a:t>МБОУ Дмитриевская СОШ</a:t>
            </a:r>
            <a:b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 pitchFamily="34" charset="0"/>
                <a:ea typeface="+mj-ea"/>
                <a:cs typeface="Arial"/>
              </a:rPr>
            </a:b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 pitchFamily="34" charset="0"/>
                <a:ea typeface="+mj-ea"/>
                <a:cs typeface="Arial"/>
              </a:rPr>
              <a:t>дошкольные группы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1" y="1844824"/>
            <a:ext cx="633670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/>
              </a:rPr>
              <a:t>Познавательное развитие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/>
              </a:rPr>
              <a:t>ТЕМА: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/>
              </a:rPr>
              <a:t>«Патриотическое воспитание дошкольников» </a:t>
            </a:r>
            <a:endParaRPr kumimoji="0" lang="en-US" altLang="ru-RU" b="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 Unicode" pitchFamily="34" charset="0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725144"/>
            <a:ext cx="3010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 Материал подготовила: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старший воспитатель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Колобовникова Ю.П.</a:t>
            </a:r>
          </a:p>
        </p:txBody>
      </p:sp>
    </p:spTree>
    <p:extLst>
      <p:ext uri="{BB962C8B-B14F-4D97-AF65-F5344CB8AC3E}">
        <p14:creationId xmlns:p14="http://schemas.microsoft.com/office/powerpoint/2010/main" val="9462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Lucida Sans Unicode" pitchFamily="34" charset="0"/>
                <a:cs typeface="Arial" charset="0"/>
              </a:rPr>
              <a:t>Задачи по нравственно-патриотическому воспитанию с детьми 4-5 лет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11970"/>
            <a:ext cx="4283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Способствовать формированию личностного  отношения ребёнка к соблюдению моральных норм.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Воспитывать скромность, отзывчивость.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навыки вежливого общения.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представления детей об их росте, развитии.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первичные представления об их правах (на игру, новые знания, доброжелательные отношения) и обязанностях в группе, дома.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первичные гендерные представления.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Углублять представления о семье.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Знакомить с традициями детского сада. Замечать изменения в окружающей обстановке.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 дать представления о государственных праздниках. Формировать знания о Российской армии.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5621"/>
          <a:stretch>
            <a:fillRect/>
          </a:stretch>
        </p:blipFill>
        <p:spPr>
          <a:xfrm>
            <a:off x="4938712" y="1196752"/>
            <a:ext cx="4205287" cy="56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6104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146"/>
              </p:ext>
            </p:extLst>
          </p:nvPr>
        </p:nvGraphicFramePr>
        <p:xfrm>
          <a:off x="-108520" y="13742"/>
          <a:ext cx="9433047" cy="709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159"/>
                <a:gridCol w="2272159"/>
                <a:gridCol w="4888729"/>
              </a:tblGrid>
              <a:tr h="1278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Содержание патриотического уголка</a:t>
                      </a:r>
                    </a:p>
                    <a:p>
                      <a:endParaRPr lang="ru-RU" sz="1800" dirty="0"/>
                    </a:p>
                  </a:txBody>
                  <a:tcPr marL="91448" marR="91448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Цели</a:t>
                      </a:r>
                      <a:endParaRPr lang="ru-RU" sz="1800" dirty="0"/>
                    </a:p>
                  </a:txBody>
                  <a:tcPr marL="91448" marR="91448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r>
                        <a:rPr lang="ru-RU" sz="1800" baseline="0" dirty="0" smtClean="0"/>
                        <a:t> - знания</a:t>
                      </a:r>
                      <a:endParaRPr lang="ru-RU" sz="1800" dirty="0"/>
                    </a:p>
                  </a:txBody>
                  <a:tcPr marL="91448" marR="91448" marT="45727" marB="45727"/>
                </a:tc>
              </a:tr>
              <a:tr h="5816068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400" baseline="0" dirty="0" smtClean="0"/>
                        <a:t>Альбомы: «Наша семья», «Мой город», «Наш детский сад», «Праздники дома и в детском саду».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Папки-передвижки</a:t>
                      </a:r>
                      <a:r>
                        <a:rPr lang="ru-RU" sz="1400" baseline="0" dirty="0" smtClean="0"/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«Природа родного края», «Я живу в Оренбургской области», «Животный и растительный мир нашей области».</a:t>
                      </a:r>
                      <a:endParaRPr lang="ru-RU" sz="1400" dirty="0" smtClean="0"/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Художественная литература: стихи, рассказы,</a:t>
                      </a:r>
                      <a:r>
                        <a:rPr lang="ru-RU" sz="1400" baseline="0" dirty="0" smtClean="0"/>
                        <a:t> загадки, потешки о городе, области, крае.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Рисунки и поделки детей  о родном крае.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5. Элементы одежды, посуды. Куклы в национальных костюмах.</a:t>
                      </a:r>
                      <a:endParaRPr lang="ru-RU" sz="1400" dirty="0"/>
                    </a:p>
                  </a:txBody>
                  <a:tcPr marL="91448" marR="91448" marT="45727" marB="45727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1. Воспитание устойчивого интереса и положительного отношения к народной культуре.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2. Развитие познавательного интереса к родному городу, его росту и благоустройству.</a:t>
                      </a:r>
                    </a:p>
                  </a:txBody>
                  <a:tcPr marL="91448" marR="91448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Стремление к самостоятельной деятельности и самообслуживанию, подражать взрослым, работающим в детском саду, отражать в играх интересующие области их деятельности, задавать вопросы, помогать. Узнавать и называть людей, работающих в детском саду. Легко вступать во взаимоотношения со сверстниками и сотрудниками детского сада. Уметь относить к себе лично общее обращение взрослого, ориентировать своё поведение на положительную оценку педагога. Осознанно вырабатывать культурное поведение в среде детей и взрослых: быть добрым, вежливым, внимательным. Проявлять доброжелательное отношение к сверстникам и взрослым: улыбаться, проявлять готовность выслушать, помочь, выполнить просьбу, принять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игре.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9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92D050"/>
                </a:solidFill>
                <a:latin typeface="Lucida Sans Unicode" pitchFamily="34" charset="0"/>
              </a:rPr>
              <a:t>Задачи нравственно-патриотического воспитания</a:t>
            </a:r>
            <a:br>
              <a:rPr lang="ru-RU" altLang="ru-RU" dirty="0">
                <a:solidFill>
                  <a:srgbClr val="92D050"/>
                </a:solidFill>
                <a:latin typeface="Lucida Sans Unicode" pitchFamily="34" charset="0"/>
              </a:rPr>
            </a:br>
            <a:r>
              <a:rPr lang="ru-RU" altLang="ru-RU" dirty="0">
                <a:solidFill>
                  <a:srgbClr val="92D050"/>
                </a:solidFill>
                <a:latin typeface="Lucida Sans Unicode" pitchFamily="34" charset="0"/>
              </a:rPr>
              <a:t>с детьми 5-6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8989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воспитание у ребенка любви и привязанности к своей семье, дому, детскому саду, улице, городу;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воспитание уважения к труду;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развитие интереса к русским традициям и промыслам;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формирование элементарных знаний о правах человека;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расширение представлений о городах России;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знакомство детей с символами государства (герб, флаг, гимн);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развитие чувства ответственности и гордости за достижения страны;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формирование толерантности, чувства уважения к другим народам, их традициям.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представления об истории человечества.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о государственных праздниках.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о малой Родине. (культура, традиции родного </a:t>
            </a:r>
            <a:r>
              <a:rPr lang="ru-RU" altLang="ru-RU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края).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5621"/>
          <a:stretch>
            <a:fillRect/>
          </a:stretch>
        </p:blipFill>
        <p:spPr>
          <a:xfrm>
            <a:off x="5016604" y="13716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26791"/>
              </p:ext>
            </p:extLst>
          </p:nvPr>
        </p:nvGraphicFramePr>
        <p:xfrm>
          <a:off x="0" y="-243408"/>
          <a:ext cx="9144000" cy="768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52"/>
                <a:gridCol w="2145049"/>
                <a:gridCol w="4749399"/>
              </a:tblGrid>
              <a:tr h="1136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Содержание патриотического уголка</a:t>
                      </a:r>
                    </a:p>
                    <a:p>
                      <a:endParaRPr lang="ru-RU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Цели</a:t>
                      </a:r>
                      <a:endParaRPr lang="ru-RU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r>
                        <a:rPr lang="ru-RU" sz="1800" baseline="0" dirty="0" smtClean="0"/>
                        <a:t> - знания</a:t>
                      </a:r>
                      <a:endParaRPr lang="ru-RU" sz="1800" dirty="0"/>
                    </a:p>
                  </a:txBody>
                  <a:tcPr marL="91448" marR="91448" marT="45723" marB="45723"/>
                </a:tc>
              </a:tr>
              <a:tr h="6208114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400" baseline="0" dirty="0" smtClean="0"/>
                        <a:t>Альбомы: «Наша семья», «Мой город»(образование, спорт, медицина, промышленность).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Предметы искусства, одежды, быта.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Художественная литература: стихи, рассказы</a:t>
                      </a:r>
                      <a:r>
                        <a:rPr lang="ru-RU" sz="1400" baseline="0" dirty="0" smtClean="0"/>
                        <a:t>, сказки писателей  нашего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Рисунки детей и взрослых о родном крае, о себе, о природе.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5. Традиции и обычаи народов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6.Флаги, гербы, символика родного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7.Куклы в национальных костюмах.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8. Рукоделие: вышивка, вязание, ткачество…</a:t>
                      </a:r>
                    </a:p>
                    <a:p>
                      <a:pPr marL="0" indent="0">
                        <a:buNone/>
                      </a:pPr>
                      <a:endParaRPr lang="ru-RU" sz="14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1.Расширение</a:t>
                      </a:r>
                      <a:r>
                        <a:rPr lang="ru-RU" sz="1400" baseline="0" dirty="0" smtClean="0"/>
                        <a:t> знаний о родном  городе, его своеобразии.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2.Формирование знаний о государственных символиках страны,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3.Формирование представлений о многонациональном составе населения края.</a:t>
                      </a:r>
                      <a:endParaRPr lang="ru-RU" sz="14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Проявлять любовь к родному краю, городу, гордиться им. Проявлять интерес к событиям настоящего, будущего, прошлого. Внимательно и критично относиться к оценке своих поступков со стороны взрослого. Проявлять чуткость к эмоциональному состоянию старших, любовь к труду, уважение к людям разных национальностей, населяющих город, край. Любоваться красотой окружающей природы, проявлять гуманное отношение к природе родного края, заботиться о ней. Проявлять осознанное восхищение, бережное отношение к изделиям народных промыслов.  Кроме знаний и представлений формируем умения. Это умение проявлять настойчивость в поисках ответа на возникающие вопросы, стремление познавать, экспериментировать, творить. Устанавливать и поддерживать взаимосвязь с детьми и взрослыми, выполнять поручения взрослых, вступать в сотрудничество со старшими и сверстниками. Составлять описательные рассказы о городе, интересных местах и событиях малой родины. Уметь изображать предметы быта, элементы местной росписи. Сравнивать предметы разных видов, выделяя и сопоставляя различие и сходство предметов и материалов, обобщать результаты сравнения. Кроме представлений о родном крае в старшей группе дети получают представления о родной стране: называется Россия, столица – город Москва.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Подводим к выводу, что любить Родину – значит, прежде всего, знать свою страну, гордиться ею, её армией, людьми труда и науки, болеть за выступления наших спортсменов и артистов.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u="sng" dirty="0" smtClean="0">
                <a:solidFill>
                  <a:srgbClr val="92D050"/>
                </a:solidFill>
              </a:rPr>
              <a:t>Задачи нравственно-патриотического воспитания с детьми 6-7 лет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697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представления о школе, колледже, вузе, специфике учреждении.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о профессиях.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представления об элементах экономики. (деньги, их истории, значении в жизни)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о родине. Родном крае. Флаге, гербе родного края.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о столице России, её многонациональном населении.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Знакомить детей с героями космоса. Расширять представления о Российской армии.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о правах ребёнка.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гендерные представления, формировать в девочках и мальчиках характерные им  формы поведения.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детей о семье в контексте истории страны.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Формировать представление, как о активном члене коллектива.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Воспитывать заботливое отношение к малышам, пожилым людям.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Расширять представления детей об обязанностях в связи с подготовкой к школе.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5621"/>
          <a:stretch>
            <a:fillRect/>
          </a:stretch>
        </p:blipFill>
        <p:spPr>
          <a:xfrm>
            <a:off x="4725988" y="1006475"/>
            <a:ext cx="441801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7638"/>
              </p:ext>
            </p:extLst>
          </p:nvPr>
        </p:nvGraphicFramePr>
        <p:xfrm>
          <a:off x="-9098" y="13742"/>
          <a:ext cx="9051925" cy="673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891"/>
                <a:gridCol w="2291787"/>
                <a:gridCol w="4607247"/>
              </a:tblGrid>
              <a:tr h="4530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 уголка</a:t>
                      </a:r>
                      <a:endParaRPr lang="ru-RU" sz="18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Цели</a:t>
                      </a:r>
                      <a:endParaRPr lang="ru-RU" sz="18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Результат-знание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</a:tr>
              <a:tr h="5048179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400" baseline="0" dirty="0" smtClean="0"/>
                        <a:t>Альбомы: «Наша семья», «Мой город»(образование, спорт, медицина, промышленность).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Предметы искусства, одежды, быта.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Художественная литература: стихи, рассказы</a:t>
                      </a:r>
                      <a:r>
                        <a:rPr lang="ru-RU" sz="1400" baseline="0" dirty="0" smtClean="0"/>
                        <a:t>, сказки писателей  нашего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Рисунки детей и взрослых о родном крае, о себе, о природе.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5. Традиции и обычаи народов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6.Флаги, гербы, символика родного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7.Куклы в национальных костюмах.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8. Рукоделие: вышивка, вязание, ткачество…</a:t>
                      </a:r>
                    </a:p>
                    <a:p>
                      <a:pPr marL="0" indent="0"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1.Формирование</a:t>
                      </a:r>
                      <a:r>
                        <a:rPr lang="ru-RU" sz="1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обобщенных представлений о истории образования родного края, отраслях производства, промышленных и культурных объектах</a:t>
                      </a:r>
                      <a:r>
                        <a:rPr lang="ru-RU" sz="12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2.Знакомство  ребенка с известными людьми родного края.</a:t>
                      </a:r>
                    </a:p>
                    <a:p>
                      <a:r>
                        <a:rPr lang="en-US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Воспитание любви к родному селу, поселку, краю.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Ребёнок седьмого года жизни, воспитанник нашего детского сада, имеет представление о том, что он является жителем страны России, он осваивает понятие «Я – гражданин России». Умеет находить занятие по душе, имеет близких друзей, охотно участвует в общих делах. Может рассказать о себе, событиях своей жизни, о своих мечтах, планах на будущее, связывать их с будущим страны. Знает некоторых великих людей России, имеет представления о роли труда взрослых на основе ознакомления с разными видами труда и профессиями, характерными для нашей местности. Знает, что Россия – многонациональное государство, называет некоторые народности. Проявляет интерес к прошлому, настоящему и будущему, воображает себя в разных социальных ролях, мечтает о добрых делах. Знает некоторые культурные традиции своей семьи, русского народа, других национальностей. Опыт ценностных ориентаций: испытывать чувство гордости за свою Родину, за то, что мы – Россияне. Проявлять доброжелательность к людям разных национальностей, интерес к их культуре. Выражать интерес к эмоциональному состоянию и чувствам людей, представлять конкретные способы поведения по отношению к старшим в зависимости от их эмоционального и физического состояния. Понимать связь между поведением детей и эмоциональной реакцией взрослых.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7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14848"/>
            <a:ext cx="92742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60858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FFFF00"/>
                </a:solidFill>
                <a:latin typeface="Lucida Sans Unicode" pitchFamily="34" charset="0"/>
              </a:rPr>
              <a:t>Большое место в приобщении детей к народной культуре должны занимать народные праздники и традиции.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1400002"/>
            <a:ext cx="4896545" cy="292893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5" y="1340769"/>
            <a:ext cx="4373126" cy="5492100"/>
          </a:xfrm>
          <a:prstGeom prst="rect">
            <a:avLst/>
          </a:prstGeom>
        </p:spPr>
      </p:pic>
      <p:pic>
        <p:nvPicPr>
          <p:cNvPr id="8" name="Picture 8" descr="C:\Users\alexndrov\Desktop\фото презен\DSCF84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865" y="4116544"/>
            <a:ext cx="2808312" cy="27414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9248267">
            <a:off x="-76588" y="4756501"/>
            <a:ext cx="166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rgbClr val="FF0000"/>
                </a:solidFill>
                <a:latin typeface="Lucida Sans Unicode" pitchFamily="34" charset="0"/>
              </a:rPr>
              <a:t>МАСЛЕНИЦА</a:t>
            </a:r>
            <a:endParaRPr lang="ru-RU" altLang="ru-RU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18864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FF00"/>
                </a:solidFill>
                <a:latin typeface="Lucida Sans Unicode" pitchFamily="34" charset="0"/>
              </a:rPr>
              <a:t>Воспитание патриотических чувств  с помощью художественной литературы </a:t>
            </a:r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6" y="833825"/>
            <a:ext cx="4114800" cy="60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95"/>
            <a:ext cx="4996076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Тематическое планирование способствует эффективному и системному усвоению детьми знаний о своей стране, родном крае, той местности, где они живут. Причем темы повторяются в каждой группе. Изменяются только содержание, объем познавательного материала и сложность, следовательно, и длительность изучения. Отдельные темы мы приурочиваем к конкретным событиям и праздникам.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68" y="36185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При ознакомлении детей с бытом, традициями, отдельными историческими моментами мы используем не только художественную литературу, иллюстрации, шутку и т. д., но и "живые" наглядные предметы и материалы (национальные костюмы, старинную мебель, посуду, орудия труда и т. д.) . "Бытовая повседневность" чрезвычайно эффективна для ознакомления детей со сказками, народными промыслами, бытовыми предметами старины</a:t>
            </a:r>
            <a:endParaRPr lang="ru-RU" altLang="ru-RU" sz="1400" b="1" i="1" dirty="0">
              <a:solidFill>
                <a:srgbClr val="FFFF00"/>
              </a:solidFill>
              <a:latin typeface="Lucida Sans Unicode" pitchFamily="34" charset="0"/>
              <a:cs typeface="Arial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636912"/>
            <a:ext cx="448151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4049464" cy="361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2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14907" y="359529"/>
            <a:ext cx="6146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472590"/>
            <a:ext cx="5472608" cy="51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3254" y="724634"/>
            <a:ext cx="534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kern="0" noProof="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П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атриотическое воспитание дошкольников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83257" y="1300118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Образовательная область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25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трелка вправо 2"/>
          <p:cNvSpPr>
            <a:spLocks noChangeArrowheads="1"/>
          </p:cNvSpPr>
          <p:nvPr/>
        </p:nvSpPr>
        <p:spPr bwMode="auto">
          <a:xfrm rot="7371715">
            <a:off x="2393513" y="1910304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58C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трелка вниз 5"/>
          <p:cNvSpPr>
            <a:spLocks noChangeArrowheads="1"/>
          </p:cNvSpPr>
          <p:nvPr/>
        </p:nvSpPr>
        <p:spPr bwMode="auto">
          <a:xfrm rot="20152220">
            <a:off x="5844283" y="1617044"/>
            <a:ext cx="484188" cy="982662"/>
          </a:xfrm>
          <a:prstGeom prst="downArrow">
            <a:avLst>
              <a:gd name="adj1" fmla="val 50000"/>
              <a:gd name="adj2" fmla="val 50042"/>
            </a:avLst>
          </a:prstGeom>
          <a:solidFill>
            <a:srgbClr val="058C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55744"/>
            <a:ext cx="383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«Социально-коммуникативное </a:t>
            </a:r>
            <a:endParaRPr lang="ru-RU" altLang="ru-RU" i="1" dirty="0" smtClean="0">
              <a:solidFill>
                <a:srgbClr val="FFFF00"/>
              </a:solidFill>
              <a:latin typeface="Lucida Sans Unicode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развитие</a:t>
            </a: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1848" y="2624892"/>
            <a:ext cx="33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«Познавательное развитие»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8409" y="3429000"/>
            <a:ext cx="3890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* Формирование семейной, гражданской принадлежности патриотических чувств,</a:t>
            </a:r>
            <a:r>
              <a:rPr lang="en-US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 </a:t>
            </a: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чувства принадлежности к мировому сообществу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9952" y="3302075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Формирование познавательных действий 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формирование первичных представлений о себе , других людях, о малой родине , Отечестве, представлений о социокультурных ценностях нашего народа, о планете Земля как общем доме людей.</a:t>
            </a:r>
          </a:p>
        </p:txBody>
      </p:sp>
    </p:spTree>
    <p:extLst>
      <p:ext uri="{BB962C8B-B14F-4D97-AF65-F5344CB8AC3E}">
        <p14:creationId xmlns:p14="http://schemas.microsoft.com/office/powerpoint/2010/main" val="17638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059832" y="620688"/>
            <a:ext cx="2375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Цели и задачи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57317"/>
            <a:ext cx="7849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rgbClr val="FF0000"/>
                </a:solidFill>
              </a:rPr>
              <a:t>Цель: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</a:rPr>
              <a:t>воспитание гуманной, духовно-нравственной личности, 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достойных будущих граждан России, патриотов своего Отечества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56490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ru-RU" sz="2400" dirty="0" smtClean="0">
                <a:solidFill>
                  <a:srgbClr val="FF0000"/>
                </a:solidFill>
              </a:rPr>
              <a:t>Задачи: 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841" y="296181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Привитие  детям чувства любви к своему родному краю, своей малой родине на основе приобщения к родной природе, культуре и традициям.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9" y="39330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Формирование чувства привязанности к своему дому, детскому саду ,своим близким.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985429"/>
            <a:ext cx="6912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3.Расширение представлений о России ,как о родной стране, уважение к культурному прошлому России средствами эстетического воспитания: изодеятельность, художественное слово.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6"/>
            <a:ext cx="9143999" cy="6858000"/>
          </a:xfrm>
        </p:spPr>
      </p:pic>
      <p:sp>
        <p:nvSpPr>
          <p:cNvPr id="18" name="TextBox 17"/>
          <p:cNvSpPr txBox="1"/>
          <p:nvPr/>
        </p:nvSpPr>
        <p:spPr>
          <a:xfrm>
            <a:off x="413995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275856" y="2536887"/>
            <a:ext cx="1870861" cy="14375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Формы работы</a:t>
            </a:r>
            <a:r>
              <a:rPr lang="en-US" dirty="0" smtClean="0">
                <a:solidFill>
                  <a:srgbClr val="FFFF00"/>
                </a:solidFill>
              </a:rPr>
              <a:t> c </a:t>
            </a:r>
            <a:r>
              <a:rPr lang="ru-RU" dirty="0" smtClean="0">
                <a:solidFill>
                  <a:srgbClr val="FFFF00"/>
                </a:solidFill>
              </a:rPr>
              <a:t>дошкольниками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64" name="Прямая соединительная линия 63"/>
          <p:cNvCxnSpPr>
            <a:stCxn id="62" idx="7"/>
          </p:cNvCxnSpPr>
          <p:nvPr/>
        </p:nvCxnSpPr>
        <p:spPr>
          <a:xfrm flipV="1">
            <a:off x="4872736" y="1772818"/>
            <a:ext cx="923400" cy="9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62" idx="6"/>
          </p:cNvCxnSpPr>
          <p:nvPr/>
        </p:nvCxnSpPr>
        <p:spPr>
          <a:xfrm flipV="1">
            <a:off x="5146717" y="3140969"/>
            <a:ext cx="1513515" cy="1146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2" idx="5"/>
          </p:cNvCxnSpPr>
          <p:nvPr/>
        </p:nvCxnSpPr>
        <p:spPr>
          <a:xfrm>
            <a:off x="4872736" y="3763917"/>
            <a:ext cx="1211432" cy="7452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2" idx="4"/>
          </p:cNvCxnSpPr>
          <p:nvPr/>
        </p:nvCxnSpPr>
        <p:spPr>
          <a:xfrm>
            <a:off x="4211287" y="3974442"/>
            <a:ext cx="21030" cy="11107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2" idx="3"/>
          </p:cNvCxnSpPr>
          <p:nvPr/>
        </p:nvCxnSpPr>
        <p:spPr>
          <a:xfrm flipH="1">
            <a:off x="2411761" y="3763917"/>
            <a:ext cx="1138076" cy="4571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1835696" y="3274132"/>
            <a:ext cx="1440160" cy="226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62" idx="1"/>
          </p:cNvCxnSpPr>
          <p:nvPr/>
        </p:nvCxnSpPr>
        <p:spPr>
          <a:xfrm flipH="1" flipV="1">
            <a:off x="2411761" y="2204866"/>
            <a:ext cx="1138076" cy="542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18" idx="2"/>
          </p:cNvCxnSpPr>
          <p:nvPr/>
        </p:nvCxnSpPr>
        <p:spPr>
          <a:xfrm flipV="1">
            <a:off x="4221802" y="1566084"/>
            <a:ext cx="10516" cy="10708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6541368" y="2683768"/>
            <a:ext cx="177504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Выставки детских работ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911446" y="4158052"/>
            <a:ext cx="1972922" cy="11683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Спортивные праздники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754086" y="4869160"/>
            <a:ext cx="1724366" cy="12241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 конкурсах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478452" y="1196752"/>
            <a:ext cx="1901860" cy="11994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Экскурсии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275855" y="548680"/>
            <a:ext cx="1870861" cy="12478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Проведение патриотических праздников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971600" y="1481832"/>
            <a:ext cx="1584176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Занятия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17878" y="2683768"/>
            <a:ext cx="1562472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Детские проекты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403648" y="3763917"/>
            <a:ext cx="2146188" cy="1217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Театрализованные представления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96" y="87015"/>
            <a:ext cx="896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Формы работы с дошкольниками по патриотическому воспитанию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38367"/>
              </p:ext>
            </p:extLst>
          </p:nvPr>
        </p:nvGraphicFramePr>
        <p:xfrm>
          <a:off x="615950" y="1268760"/>
          <a:ext cx="7912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8230313" imgH="4706520" progId="Excel.Chart.8">
                  <p:embed/>
                </p:oleObj>
              </mc:Choice>
              <mc:Fallback>
                <p:oleObj r:id="rId5" imgW="8230313" imgH="4706520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268760"/>
                        <a:ext cx="79121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1894" y="260648"/>
            <a:ext cx="8500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Основные составляющие чувства патриотизма у дошкольников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i="1" dirty="0" smtClean="0">
                <a:solidFill>
                  <a:srgbClr val="FFFF00"/>
                </a:solidFill>
              </a:rPr>
              <a:t>Задачи по нравственно – патриотическому воспитанию</a:t>
            </a:r>
            <a:br>
              <a:rPr lang="ru-RU" altLang="ru-RU" sz="2000" i="1" dirty="0" smtClean="0">
                <a:solidFill>
                  <a:srgbClr val="FFFF00"/>
                </a:solidFill>
              </a:rPr>
            </a:br>
            <a:r>
              <a:rPr lang="ru-RU" altLang="ru-RU" sz="2000" i="1" dirty="0" smtClean="0">
                <a:solidFill>
                  <a:srgbClr val="FFFF00"/>
                </a:solidFill>
              </a:rPr>
              <a:t> с детьми 2-3 лет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48676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1. Формировать  у детей опыт поведения в среде сверстников,  воспитывать чувство симпатии к ним,  умение делиться друг с другом.</a:t>
            </a:r>
          </a:p>
          <a:p>
            <a:pPr lvl="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2.Воспитывать элементарные навыки вежливого обращения (здороваться, прощаться, употреблять слова «спасибо», «пожалуйста»).</a:t>
            </a:r>
          </a:p>
          <a:p>
            <a:pPr lvl="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3. Формировать умение спокойно вести себя в помещении и на улице.</a:t>
            </a:r>
          </a:p>
          <a:p>
            <a:pPr lvl="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4. Формировать представления о Детском саде. Воспитывать уважение к сотрудникам детского сада, к их труду.</a:t>
            </a:r>
          </a:p>
          <a:p>
            <a:pPr lvl="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altLang="ru-RU" sz="1400" i="1" dirty="0">
                <a:solidFill>
                  <a:srgbClr val="AAC5FF">
                    <a:lumMod val="10000"/>
                  </a:srgbClr>
                </a:solidFill>
                <a:latin typeface="Lucida Sans Unicode" pitchFamily="34" charset="0"/>
                <a:cs typeface="Arial" charset="0"/>
              </a:rPr>
              <a:t>5. Воспитывать внимательное отношение к родителям, поощрять умение называть имена  членов своей семьи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48676"/>
            <a:ext cx="4283968" cy="53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53251"/>
              </p:ext>
            </p:extLst>
          </p:nvPr>
        </p:nvGraphicFramePr>
        <p:xfrm>
          <a:off x="0" y="4604"/>
          <a:ext cx="9036497" cy="6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005"/>
                <a:gridCol w="2426005"/>
                <a:gridCol w="4184487"/>
              </a:tblGrid>
              <a:tr h="1248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Содержание патриотического уголка</a:t>
                      </a:r>
                    </a:p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Цели</a:t>
                      </a:r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r>
                        <a:rPr lang="ru-RU" sz="1800" baseline="0" dirty="0" smtClean="0"/>
                        <a:t> - знания</a:t>
                      </a:r>
                      <a:endParaRPr lang="ru-RU" sz="1800" dirty="0"/>
                    </a:p>
                  </a:txBody>
                  <a:tcPr marL="91443" marR="91443" marT="45725" marB="45725"/>
                </a:tc>
              </a:tr>
              <a:tr h="5704401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400" baseline="0" dirty="0" smtClean="0"/>
                        <a:t>Альбомы: «Природа родного края», «Наша семья»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400" dirty="0" smtClean="0"/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Художественная литература: стихи, </a:t>
                      </a:r>
                      <a:r>
                        <a:rPr lang="ru-RU" sz="1400" dirty="0" smtClean="0"/>
                        <a:t>рассказы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и легенды народов нашего края.</a:t>
                      </a:r>
                    </a:p>
                    <a:p>
                      <a:pPr marL="0" indent="0">
                        <a:buNone/>
                      </a:pPr>
                      <a:endParaRPr lang="ru-RU" sz="1400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3. Рисунки детей и взрослых о родном крае, о себе, о природе.</a:t>
                      </a:r>
                    </a:p>
                    <a:p>
                      <a:pPr marL="0" indent="0">
                        <a:buNone/>
                      </a:pPr>
                      <a:endParaRPr lang="ru-RU" sz="1400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Куклы в национальных костюмах.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Формировать  у детей элементарные представления о себе, закреплять умение называть свое имя.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2.  Воспитывать уважение к окружающим.</a:t>
                      </a:r>
                      <a:endParaRPr lang="ru-RU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Знать своё имя, круг дел каждого (я - твой брат; мама стирает для всех). Умения – узнавать себя на фотографии семьи, проявлять отзывчивость на состояние других людей (пожалеть, обнять, приласкать, говорить добрые слова), задавать вопросы о действиях и поступках других.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Задачи по нравственно – патриотическому воспитанию с детьми 3-4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24" y="1111970"/>
            <a:ext cx="4572000" cy="45981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AAC5FF">
                    <a:lumMod val="10000"/>
                  </a:srgbClr>
                </a:solidFill>
                <a:latin typeface="Arial"/>
                <a:cs typeface="Arial"/>
              </a:rPr>
              <a:t>1. Закрепить навыки организованного поведения в детском саду, дома.</a:t>
            </a:r>
          </a:p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AAC5FF">
                    <a:lumMod val="10000"/>
                  </a:srgbClr>
                </a:solidFill>
                <a:latin typeface="Arial"/>
                <a:cs typeface="Arial"/>
              </a:rPr>
              <a:t>2. Формировать  доброжелательное отношение друг к другу, умение делиться друг с другом, опыт правильной оценки хороших и плохих поступков. Учить помогать друг к другу. Приучать детей к вежливости.</a:t>
            </a:r>
          </a:p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AAC5FF">
                    <a:lumMod val="10000"/>
                  </a:srgbClr>
                </a:solidFill>
                <a:latin typeface="Arial"/>
                <a:cs typeface="Arial"/>
              </a:rPr>
              <a:t>3. Формировать образ Я. Понимание семья (имена мамы, папы, бабушки, занятиях дома)</a:t>
            </a:r>
          </a:p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AAC5FF">
                    <a:lumMod val="10000"/>
                  </a:srgbClr>
                </a:solidFill>
                <a:latin typeface="Arial"/>
                <a:cs typeface="Arial"/>
              </a:rPr>
              <a:t>4. Формировать представления о Детском саде. Воспитывать уважение к сотрудникам детского сада, к их труду.</a:t>
            </a:r>
          </a:p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AAC5FF">
                    <a:lumMod val="10000"/>
                  </a:srgbClr>
                </a:solidFill>
                <a:latin typeface="Arial"/>
                <a:cs typeface="Arial"/>
              </a:rPr>
              <a:t>5. Формировать интерес к малой Родине( название города, достопримечательностях, улице города)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111970"/>
            <a:ext cx="4456112" cy="57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ru-RU" altLang="ru-RU" sz="1800" i="1" dirty="0">
                <a:solidFill>
                  <a:srgbClr val="FFFF00"/>
                </a:solidFill>
                <a:latin typeface="Lucida Sans Unicode" pitchFamily="34" charset="0"/>
                <a:ea typeface="+mn-ea"/>
                <a:cs typeface="Arial" charset="0"/>
              </a:rPr>
              <a:t/>
            </a:r>
            <a:br>
              <a:rPr lang="ru-RU" altLang="ru-RU" sz="1800" i="1" dirty="0">
                <a:solidFill>
                  <a:srgbClr val="FFFF00"/>
                </a:solidFill>
                <a:latin typeface="Lucida Sans Unicode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69475"/>
              </p:ext>
            </p:extLst>
          </p:nvPr>
        </p:nvGraphicFramePr>
        <p:xfrm>
          <a:off x="0" y="44624"/>
          <a:ext cx="9143999" cy="668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110"/>
                <a:gridCol w="2360110"/>
                <a:gridCol w="4423779"/>
              </a:tblGrid>
              <a:tr h="127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Содержание патриотического уголка</a:t>
                      </a:r>
                    </a:p>
                    <a:p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Цели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r>
                        <a:rPr lang="ru-RU" sz="1800" baseline="0" dirty="0" smtClean="0"/>
                        <a:t> - знания</a:t>
                      </a:r>
                      <a:endParaRPr lang="ru-RU" sz="1800" dirty="0"/>
                    </a:p>
                  </a:txBody>
                  <a:tcPr marL="91436" marR="91436" marT="45717" marB="45717"/>
                </a:tc>
              </a:tr>
              <a:tr h="5407348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400" baseline="0" dirty="0" smtClean="0"/>
                        <a:t>Альбомы: «Наша семья», «Мой город»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Папки-передвижки</a:t>
                      </a:r>
                      <a:r>
                        <a:rPr lang="ru-RU" sz="1400" baseline="0" dirty="0" smtClean="0"/>
                        <a:t> с иллюстрациями: «Природа родного края», «Наш город в разные времена года»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Художественная литература: стихи, рассказа</a:t>
                      </a:r>
                      <a:r>
                        <a:rPr lang="ru-RU" sz="1400" baseline="0" dirty="0" smtClean="0"/>
                        <a:t> и легенды народов нашего края.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Рисунки детей и взрослых о родном крае, о себе, о природе.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5. Образцы декоративно-прикладного искусства  народов нашего края.</a:t>
                      </a:r>
                      <a:endParaRPr lang="ru-RU" sz="14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baseline="0" dirty="0" smtClean="0"/>
                        <a:t>Формировать  у детей элементарные представления о себе, закреплять умение называть свое имя.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aseline="0" dirty="0" smtClean="0"/>
                        <a:t>2. Развитие интереса к родному городу.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aseline="0" dirty="0" smtClean="0"/>
                        <a:t>3. Формирование знаний о родном городе, крае.</a:t>
                      </a:r>
                      <a:endParaRPr lang="ru-RU" sz="1400" dirty="0"/>
                    </a:p>
                  </a:txBody>
                  <a:tcPr marL="91436" marR="91436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Знать своё имя, фамилию, имена и отчества родителей и близких родственников, родственные связи, круг дел каждого (я - твой брат; мама стирает для всех). Умения – узнавать себя на фотографии семьи, проявлять отзывчивость на состояние других людей (пожалеть, обнять, приласкать, говорить добрые слова), задавать вопросы о действиях и поступках других. Опыт ценностных ориентаций – говорить о себе в первом лице «я», выражать привязанность к близким, интерес к их действиям и речи. По выражению лиц и жестам понимать отдельные проявления эмоций людей: смех, плач, гнев. Уметь выразить доброжелательное отношение к близким, охотно выполнять их просьбы.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2165</Words>
  <Application>Microsoft Office PowerPoint</Application>
  <PresentationFormat>Экран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Microsoft Office</cp:lastModifiedBy>
  <cp:revision>16</cp:revision>
  <dcterms:created xsi:type="dcterms:W3CDTF">2016-03-20T06:54:06Z</dcterms:created>
  <dcterms:modified xsi:type="dcterms:W3CDTF">2016-03-27T05:07:18Z</dcterms:modified>
</cp:coreProperties>
</file>