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8" r:id="rId2"/>
    <p:sldId id="306" r:id="rId3"/>
    <p:sldId id="307" r:id="rId4"/>
    <p:sldId id="258" r:id="rId5"/>
    <p:sldId id="259" r:id="rId6"/>
    <p:sldId id="260" r:id="rId7"/>
    <p:sldId id="261" r:id="rId8"/>
    <p:sldId id="262" r:id="rId9"/>
    <p:sldId id="263" r:id="rId10"/>
    <p:sldId id="264" r:id="rId11"/>
    <p:sldId id="265" r:id="rId12"/>
    <p:sldId id="266" r:id="rId13"/>
    <p:sldId id="312" r:id="rId14"/>
    <p:sldId id="267" r:id="rId15"/>
    <p:sldId id="268" r:id="rId16"/>
    <p:sldId id="269" r:id="rId17"/>
    <p:sldId id="270" r:id="rId18"/>
    <p:sldId id="271" r:id="rId19"/>
    <p:sldId id="272" r:id="rId20"/>
    <p:sldId id="317" r:id="rId21"/>
    <p:sldId id="273" r:id="rId22"/>
    <p:sldId id="274" r:id="rId23"/>
    <p:sldId id="275" r:id="rId24"/>
    <p:sldId id="276" r:id="rId25"/>
    <p:sldId id="277" r:id="rId26"/>
    <p:sldId id="279" r:id="rId27"/>
    <p:sldId id="280" r:id="rId28"/>
    <p:sldId id="309" r:id="rId29"/>
    <p:sldId id="310" r:id="rId30"/>
    <p:sldId id="320" r:id="rId31"/>
    <p:sldId id="311" r:id="rId32"/>
    <p:sldId id="318" r:id="rId33"/>
    <p:sldId id="314" r:id="rId34"/>
    <p:sldId id="315" r:id="rId35"/>
    <p:sldId id="281" r:id="rId36"/>
    <p:sldId id="282" r:id="rId37"/>
    <p:sldId id="283" r:id="rId38"/>
    <p:sldId id="313" r:id="rId39"/>
    <p:sldId id="284" r:id="rId40"/>
    <p:sldId id="285" r:id="rId41"/>
    <p:sldId id="286" r:id="rId42"/>
    <p:sldId id="289" r:id="rId43"/>
    <p:sldId id="290" r:id="rId44"/>
    <p:sldId id="291" r:id="rId45"/>
    <p:sldId id="292" r:id="rId46"/>
    <p:sldId id="319" r:id="rId4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3" autoAdjust="0"/>
    <p:restoredTop sz="94624" autoAdjust="0"/>
  </p:normalViewPr>
  <p:slideViewPr>
    <p:cSldViewPr>
      <p:cViewPr varScale="1">
        <p:scale>
          <a:sx n="69" d="100"/>
          <a:sy n="69" d="100"/>
        </p:scale>
        <p:origin x="-1392" y="-102"/>
      </p:cViewPr>
      <p:guideLst>
        <p:guide orient="horz" pos="2160"/>
        <p:guide pos="2880"/>
      </p:guideLst>
    </p:cSldViewPr>
  </p:slideViewPr>
  <p:outlineViewPr>
    <p:cViewPr>
      <p:scale>
        <a:sx n="33" d="100"/>
        <a:sy n="33" d="100"/>
      </p:scale>
      <p:origin x="18" y="2270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B563D7CB-72EC-4791-BB2A-B56C0136BCE0}" type="datetimeFigureOut">
              <a:rPr lang="ru-RU"/>
              <a:pPr>
                <a:defRPr/>
              </a:pPr>
              <a:t>17.04.2016</a:t>
            </a:fld>
            <a:endParaRPr lang="ru-RU" dirty="0"/>
          </a:p>
        </p:txBody>
      </p:sp>
      <p:sp>
        <p:nvSpPr>
          <p:cNvPr id="5" name="Нижний колонтитул 18"/>
          <p:cNvSpPr>
            <a:spLocks noGrp="1"/>
          </p:cNvSpPr>
          <p:nvPr>
            <p:ph type="ftr" sz="quarter" idx="11"/>
          </p:nvPr>
        </p:nvSpPr>
        <p:spPr/>
        <p:txBody>
          <a:bodyPr/>
          <a:lstStyle>
            <a:lvl1pPr>
              <a:defRPr/>
            </a:lvl1pPr>
          </a:lstStyle>
          <a:p>
            <a:pPr>
              <a:defRPr/>
            </a:pPr>
            <a:endParaRPr lang="ru-RU"/>
          </a:p>
        </p:txBody>
      </p:sp>
      <p:sp>
        <p:nvSpPr>
          <p:cNvPr id="6" name="Номер слайда 26"/>
          <p:cNvSpPr>
            <a:spLocks noGrp="1"/>
          </p:cNvSpPr>
          <p:nvPr>
            <p:ph type="sldNum" sz="quarter" idx="12"/>
          </p:nvPr>
        </p:nvSpPr>
        <p:spPr/>
        <p:txBody>
          <a:bodyPr/>
          <a:lstStyle>
            <a:lvl1pPr>
              <a:defRPr/>
            </a:lvl1pPr>
          </a:lstStyle>
          <a:p>
            <a:pPr>
              <a:defRPr/>
            </a:pPr>
            <a:fld id="{272F69B0-0255-4EF4-AAA1-0238889F9941}" type="slidenum">
              <a:rPr lang="ru-RU"/>
              <a:pPr>
                <a:defRPr/>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D263CCF8-9A10-4DDA-8908-246D68241813}" type="datetimeFigureOut">
              <a:rPr lang="ru-RU"/>
              <a:pPr>
                <a:defRPr/>
              </a:pPr>
              <a:t>17.04.2016</a:t>
            </a:fld>
            <a:endParaRPr lang="ru-RU" dirty="0"/>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B11E6576-95FA-4F11-95D5-C0308A6E3F7F}"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3FF022D5-C3CD-4640-94F2-2198AC5E05DF}" type="datetimeFigureOut">
              <a:rPr lang="ru-RU"/>
              <a:pPr>
                <a:defRPr/>
              </a:pPr>
              <a:t>17.04.2016</a:t>
            </a:fld>
            <a:endParaRPr lang="ru-RU" dirty="0"/>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BF703C80-9524-48C9-9328-050C8E3BC145}"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9D9E8734-CD81-4EC8-B4C3-F154B578BF9D}" type="datetimeFigureOut">
              <a:rPr lang="ru-RU"/>
              <a:pPr>
                <a:defRPr/>
              </a:pPr>
              <a:t>17.04.2016</a:t>
            </a:fld>
            <a:endParaRPr lang="ru-RU" dirty="0"/>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5243DE5E-385F-4EAE-83A8-F5A693E2F241}"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F4A5B52-56AA-401E-BC50-B431689D95A0}" type="datetimeFigureOut">
              <a:rPr lang="ru-RU"/>
              <a:pPr>
                <a:defRPr/>
              </a:pPr>
              <a:t>17.04.2016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90D22AA-34FA-4745-A24A-D9A8C4286B60}" type="slidenum">
              <a:rPr lang="ru-RU"/>
              <a:pPr>
                <a:defRPr/>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E4983BB8-D720-4566-A2EB-4D64041903A1}" type="datetimeFigureOut">
              <a:rPr lang="ru-RU"/>
              <a:pPr>
                <a:defRPr/>
              </a:pPr>
              <a:t>17.04.2016</a:t>
            </a:fld>
            <a:endParaRPr lang="ru-RU" dirty="0"/>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9CA4CBFE-EEF0-41FD-A43D-115C012BD556}"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D479984B-4093-4307-B71A-DD45F3D57C77}" type="datetimeFigureOut">
              <a:rPr lang="ru-RU"/>
              <a:pPr>
                <a:defRPr/>
              </a:pPr>
              <a:t>17.04.2016</a:t>
            </a:fld>
            <a:endParaRPr lang="ru-RU" dirty="0"/>
          </a:p>
        </p:txBody>
      </p:sp>
      <p:sp>
        <p:nvSpPr>
          <p:cNvPr id="8" name="Нижний колонтитул 21"/>
          <p:cNvSpPr>
            <a:spLocks noGrp="1"/>
          </p:cNvSpPr>
          <p:nvPr>
            <p:ph type="ftr" sz="quarter" idx="11"/>
          </p:nvPr>
        </p:nvSpPr>
        <p:spPr/>
        <p:txBody>
          <a:bodyPr/>
          <a:lstStyle>
            <a:lvl1pPr>
              <a:defRPr/>
            </a:lvl1pPr>
          </a:lstStyle>
          <a:p>
            <a:pPr>
              <a:defRPr/>
            </a:pPr>
            <a:endParaRPr lang="ru-RU"/>
          </a:p>
        </p:txBody>
      </p:sp>
      <p:sp>
        <p:nvSpPr>
          <p:cNvPr id="9" name="Номер слайда 17"/>
          <p:cNvSpPr>
            <a:spLocks noGrp="1"/>
          </p:cNvSpPr>
          <p:nvPr>
            <p:ph type="sldNum" sz="quarter" idx="12"/>
          </p:nvPr>
        </p:nvSpPr>
        <p:spPr/>
        <p:txBody>
          <a:bodyPr/>
          <a:lstStyle>
            <a:lvl1pPr>
              <a:defRPr/>
            </a:lvl1pPr>
          </a:lstStyle>
          <a:p>
            <a:pPr>
              <a:defRPr/>
            </a:pPr>
            <a:fld id="{63CD89CA-9902-46EA-A78A-5ECAD4FB21A0}"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12B7F1ED-61F6-4F7A-B2D2-F1EA720B2D00}" type="datetimeFigureOut">
              <a:rPr lang="ru-RU"/>
              <a:pPr>
                <a:defRPr/>
              </a:pPr>
              <a:t>17.04.2016</a:t>
            </a:fld>
            <a:endParaRPr lang="ru-RU" dirty="0"/>
          </a:p>
        </p:txBody>
      </p:sp>
      <p:sp>
        <p:nvSpPr>
          <p:cNvPr id="4" name="Нижний колонтитул 21"/>
          <p:cNvSpPr>
            <a:spLocks noGrp="1"/>
          </p:cNvSpPr>
          <p:nvPr>
            <p:ph type="ftr" sz="quarter" idx="11"/>
          </p:nvPr>
        </p:nvSpPr>
        <p:spPr/>
        <p:txBody>
          <a:bodyPr/>
          <a:lstStyle>
            <a:lvl1pPr>
              <a:defRPr/>
            </a:lvl1pPr>
          </a:lstStyle>
          <a:p>
            <a:pPr>
              <a:defRPr/>
            </a:pPr>
            <a:endParaRPr lang="ru-RU"/>
          </a:p>
        </p:txBody>
      </p:sp>
      <p:sp>
        <p:nvSpPr>
          <p:cNvPr id="5" name="Номер слайда 17"/>
          <p:cNvSpPr>
            <a:spLocks noGrp="1"/>
          </p:cNvSpPr>
          <p:nvPr>
            <p:ph type="sldNum" sz="quarter" idx="12"/>
          </p:nvPr>
        </p:nvSpPr>
        <p:spPr/>
        <p:txBody>
          <a:bodyPr/>
          <a:lstStyle>
            <a:lvl1pPr>
              <a:defRPr/>
            </a:lvl1pPr>
          </a:lstStyle>
          <a:p>
            <a:pPr>
              <a:defRPr/>
            </a:pPr>
            <a:fld id="{9DEACE4E-6507-4C32-8056-6ED6D595F231}"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8E658A9D-90CC-4CBD-ADE8-53D7DBFB18FA}" type="datetimeFigureOut">
              <a:rPr lang="ru-RU"/>
              <a:pPr>
                <a:defRPr/>
              </a:pPr>
              <a:t>17.04.2016</a:t>
            </a:fld>
            <a:endParaRPr lang="ru-RU" dirty="0"/>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pPr>
              <a:defRPr/>
            </a:pPr>
            <a:fld id="{8D90469D-E2CE-45C6-9975-944FEE17FAE2}"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B6032334-6DA8-47D8-A6FB-C606952BC7BA}" type="datetimeFigureOut">
              <a:rPr lang="ru-RU"/>
              <a:pPr>
                <a:defRPr/>
              </a:pPr>
              <a:t>17.04.2016</a:t>
            </a:fld>
            <a:endParaRPr lang="ru-RU" dirty="0"/>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049E40D5-8871-4744-A31F-B0B4D5ED0CC7}"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dirty="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F160BD15-4DC2-4CA5-91B2-72E95721167C}" type="datetimeFigureOut">
              <a:rPr lang="ru-RU"/>
              <a:pPr>
                <a:defRPr/>
              </a:pPr>
              <a:t>17.04.2016</a:t>
            </a:fld>
            <a:endParaRPr lang="ru-RU" dirty="0"/>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D345615C-DB72-4F43-B749-9803F6245F39}"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CB356514-8207-4C22-B7BE-A2E05146F9CC}" type="datetimeFigureOut">
              <a:rPr lang="ru-RU"/>
              <a:pPr>
                <a:defRPr/>
              </a:pPr>
              <a:t>17.04.2016</a:t>
            </a:fld>
            <a:endParaRPr lang="ru-RU" dirty="0"/>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dirty="0">
                <a:solidFill>
                  <a:schemeClr val="tx2">
                    <a:shade val="90000"/>
                  </a:schemeClr>
                </a:solidFill>
                <a:latin typeface="+mn-lt"/>
                <a:cs typeface="+mn-cs"/>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4BD72CB5-AEC5-499C-8D4F-4BBAB68937B2}" type="slidenum">
              <a:rPr lang="ru-RU"/>
              <a:pPr>
                <a:defRPr/>
              </a:pPr>
              <a:t>‹#›</a:t>
            </a:fld>
            <a:endParaRPr lang="ru-RU" dirty="0"/>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grpSp>
    </p:spTree>
  </p:cSld>
  <p:clrMap bg1="lt1" tx1="dk1" bg2="lt2" tx2="dk2" accent1="accent1" accent2="accent2" accent3="accent3" accent4="accent4" accent5="accent5" accent6="accent6" hlink="hlink" folHlink="folHlink"/>
  <p:sldLayoutIdLst>
    <p:sldLayoutId id="2147483672" r:id="rId1"/>
    <p:sldLayoutId id="2147483664" r:id="rId2"/>
    <p:sldLayoutId id="2147483673" r:id="rId3"/>
    <p:sldLayoutId id="2147483665" r:id="rId4"/>
    <p:sldLayoutId id="2147483666" r:id="rId5"/>
    <p:sldLayoutId id="2147483667" r:id="rId6"/>
    <p:sldLayoutId id="2147483668" r:id="rId7"/>
    <p:sldLayoutId id="2147483669" r:id="rId8"/>
    <p:sldLayoutId id="2147483674" r:id="rId9"/>
    <p:sldLayoutId id="2147483670" r:id="rId10"/>
    <p:sldLayoutId id="2147483671"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FFFF00"/>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FFFF00"/>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FFFF00"/>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1"/>
          <p:cNvSpPr>
            <a:spLocks noGrp="1"/>
          </p:cNvSpPr>
          <p:nvPr>
            <p:ph type="title"/>
          </p:nvPr>
        </p:nvSpPr>
        <p:spPr>
          <a:xfrm>
            <a:off x="457200" y="704850"/>
            <a:ext cx="8229600" cy="1571625"/>
          </a:xfrm>
        </p:spPr>
        <p:txBody>
          <a:bodyPr/>
          <a:lstStyle/>
          <a:p>
            <a:r>
              <a:rPr lang="ru-RU" smtClean="0"/>
              <a:t>Экологический проект:</a:t>
            </a:r>
            <a:br>
              <a:rPr lang="ru-RU" smtClean="0"/>
            </a:br>
            <a:r>
              <a:rPr lang="ru-RU" smtClean="0"/>
              <a:t>«Цветики – цветочки»</a:t>
            </a:r>
          </a:p>
        </p:txBody>
      </p:sp>
      <p:sp>
        <p:nvSpPr>
          <p:cNvPr id="3" name="Содержимое 2"/>
          <p:cNvSpPr>
            <a:spLocks noGrp="1"/>
          </p:cNvSpPr>
          <p:nvPr>
            <p:ph idx="1"/>
          </p:nvPr>
        </p:nvSpPr>
        <p:spPr>
          <a:xfrm>
            <a:off x="457200" y="1935163"/>
            <a:ext cx="3683000" cy="4389437"/>
          </a:xfrm>
        </p:spPr>
        <p:txBody>
          <a:bodyPr>
            <a:normAutofit lnSpcReduction="10000"/>
          </a:bodyPr>
          <a:lstStyle/>
          <a:p>
            <a:pPr marL="274320" indent="-274320" fontAlgn="auto">
              <a:spcAft>
                <a:spcPts val="0"/>
              </a:spcAft>
              <a:buClr>
                <a:schemeClr val="accent3"/>
              </a:buClr>
              <a:buFont typeface="Wingdings 2"/>
              <a:buNone/>
              <a:defRPr/>
            </a:pPr>
            <a:endParaRPr lang="ru-RU" dirty="0" smtClean="0"/>
          </a:p>
          <a:p>
            <a:pPr marL="274320" indent="-274320" fontAlgn="auto">
              <a:spcAft>
                <a:spcPts val="0"/>
              </a:spcAft>
              <a:buClr>
                <a:schemeClr val="accent3"/>
              </a:buClr>
              <a:buFont typeface="Wingdings 2"/>
              <a:buNone/>
              <a:defRPr/>
            </a:pPr>
            <a:endParaRPr lang="ru-RU" dirty="0" smtClean="0"/>
          </a:p>
          <a:p>
            <a:pPr marL="274320" indent="-274320" fontAlgn="auto">
              <a:spcAft>
                <a:spcPts val="0"/>
              </a:spcAft>
              <a:buClr>
                <a:schemeClr val="accent3"/>
              </a:buClr>
              <a:buFont typeface="Wingdings 2"/>
              <a:buNone/>
              <a:defRPr/>
            </a:pPr>
            <a:r>
              <a:rPr lang="ru-RU" dirty="0" smtClean="0"/>
              <a:t>Если я сорву цветок, </a:t>
            </a:r>
          </a:p>
          <a:p>
            <a:pPr marL="274320" indent="-274320" fontAlgn="auto">
              <a:spcAft>
                <a:spcPts val="0"/>
              </a:spcAft>
              <a:buClr>
                <a:schemeClr val="accent3"/>
              </a:buClr>
              <a:buFont typeface="Wingdings 2"/>
              <a:buNone/>
              <a:defRPr/>
            </a:pPr>
            <a:r>
              <a:rPr lang="ru-RU" dirty="0" smtClean="0"/>
              <a:t>Если ты сорвешь цветок, </a:t>
            </a:r>
          </a:p>
          <a:p>
            <a:pPr marL="274320" indent="-274320" fontAlgn="auto">
              <a:spcAft>
                <a:spcPts val="0"/>
              </a:spcAft>
              <a:buClr>
                <a:schemeClr val="accent3"/>
              </a:buClr>
              <a:buFont typeface="Wingdings 2"/>
              <a:buNone/>
              <a:defRPr/>
            </a:pPr>
            <a:r>
              <a:rPr lang="ru-RU" dirty="0" smtClean="0"/>
              <a:t>Если все: и я, и ты, </a:t>
            </a:r>
          </a:p>
          <a:p>
            <a:pPr marL="274320" indent="-274320" fontAlgn="auto">
              <a:spcAft>
                <a:spcPts val="0"/>
              </a:spcAft>
              <a:buClr>
                <a:schemeClr val="accent3"/>
              </a:buClr>
              <a:buFont typeface="Wingdings 2"/>
              <a:buNone/>
              <a:defRPr/>
            </a:pPr>
            <a:r>
              <a:rPr lang="ru-RU" dirty="0" smtClean="0"/>
              <a:t>Если мы сорвем цветы - </a:t>
            </a:r>
          </a:p>
          <a:p>
            <a:pPr marL="274320" indent="-274320" fontAlgn="auto">
              <a:spcAft>
                <a:spcPts val="0"/>
              </a:spcAft>
              <a:buClr>
                <a:schemeClr val="accent3"/>
              </a:buClr>
              <a:buFont typeface="Wingdings 2"/>
              <a:buNone/>
              <a:defRPr/>
            </a:pPr>
            <a:r>
              <a:rPr lang="ru-RU" dirty="0" smtClean="0"/>
              <a:t>Опустеют все поляны </a:t>
            </a:r>
          </a:p>
          <a:p>
            <a:pPr marL="274320" indent="-274320" fontAlgn="auto">
              <a:spcAft>
                <a:spcPts val="0"/>
              </a:spcAft>
              <a:buClr>
                <a:schemeClr val="accent3"/>
              </a:buClr>
              <a:buFont typeface="Wingdings 2"/>
              <a:buNone/>
              <a:defRPr/>
            </a:pPr>
            <a:r>
              <a:rPr lang="ru-RU" dirty="0" smtClean="0"/>
              <a:t>И не будет красоты. </a:t>
            </a:r>
          </a:p>
          <a:p>
            <a:pPr marL="274320" indent="-274320" fontAlgn="auto">
              <a:spcAft>
                <a:spcPts val="0"/>
              </a:spcAft>
              <a:buClr>
                <a:schemeClr val="accent3"/>
              </a:buClr>
              <a:buFont typeface="Wingdings 2"/>
              <a:buNone/>
              <a:defRPr/>
            </a:pPr>
            <a:endParaRPr lang="ru-RU" dirty="0"/>
          </a:p>
        </p:txBody>
      </p:sp>
      <p:pic>
        <p:nvPicPr>
          <p:cNvPr id="13315" name="Picture 2" descr="C:\Users\User\Desktop\DSCN0698.JPG"/>
          <p:cNvPicPr>
            <a:picLocks noChangeAspect="1" noChangeArrowheads="1"/>
          </p:cNvPicPr>
          <p:nvPr/>
        </p:nvPicPr>
        <p:blipFill>
          <a:blip r:embed="rId2" cstate="print"/>
          <a:srcRect/>
          <a:stretch>
            <a:fillRect/>
          </a:stretch>
        </p:blipFill>
        <p:spPr bwMode="auto">
          <a:xfrm>
            <a:off x="4140200" y="2566988"/>
            <a:ext cx="5003800" cy="402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a:xfrm>
            <a:off x="457200" y="333375"/>
            <a:ext cx="8229600" cy="1008063"/>
          </a:xfrm>
        </p:spPr>
        <p:txBody>
          <a:bodyPr/>
          <a:lstStyle/>
          <a:p>
            <a:r>
              <a:rPr lang="ru-RU" b="1" smtClean="0"/>
              <a:t>Объект исследований :</a:t>
            </a:r>
            <a:endParaRPr lang="ru-RU" smtClean="0"/>
          </a:p>
        </p:txBody>
      </p:sp>
      <p:sp>
        <p:nvSpPr>
          <p:cNvPr id="22530" name="Содержимое 2"/>
          <p:cNvSpPr>
            <a:spLocks noGrp="1"/>
          </p:cNvSpPr>
          <p:nvPr>
            <p:ph idx="1"/>
          </p:nvPr>
        </p:nvSpPr>
        <p:spPr/>
        <p:txBody>
          <a:bodyPr/>
          <a:lstStyle/>
          <a:p>
            <a:pPr>
              <a:buFont typeface="Wingdings 2" pitchFamily="18" charset="2"/>
              <a:buNone/>
            </a:pPr>
            <a:r>
              <a:rPr lang="ru-RU" smtClean="0"/>
              <a:t>Цветы на участке, на </a:t>
            </a:r>
          </a:p>
          <a:p>
            <a:pPr>
              <a:buFont typeface="Wingdings 2" pitchFamily="18" charset="2"/>
              <a:buNone/>
            </a:pPr>
            <a:r>
              <a:rPr lang="ru-RU" smtClean="0"/>
              <a:t>клумбе.</a:t>
            </a:r>
          </a:p>
        </p:txBody>
      </p:sp>
      <p:pic>
        <p:nvPicPr>
          <p:cNvPr id="22531" name="Picture 2" descr="C:\Users\User\Desktop\DSCN0706.JPG"/>
          <p:cNvPicPr>
            <a:picLocks noChangeAspect="1" noChangeArrowheads="1"/>
          </p:cNvPicPr>
          <p:nvPr/>
        </p:nvPicPr>
        <p:blipFill>
          <a:blip r:embed="rId2"/>
          <a:srcRect/>
          <a:stretch>
            <a:fillRect/>
          </a:stretch>
        </p:blipFill>
        <p:spPr bwMode="auto">
          <a:xfrm>
            <a:off x="4427538" y="1338263"/>
            <a:ext cx="4032250" cy="5376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p:txBody>
          <a:bodyPr/>
          <a:lstStyle/>
          <a:p>
            <a:r>
              <a:rPr lang="ru-RU" smtClean="0"/>
              <a:t>ОЖИДАЕМЫЙ РЕЗУЛЬТАТ:</a:t>
            </a:r>
          </a:p>
        </p:txBody>
      </p:sp>
      <p:sp>
        <p:nvSpPr>
          <p:cNvPr id="3" name="Содержимое 2"/>
          <p:cNvSpPr>
            <a:spLocks noGrp="1"/>
          </p:cNvSpPr>
          <p:nvPr>
            <p:ph idx="1"/>
          </p:nvPr>
        </p:nvSpPr>
        <p:spPr/>
        <p:txBody>
          <a:bodyPr>
            <a:normAutofit fontScale="77500" lnSpcReduction="20000"/>
          </a:bodyPr>
          <a:lstStyle/>
          <a:p>
            <a:pPr marL="274320" indent="-274320" fontAlgn="auto">
              <a:spcAft>
                <a:spcPts val="0"/>
              </a:spcAft>
              <a:buClr>
                <a:schemeClr val="accent3"/>
              </a:buClr>
              <a:buFont typeface="Wingdings 2"/>
              <a:buNone/>
              <a:defRPr/>
            </a:pPr>
            <a:r>
              <a:rPr lang="ru-RU" dirty="0" smtClean="0"/>
              <a:t>Осознанное правильное отношение детей к  цветам.</a:t>
            </a:r>
          </a:p>
          <a:p>
            <a:pPr marL="274320" indent="-274320" fontAlgn="auto">
              <a:spcAft>
                <a:spcPts val="0"/>
              </a:spcAft>
              <a:buClr>
                <a:schemeClr val="accent3"/>
              </a:buClr>
              <a:buFont typeface="Wingdings 2"/>
              <a:buNone/>
              <a:defRPr/>
            </a:pPr>
            <a:r>
              <a:rPr lang="ru-RU" dirty="0" smtClean="0"/>
              <a:t> Дети научатся ухаживать за растениями и познакомятся с условиями их содержания, будут  подмечать красоту растительного мира</a:t>
            </a:r>
          </a:p>
          <a:p>
            <a:pPr marL="274320" indent="-274320" fontAlgn="auto">
              <a:spcAft>
                <a:spcPts val="0"/>
              </a:spcAft>
              <a:buClr>
                <a:schemeClr val="accent3"/>
              </a:buClr>
              <a:buFont typeface="Wingdings 2"/>
              <a:buNone/>
              <a:defRPr/>
            </a:pPr>
            <a:r>
              <a:rPr lang="ru-RU" dirty="0" smtClean="0"/>
              <a:t>Дети узнают особенности природы родного края .</a:t>
            </a:r>
          </a:p>
          <a:p>
            <a:pPr marL="274320" indent="-274320" fontAlgn="auto">
              <a:spcAft>
                <a:spcPts val="0"/>
              </a:spcAft>
              <a:buClr>
                <a:schemeClr val="accent3"/>
              </a:buClr>
              <a:buFont typeface="Wingdings 2"/>
              <a:buNone/>
              <a:defRPr/>
            </a:pPr>
            <a:r>
              <a:rPr lang="ru-RU" dirty="0" smtClean="0"/>
              <a:t>Дети будут бережно относиться  к природе, будут стремиться к правильному поведению по отношению к миру природы.</a:t>
            </a:r>
          </a:p>
          <a:p>
            <a:pPr marL="274320" indent="-274320" fontAlgn="auto">
              <a:spcAft>
                <a:spcPts val="0"/>
              </a:spcAft>
              <a:buClr>
                <a:schemeClr val="accent3"/>
              </a:buClr>
              <a:buFont typeface="Wingdings 2"/>
              <a:buNone/>
              <a:defRPr/>
            </a:pPr>
            <a:r>
              <a:rPr lang="ru-RU" dirty="0" smtClean="0"/>
              <a:t> У ребят сформируется стремление к исследованию объектов природы, они научатся делать выводы, устанавливать причинно-следственные связи.</a:t>
            </a:r>
          </a:p>
          <a:p>
            <a:pPr marL="274320" indent="-274320" fontAlgn="auto">
              <a:spcAft>
                <a:spcPts val="0"/>
              </a:spcAft>
              <a:buClr>
                <a:schemeClr val="accent3"/>
              </a:buClr>
              <a:buFont typeface="Wingdings 2"/>
              <a:buNone/>
              <a:defRPr/>
            </a:pPr>
            <a:r>
              <a:rPr lang="ru-RU" dirty="0" smtClean="0"/>
              <a:t>  Ребята  узнают много интересного из жизни цветов, исследуют опытным путем условия, необходимые для их  роста .</a:t>
            </a:r>
          </a:p>
          <a:p>
            <a:pPr marL="274320" indent="-274320" fontAlgn="auto">
              <a:spcAft>
                <a:spcPts val="0"/>
              </a:spcAft>
              <a:buClr>
                <a:schemeClr val="accent3"/>
              </a:buClr>
              <a:buFont typeface="Wingdings 2"/>
              <a:buNone/>
              <a:defRPr/>
            </a:pPr>
            <a:r>
              <a:rPr lang="ru-RU" dirty="0" smtClean="0"/>
              <a:t> Многие дети научатся проводить простейшие и сложные опыты, исследования объектов природы, будут с пользой для себя заниматься поисковой деятельностью.</a:t>
            </a:r>
          </a:p>
          <a:p>
            <a:pPr marL="274320" indent="-274320" fontAlgn="auto">
              <a:spcAft>
                <a:spcPts val="0"/>
              </a:spcAft>
              <a:buClr>
                <a:schemeClr val="accent3"/>
              </a:buClr>
              <a:buFont typeface="Wingdings 2"/>
              <a:buNone/>
              <a:defRPr/>
            </a:pP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a:xfrm>
            <a:off x="457200" y="260350"/>
            <a:ext cx="8229600" cy="865188"/>
          </a:xfrm>
        </p:spPr>
        <p:txBody>
          <a:bodyPr/>
          <a:lstStyle/>
          <a:p>
            <a:r>
              <a:rPr lang="ru-RU" b="1" smtClean="0"/>
              <a:t>Методы и формы работы:</a:t>
            </a:r>
            <a:endParaRPr lang="ru-RU" smtClean="0"/>
          </a:p>
        </p:txBody>
      </p:sp>
      <p:sp>
        <p:nvSpPr>
          <p:cNvPr id="3" name="Содержимое 2"/>
          <p:cNvSpPr>
            <a:spLocks noGrp="1"/>
          </p:cNvSpPr>
          <p:nvPr>
            <p:ph idx="1"/>
          </p:nvPr>
        </p:nvSpPr>
        <p:spPr>
          <a:xfrm>
            <a:off x="457200" y="1268413"/>
            <a:ext cx="8229600" cy="5056187"/>
          </a:xfrm>
        </p:spPr>
        <p:txBody>
          <a:bodyPr>
            <a:normAutofit fontScale="85000" lnSpcReduction="20000"/>
          </a:bodyPr>
          <a:lstStyle/>
          <a:p>
            <a:pPr marL="274320" indent="-274320" fontAlgn="auto">
              <a:spcAft>
                <a:spcPts val="0"/>
              </a:spcAft>
              <a:buClr>
                <a:schemeClr val="accent3"/>
              </a:buClr>
              <a:buFont typeface="Wingdings 2"/>
              <a:buChar char=""/>
              <a:defRPr/>
            </a:pPr>
            <a:r>
              <a:rPr lang="ru-RU" dirty="0" smtClean="0"/>
              <a:t> модель 3 вопросов;</a:t>
            </a:r>
          </a:p>
          <a:p>
            <a:pPr marL="274320" indent="-274320" fontAlgn="auto">
              <a:spcAft>
                <a:spcPts val="0"/>
              </a:spcAft>
              <a:buClr>
                <a:schemeClr val="accent3"/>
              </a:buClr>
              <a:buFont typeface="Wingdings 2"/>
              <a:buChar char=""/>
              <a:defRPr/>
            </a:pPr>
            <a:r>
              <a:rPr lang="ru-RU" dirty="0" smtClean="0"/>
              <a:t>наблюдение;</a:t>
            </a:r>
          </a:p>
          <a:p>
            <a:pPr marL="274320" indent="-274320" fontAlgn="auto">
              <a:spcAft>
                <a:spcPts val="0"/>
              </a:spcAft>
              <a:buClr>
                <a:schemeClr val="accent3"/>
              </a:buClr>
              <a:buFont typeface="Wingdings 2"/>
              <a:buChar char=""/>
              <a:defRPr/>
            </a:pPr>
            <a:r>
              <a:rPr lang="ru-RU" dirty="0" smtClean="0"/>
              <a:t>прогулки; экскурсии;</a:t>
            </a:r>
          </a:p>
          <a:p>
            <a:pPr marL="274320" indent="-274320" fontAlgn="auto">
              <a:spcAft>
                <a:spcPts val="0"/>
              </a:spcAft>
              <a:buClr>
                <a:schemeClr val="accent3"/>
              </a:buClr>
              <a:buFont typeface="Wingdings 2"/>
              <a:buChar char=""/>
              <a:defRPr/>
            </a:pPr>
            <a:r>
              <a:rPr lang="ru-RU" dirty="0" smtClean="0"/>
              <a:t>тематические беседы;</a:t>
            </a:r>
          </a:p>
          <a:p>
            <a:pPr marL="274320" indent="-274320" fontAlgn="auto">
              <a:spcAft>
                <a:spcPts val="0"/>
              </a:spcAft>
              <a:buClr>
                <a:schemeClr val="accent3"/>
              </a:buClr>
              <a:buFont typeface="Wingdings 2"/>
              <a:buChar char=""/>
              <a:defRPr/>
            </a:pPr>
            <a:r>
              <a:rPr lang="ru-RU" dirty="0" smtClean="0"/>
              <a:t>проблемные ситуации;</a:t>
            </a:r>
          </a:p>
          <a:p>
            <a:pPr marL="274320" indent="-274320" fontAlgn="auto">
              <a:spcAft>
                <a:spcPts val="0"/>
              </a:spcAft>
              <a:buClr>
                <a:schemeClr val="accent3"/>
              </a:buClr>
              <a:buFont typeface="Wingdings 2"/>
              <a:buChar char=""/>
              <a:defRPr/>
            </a:pPr>
            <a:r>
              <a:rPr lang="ru-RU" dirty="0" smtClean="0"/>
              <a:t>тематические интегрированные карточки;</a:t>
            </a:r>
          </a:p>
          <a:p>
            <a:pPr marL="274320" indent="-274320" fontAlgn="auto">
              <a:spcAft>
                <a:spcPts val="0"/>
              </a:spcAft>
              <a:buClr>
                <a:schemeClr val="accent3"/>
              </a:buClr>
              <a:buFont typeface="Wingdings 2"/>
              <a:buChar char=""/>
              <a:defRPr/>
            </a:pPr>
            <a:r>
              <a:rPr lang="ru-RU" dirty="0" smtClean="0"/>
              <a:t>праздники, конкурсы;</a:t>
            </a:r>
          </a:p>
          <a:p>
            <a:pPr marL="274320" indent="-274320" fontAlgn="auto">
              <a:spcAft>
                <a:spcPts val="0"/>
              </a:spcAft>
              <a:buClr>
                <a:schemeClr val="accent3"/>
              </a:buClr>
              <a:buFont typeface="Wingdings 2"/>
              <a:buChar char=""/>
              <a:defRPr/>
            </a:pPr>
            <a:r>
              <a:rPr lang="ru-RU" dirty="0" smtClean="0"/>
              <a:t>взаимодействие с родителями; оформление альбомов;</a:t>
            </a:r>
          </a:p>
          <a:p>
            <a:pPr marL="274320" indent="-274320" fontAlgn="auto">
              <a:spcAft>
                <a:spcPts val="0"/>
              </a:spcAft>
              <a:buClr>
                <a:schemeClr val="accent3"/>
              </a:buClr>
              <a:buFont typeface="Wingdings 2"/>
              <a:buChar char=""/>
              <a:defRPr/>
            </a:pPr>
            <a:r>
              <a:rPr lang="ru-RU" dirty="0" smtClean="0"/>
              <a:t>игры (дидактические, имитационные, игры-путешествия, инсценировки);</a:t>
            </a:r>
          </a:p>
          <a:p>
            <a:pPr marL="274320" indent="-274320" fontAlgn="auto">
              <a:spcAft>
                <a:spcPts val="0"/>
              </a:spcAft>
              <a:buClr>
                <a:schemeClr val="accent3"/>
              </a:buClr>
              <a:buFont typeface="Wingdings 2"/>
              <a:buChar char=""/>
              <a:defRPr/>
            </a:pPr>
            <a:r>
              <a:rPr lang="ru-RU" dirty="0" smtClean="0"/>
              <a:t>книгопечатание;</a:t>
            </a:r>
          </a:p>
          <a:p>
            <a:pPr marL="274320" indent="-274320" fontAlgn="auto">
              <a:spcAft>
                <a:spcPts val="0"/>
              </a:spcAft>
              <a:buClr>
                <a:schemeClr val="accent3"/>
              </a:buClr>
              <a:buFont typeface="Wingdings 2"/>
              <a:buChar char=""/>
              <a:defRPr/>
            </a:pPr>
            <a:r>
              <a:rPr lang="ru-RU" dirty="0" smtClean="0"/>
              <a:t>опытно-экспериментальная деятельность;</a:t>
            </a:r>
          </a:p>
          <a:p>
            <a:pPr marL="274320" indent="-274320" fontAlgn="auto">
              <a:spcAft>
                <a:spcPts val="0"/>
              </a:spcAft>
              <a:buClr>
                <a:schemeClr val="accent3"/>
              </a:buClr>
              <a:buFont typeface="Wingdings 2"/>
              <a:buChar char=""/>
              <a:defRPr/>
            </a:pPr>
            <a:r>
              <a:rPr lang="ru-RU" dirty="0" smtClean="0"/>
              <a:t>сочинение сказок;</a:t>
            </a:r>
          </a:p>
          <a:p>
            <a:pPr marL="274320" indent="-274320" fontAlgn="auto">
              <a:spcAft>
                <a:spcPts val="0"/>
              </a:spcAft>
              <a:buClr>
                <a:schemeClr val="accent3"/>
              </a:buClr>
              <a:buFont typeface="Wingdings 2"/>
              <a:buNone/>
              <a:defRPr/>
            </a:pPr>
            <a:r>
              <a:rPr lang="ru-RU" dirty="0" smtClean="0"/>
              <a:t>Интегрированная совместная деятельность с участием специалистов, сотрудников детского сада.</a:t>
            </a:r>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p:txBody>
          <a:bodyPr/>
          <a:lstStyle/>
          <a:p>
            <a:endParaRPr lang="ru-RU" smtClean="0"/>
          </a:p>
        </p:txBody>
      </p:sp>
      <p:sp>
        <p:nvSpPr>
          <p:cNvPr id="25602" name="Содержимое 2"/>
          <p:cNvSpPr>
            <a:spLocks noGrp="1"/>
          </p:cNvSpPr>
          <p:nvPr>
            <p:ph idx="1"/>
          </p:nvPr>
        </p:nvSpPr>
        <p:spPr/>
        <p:txBody>
          <a:bodyPr/>
          <a:lstStyle/>
          <a:p>
            <a:pPr>
              <a:buFont typeface="Wingdings 2" pitchFamily="18" charset="2"/>
              <a:buNone/>
            </a:pPr>
            <a:r>
              <a:rPr lang="ru-RU" smtClean="0"/>
              <a:t>  Методика работы с детьми в рамках экологического проекта «Цветики-цветочки» разработана с учетом интегрированного подхода. Выполняя задания, ребята ведут наблюдения, экспериментируют, рисуют, лепят, играют, слушают музыку, знакомятся с литературой, сочиняют сказки и рассказы.</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350"/>
            <a:ext cx="8229600" cy="792163"/>
          </a:xfrm>
        </p:spPr>
        <p:txBody>
          <a:bodyPr>
            <a:normAutofit fontScale="90000"/>
          </a:bodyPr>
          <a:lstStyle/>
          <a:p>
            <a:pPr fontAlgn="auto">
              <a:spcAft>
                <a:spcPts val="0"/>
              </a:spcAft>
              <a:defRPr/>
            </a:pPr>
            <a:r>
              <a:rPr lang="ru-RU" b="1" dirty="0" smtClean="0"/>
              <a:t>Ресурсы проекта:</a:t>
            </a:r>
            <a:endParaRPr lang="ru-RU" dirty="0"/>
          </a:p>
        </p:txBody>
      </p:sp>
      <p:sp>
        <p:nvSpPr>
          <p:cNvPr id="26626" name="Содержимое 2"/>
          <p:cNvSpPr>
            <a:spLocks noGrp="1"/>
          </p:cNvSpPr>
          <p:nvPr>
            <p:ph idx="1"/>
          </p:nvPr>
        </p:nvSpPr>
        <p:spPr>
          <a:xfrm>
            <a:off x="457200" y="1125538"/>
            <a:ext cx="8229600" cy="5732462"/>
          </a:xfrm>
        </p:spPr>
        <p:txBody>
          <a:bodyPr/>
          <a:lstStyle/>
          <a:p>
            <a:pPr>
              <a:buFont typeface="Wingdings 2" pitchFamily="18" charset="2"/>
              <a:buNone/>
            </a:pPr>
            <a:r>
              <a:rPr lang="ru-RU" sz="1800" smtClean="0"/>
              <a:t> 1</a:t>
            </a:r>
            <a:r>
              <a:rPr lang="ru-RU" sz="1600" smtClean="0"/>
              <a:t>. </a:t>
            </a:r>
            <a:r>
              <a:rPr lang="ru-RU" sz="1800" smtClean="0"/>
              <a:t>Парциальные программы по экологическому воспитанию дошкольников: Николаева С.Н. «Экологическое воспитание в детском саду», Рыжова « Экологическое развитие детей в  детском саду» и другая методическая литература по экологическому развитию дошкольников в ДОУ.</a:t>
            </a:r>
          </a:p>
          <a:p>
            <a:pPr>
              <a:buFont typeface="Wingdings 2" pitchFamily="18" charset="2"/>
              <a:buNone/>
            </a:pPr>
            <a:r>
              <a:rPr lang="ru-RU" sz="1800" smtClean="0"/>
              <a:t>2. Уголок природы в  группе.</a:t>
            </a:r>
          </a:p>
          <a:p>
            <a:pPr>
              <a:buFont typeface="Wingdings 2" pitchFamily="18" charset="2"/>
              <a:buNone/>
            </a:pPr>
            <a:r>
              <a:rPr lang="ru-RU" sz="1800" smtClean="0"/>
              <a:t>3. Цветник на участке детского сада.</a:t>
            </a:r>
          </a:p>
          <a:p>
            <a:pPr>
              <a:buFont typeface="Wingdings 2" pitchFamily="18" charset="2"/>
              <a:buNone/>
            </a:pPr>
            <a:r>
              <a:rPr lang="ru-RU" sz="1800" smtClean="0"/>
              <a:t>4.Материалы для опытов; для  ИЗО;</a:t>
            </a:r>
          </a:p>
          <a:p>
            <a:pPr>
              <a:buFont typeface="Wingdings 2" pitchFamily="18" charset="2"/>
              <a:buNone/>
            </a:pPr>
            <a:r>
              <a:rPr lang="ru-RU" sz="1800" smtClean="0"/>
              <a:t>5. Энциклопедии, схемы.</a:t>
            </a:r>
          </a:p>
          <a:p>
            <a:pPr>
              <a:buFont typeface="Wingdings 2" pitchFamily="18" charset="2"/>
              <a:buNone/>
            </a:pPr>
            <a:r>
              <a:rPr lang="ru-RU" sz="1800" smtClean="0"/>
              <a:t>6.Модели  «Модель растения», «Составь рассказ или загадку».</a:t>
            </a:r>
          </a:p>
          <a:p>
            <a:pPr>
              <a:buFont typeface="Wingdings 2" pitchFamily="18" charset="2"/>
              <a:buNone/>
            </a:pPr>
            <a:r>
              <a:rPr lang="ru-RU" sz="1800" smtClean="0"/>
              <a:t>7.Оборудование для труда (лейка, ведра, грабли).</a:t>
            </a:r>
          </a:p>
          <a:p>
            <a:pPr>
              <a:buFont typeface="Wingdings 2" pitchFamily="18" charset="2"/>
              <a:buNone/>
            </a:pPr>
            <a:r>
              <a:rPr lang="ru-RU" sz="1800" smtClean="0"/>
              <a:t>8.Наглядный, и иллюстрированный материал (открытки, фотографии, слайды).</a:t>
            </a:r>
          </a:p>
          <a:p>
            <a:pPr>
              <a:buFont typeface="Wingdings 2" pitchFamily="18" charset="2"/>
              <a:buNone/>
            </a:pPr>
            <a:r>
              <a:rPr lang="ru-RU" sz="1800" smtClean="0"/>
              <a:t>а) цветы живые, на иллюстрациях, сделанные из разных материалов;</a:t>
            </a:r>
          </a:p>
          <a:p>
            <a:pPr>
              <a:buFont typeface="Wingdings 2" pitchFamily="18" charset="2"/>
              <a:buNone/>
            </a:pPr>
            <a:r>
              <a:rPr lang="ru-RU" sz="1800" smtClean="0"/>
              <a:t>б) настольно-печатные игры по экологии;</a:t>
            </a:r>
          </a:p>
          <a:p>
            <a:pPr>
              <a:buFont typeface="Wingdings 2" pitchFamily="18" charset="2"/>
              <a:buNone/>
            </a:pPr>
            <a:r>
              <a:rPr lang="ru-RU" sz="1800" smtClean="0"/>
              <a:t>в) дидактические игры по экологии;</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1"/>
          <p:cNvSpPr>
            <a:spLocks noGrp="1"/>
          </p:cNvSpPr>
          <p:nvPr>
            <p:ph type="title"/>
          </p:nvPr>
        </p:nvSpPr>
        <p:spPr>
          <a:xfrm>
            <a:off x="457200" y="333375"/>
            <a:ext cx="8229600" cy="1008063"/>
          </a:xfrm>
        </p:spPr>
        <p:txBody>
          <a:bodyPr/>
          <a:lstStyle/>
          <a:p>
            <a:r>
              <a:rPr lang="ru-RU" smtClean="0"/>
              <a:t>    Задачи: </a:t>
            </a:r>
          </a:p>
        </p:txBody>
      </p:sp>
      <p:sp>
        <p:nvSpPr>
          <p:cNvPr id="3" name="Содержимое 2"/>
          <p:cNvSpPr>
            <a:spLocks noGrp="1"/>
          </p:cNvSpPr>
          <p:nvPr>
            <p:ph idx="1"/>
          </p:nvPr>
        </p:nvSpPr>
        <p:spPr>
          <a:xfrm>
            <a:off x="457200" y="1412875"/>
            <a:ext cx="8229600" cy="5445125"/>
          </a:xfrm>
        </p:spPr>
        <p:txBody>
          <a:bodyPr>
            <a:normAutofit fontScale="70000" lnSpcReduction="20000"/>
          </a:bodyPr>
          <a:lstStyle/>
          <a:p>
            <a:pPr marL="274320" indent="-274320" fontAlgn="auto">
              <a:spcAft>
                <a:spcPts val="0"/>
              </a:spcAft>
              <a:buClr>
                <a:schemeClr val="accent3"/>
              </a:buClr>
              <a:buFont typeface="Wingdings 2"/>
              <a:buChar char=""/>
              <a:defRPr/>
            </a:pPr>
            <a:r>
              <a:rPr lang="ru-RU" dirty="0" smtClean="0"/>
              <a:t>Формировать представления о  роли цветов для жизни и деятельности человека, животных, насекомых.</a:t>
            </a:r>
          </a:p>
          <a:p>
            <a:pPr marL="274320" indent="-274320" fontAlgn="auto">
              <a:spcAft>
                <a:spcPts val="0"/>
              </a:spcAft>
              <a:buClr>
                <a:schemeClr val="accent3"/>
              </a:buClr>
              <a:buFont typeface="Wingdings 2"/>
              <a:buChar char=""/>
              <a:defRPr/>
            </a:pPr>
            <a:r>
              <a:rPr lang="ru-RU" dirty="0" smtClean="0"/>
              <a:t> Обобщать представление детей о необходимости света, тепла, влаги почвы для роста растений.</a:t>
            </a:r>
          </a:p>
          <a:p>
            <a:pPr marL="274320" indent="-274320" fontAlgn="auto">
              <a:spcAft>
                <a:spcPts val="0"/>
              </a:spcAft>
              <a:buClr>
                <a:schemeClr val="accent3"/>
              </a:buClr>
              <a:buFont typeface="Wingdings 2"/>
              <a:buChar char=""/>
              <a:defRPr/>
            </a:pPr>
            <a:r>
              <a:rPr lang="ru-RU" dirty="0" smtClean="0"/>
              <a:t> Формировать умения  детей устанавливать связи: зависимость состояния растения от условий среды и степени удовлетворения потребностей.</a:t>
            </a:r>
          </a:p>
          <a:p>
            <a:pPr marL="274320" indent="-274320" fontAlgn="auto">
              <a:spcAft>
                <a:spcPts val="0"/>
              </a:spcAft>
              <a:buClr>
                <a:schemeClr val="accent3"/>
              </a:buClr>
              <a:buFont typeface="Wingdings 2"/>
              <a:buChar char=""/>
              <a:defRPr/>
            </a:pPr>
            <a:r>
              <a:rPr lang="ru-RU" dirty="0" smtClean="0"/>
              <a:t>Формировать умения  детей классифицировать цветы по месту их произрастания (луг, сад, поле, дом).</a:t>
            </a:r>
          </a:p>
          <a:p>
            <a:pPr marL="274320" indent="-274320" fontAlgn="auto">
              <a:spcAft>
                <a:spcPts val="0"/>
              </a:spcAft>
              <a:buClr>
                <a:schemeClr val="accent3"/>
              </a:buClr>
              <a:buFont typeface="Wingdings 2"/>
              <a:buChar char=""/>
              <a:defRPr/>
            </a:pPr>
            <a:r>
              <a:rPr lang="ru-RU" dirty="0" smtClean="0"/>
              <a:t>Познакомить детей с профессиями людей, связанных с цветоводством.</a:t>
            </a:r>
          </a:p>
          <a:p>
            <a:pPr marL="274320" indent="-274320" fontAlgn="auto">
              <a:spcAft>
                <a:spcPts val="0"/>
              </a:spcAft>
              <a:buClr>
                <a:schemeClr val="accent3"/>
              </a:buClr>
              <a:buFont typeface="Wingdings 2"/>
              <a:buChar char=""/>
              <a:defRPr/>
            </a:pPr>
            <a:r>
              <a:rPr lang="ru-RU" dirty="0" smtClean="0"/>
              <a:t>Прививать бережное отношение к цветам, умение заботиться о них.</a:t>
            </a:r>
          </a:p>
          <a:p>
            <a:pPr marL="274320" indent="-274320" fontAlgn="auto">
              <a:spcAft>
                <a:spcPts val="0"/>
              </a:spcAft>
              <a:buClr>
                <a:schemeClr val="accent3"/>
              </a:buClr>
              <a:buFont typeface="Wingdings 2"/>
              <a:buChar char=""/>
              <a:defRPr/>
            </a:pPr>
            <a:r>
              <a:rPr lang="ru-RU" dirty="0" smtClean="0"/>
              <a:t>Развивать навыки моделирования и экспериментирования.</a:t>
            </a:r>
          </a:p>
          <a:p>
            <a:pPr marL="274320" indent="-274320" fontAlgn="auto">
              <a:spcAft>
                <a:spcPts val="0"/>
              </a:spcAft>
              <a:buClr>
                <a:schemeClr val="accent3"/>
              </a:buClr>
              <a:buFont typeface="Wingdings 2"/>
              <a:buChar char=""/>
              <a:defRPr/>
            </a:pPr>
            <a:r>
              <a:rPr lang="ru-RU" dirty="0" smtClean="0"/>
              <a:t>Развивать конструктивные, изобразительные способности детей в изготовлении цветов, применяя разные материалы и технические средства.</a:t>
            </a:r>
          </a:p>
          <a:p>
            <a:pPr marL="274320" indent="-274320" fontAlgn="auto">
              <a:spcAft>
                <a:spcPts val="0"/>
              </a:spcAft>
              <a:buClr>
                <a:schemeClr val="accent3"/>
              </a:buClr>
              <a:buFont typeface="Wingdings 2"/>
              <a:buChar char=""/>
              <a:defRPr/>
            </a:pPr>
            <a:r>
              <a:rPr lang="ru-RU" dirty="0" smtClean="0"/>
              <a:t>Пополнение словарного запаса.</a:t>
            </a:r>
          </a:p>
          <a:p>
            <a:pPr marL="274320" indent="-274320" fontAlgn="auto">
              <a:spcAft>
                <a:spcPts val="0"/>
              </a:spcAft>
              <a:buClr>
                <a:schemeClr val="accent3"/>
              </a:buClr>
              <a:buFont typeface="Wingdings 2"/>
              <a:buChar char=""/>
              <a:defRPr/>
            </a:pPr>
            <a:r>
              <a:rPr lang="ru-RU" dirty="0" smtClean="0"/>
              <a:t>Формировать эстетическое восприятие окружающего мира, экологически грамотное поведение в природе.</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title"/>
          </p:nvPr>
        </p:nvSpPr>
        <p:spPr/>
        <p:txBody>
          <a:bodyPr/>
          <a:lstStyle/>
          <a:p>
            <a:r>
              <a:rPr lang="ru-RU" b="1" smtClean="0"/>
              <a:t>План проведения  проекта:</a:t>
            </a:r>
            <a:endParaRPr lang="ru-RU" smtClean="0"/>
          </a:p>
        </p:txBody>
      </p:sp>
      <p:pic>
        <p:nvPicPr>
          <p:cNvPr id="28674" name="Picture 2" descr="C:\Users\User\Desktop\DSCN0699.JPG"/>
          <p:cNvPicPr>
            <a:picLocks noGrp="1" noChangeAspect="1" noChangeArrowheads="1"/>
          </p:cNvPicPr>
          <p:nvPr>
            <p:ph idx="1"/>
          </p:nvPr>
        </p:nvPicPr>
        <p:blipFill>
          <a:blip r:embed="rId2"/>
          <a:srcRect/>
          <a:stretch>
            <a:fillRect/>
          </a:stretch>
        </p:blipFill>
        <p:spPr>
          <a:xfrm>
            <a:off x="1949450" y="1935163"/>
            <a:ext cx="5245100" cy="4389437"/>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a:spLocks noGrp="1"/>
          </p:cNvSpPr>
          <p:nvPr>
            <p:ph type="title"/>
          </p:nvPr>
        </p:nvSpPr>
        <p:spPr>
          <a:xfrm>
            <a:off x="457200" y="260350"/>
            <a:ext cx="8229600" cy="1008063"/>
          </a:xfrm>
        </p:spPr>
        <p:txBody>
          <a:bodyPr/>
          <a:lstStyle/>
          <a:p>
            <a:r>
              <a:rPr lang="ru-RU" b="1" smtClean="0"/>
              <a:t>1. Подготовительный:</a:t>
            </a:r>
            <a:endParaRPr lang="ru-RU" smtClean="0"/>
          </a:p>
        </p:txBody>
      </p:sp>
      <p:sp>
        <p:nvSpPr>
          <p:cNvPr id="3" name="Содержимое 2"/>
          <p:cNvSpPr>
            <a:spLocks noGrp="1"/>
          </p:cNvSpPr>
          <p:nvPr>
            <p:ph idx="1"/>
          </p:nvPr>
        </p:nvSpPr>
        <p:spPr>
          <a:xfrm>
            <a:off x="457200" y="1628775"/>
            <a:ext cx="4043363" cy="5040313"/>
          </a:xfrm>
        </p:spPr>
        <p:txBody>
          <a:bodyPr>
            <a:normAutofit fontScale="85000" lnSpcReduction="20000"/>
          </a:bodyPr>
          <a:lstStyle/>
          <a:p>
            <a:pPr marL="274320" indent="-274320" fontAlgn="auto">
              <a:spcAft>
                <a:spcPts val="0"/>
              </a:spcAft>
              <a:buClr>
                <a:schemeClr val="accent3"/>
              </a:buClr>
              <a:buFont typeface="Wingdings 2"/>
              <a:buChar char=""/>
              <a:defRPr/>
            </a:pPr>
            <a:r>
              <a:rPr lang="ru-RU" dirty="0" smtClean="0"/>
              <a:t>Подготовка наглядного иллюстративного материала.</a:t>
            </a:r>
          </a:p>
          <a:p>
            <a:pPr marL="274320" indent="-274320" fontAlgn="auto">
              <a:spcAft>
                <a:spcPts val="0"/>
              </a:spcAft>
              <a:buClr>
                <a:schemeClr val="accent3"/>
              </a:buClr>
              <a:buFont typeface="Wingdings 2"/>
              <a:buChar char=""/>
              <a:defRPr/>
            </a:pPr>
            <a:r>
              <a:rPr lang="ru-RU" dirty="0" smtClean="0"/>
              <a:t>Подбор познавательной  литературы (методической и художественной).</a:t>
            </a:r>
          </a:p>
          <a:p>
            <a:pPr marL="274320" indent="-274320" fontAlgn="auto">
              <a:spcAft>
                <a:spcPts val="0"/>
              </a:spcAft>
              <a:buClr>
                <a:schemeClr val="accent3"/>
              </a:buClr>
              <a:buFont typeface="Wingdings 2"/>
              <a:buChar char=""/>
              <a:defRPr/>
            </a:pPr>
            <a:r>
              <a:rPr lang="ru-RU" dirty="0" smtClean="0"/>
              <a:t>Разработка конспектов с использованием методов развивающего обучения.</a:t>
            </a:r>
          </a:p>
          <a:p>
            <a:pPr marL="274320" indent="-274320" fontAlgn="auto">
              <a:spcAft>
                <a:spcPts val="0"/>
              </a:spcAft>
              <a:buClr>
                <a:schemeClr val="accent3"/>
              </a:buClr>
              <a:buFont typeface="Wingdings 2"/>
              <a:buChar char=""/>
              <a:defRPr/>
            </a:pPr>
            <a:r>
              <a:rPr lang="ru-RU" dirty="0" smtClean="0"/>
              <a:t>Привлечение специалистов  учреждения.</a:t>
            </a:r>
          </a:p>
          <a:p>
            <a:pPr marL="274320" indent="-274320" fontAlgn="auto">
              <a:spcAft>
                <a:spcPts val="0"/>
              </a:spcAft>
              <a:buClr>
                <a:schemeClr val="accent3"/>
              </a:buClr>
              <a:buFont typeface="Wingdings 2"/>
              <a:buChar char=""/>
              <a:defRPr/>
            </a:pPr>
            <a:r>
              <a:rPr lang="ru-RU" dirty="0" smtClean="0"/>
              <a:t>Разработка мероприятий работы с детьми.</a:t>
            </a:r>
          </a:p>
          <a:p>
            <a:pPr marL="274320" indent="-274320" fontAlgn="auto">
              <a:spcAft>
                <a:spcPts val="0"/>
              </a:spcAft>
              <a:buClr>
                <a:schemeClr val="accent3"/>
              </a:buClr>
              <a:buFont typeface="Wingdings 2"/>
              <a:buChar char=""/>
              <a:defRPr/>
            </a:pPr>
            <a:r>
              <a:rPr lang="ru-RU" dirty="0" smtClean="0"/>
              <a:t>Подготовка информационного материала для родителей.</a:t>
            </a:r>
            <a:endParaRPr lang="ru-RU" dirty="0"/>
          </a:p>
        </p:txBody>
      </p:sp>
      <p:pic>
        <p:nvPicPr>
          <p:cNvPr id="29699" name="Picture 2" descr="C:\Users\User\Desktop\марина\DSCN1184.JPG"/>
          <p:cNvPicPr>
            <a:picLocks noChangeAspect="1" noChangeArrowheads="1"/>
          </p:cNvPicPr>
          <p:nvPr/>
        </p:nvPicPr>
        <p:blipFill>
          <a:blip r:embed="rId2"/>
          <a:srcRect/>
          <a:stretch>
            <a:fillRect/>
          </a:stretch>
        </p:blipFill>
        <p:spPr bwMode="auto">
          <a:xfrm>
            <a:off x="4568825" y="2492375"/>
            <a:ext cx="4411663" cy="3887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a:spLocks noGrp="1"/>
          </p:cNvSpPr>
          <p:nvPr>
            <p:ph type="title"/>
          </p:nvPr>
        </p:nvSpPr>
        <p:spPr>
          <a:xfrm>
            <a:off x="457200" y="333375"/>
            <a:ext cx="8229600" cy="1008063"/>
          </a:xfrm>
        </p:spPr>
        <p:txBody>
          <a:bodyPr/>
          <a:lstStyle/>
          <a:p>
            <a:r>
              <a:rPr lang="ru-RU" b="1" smtClean="0"/>
              <a:t>2. Основной:</a:t>
            </a:r>
            <a:endParaRPr lang="ru-RU" smtClean="0"/>
          </a:p>
        </p:txBody>
      </p:sp>
      <p:sp>
        <p:nvSpPr>
          <p:cNvPr id="30722" name="Содержимое 2"/>
          <p:cNvSpPr>
            <a:spLocks noGrp="1"/>
          </p:cNvSpPr>
          <p:nvPr>
            <p:ph idx="1"/>
          </p:nvPr>
        </p:nvSpPr>
        <p:spPr>
          <a:xfrm>
            <a:off x="457200" y="1341438"/>
            <a:ext cx="8229600" cy="1800225"/>
          </a:xfrm>
        </p:spPr>
        <p:txBody>
          <a:bodyPr/>
          <a:lstStyle/>
          <a:p>
            <a:pPr>
              <a:buFont typeface="Wingdings 2" pitchFamily="18" charset="2"/>
              <a:buNone/>
            </a:pPr>
            <a:r>
              <a:rPr lang="ru-RU" smtClean="0"/>
              <a:t>Провели беседы «Цветы – краса земли»,  «Что мы знаем о цветах»;   «Для чего нужны цветы»; беседа о труде садовода, когда цветут цветы.</a:t>
            </a:r>
          </a:p>
        </p:txBody>
      </p:sp>
      <p:pic>
        <p:nvPicPr>
          <p:cNvPr id="30723" name="Picture 2" descr="C:\Users\User\Desktop\DSCN0700.JPG"/>
          <p:cNvPicPr>
            <a:picLocks noChangeAspect="1" noChangeArrowheads="1"/>
          </p:cNvPicPr>
          <p:nvPr/>
        </p:nvPicPr>
        <p:blipFill>
          <a:blip r:embed="rId2"/>
          <a:srcRect/>
          <a:stretch>
            <a:fillRect/>
          </a:stretch>
        </p:blipFill>
        <p:spPr bwMode="auto">
          <a:xfrm>
            <a:off x="1763713" y="2708275"/>
            <a:ext cx="5184775" cy="388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260350"/>
          </a:xfrm>
        </p:spPr>
        <p:txBody>
          <a:bodyPr>
            <a:normAutofit fontScale="90000"/>
          </a:bodyPr>
          <a:lstStyle/>
          <a:p>
            <a:pPr fontAlgn="auto">
              <a:spcAft>
                <a:spcPts val="0"/>
              </a:spcAft>
              <a:defRPr/>
            </a:pPr>
            <a:endParaRPr lang="ru-RU" dirty="0"/>
          </a:p>
        </p:txBody>
      </p:sp>
      <p:sp>
        <p:nvSpPr>
          <p:cNvPr id="3" name="Содержимое 2"/>
          <p:cNvSpPr>
            <a:spLocks noGrp="1"/>
          </p:cNvSpPr>
          <p:nvPr>
            <p:ph idx="1"/>
          </p:nvPr>
        </p:nvSpPr>
        <p:spPr>
          <a:xfrm>
            <a:off x="468313" y="333375"/>
            <a:ext cx="8229600" cy="1827213"/>
          </a:xfrm>
        </p:spPr>
        <p:txBody>
          <a:bodyPr>
            <a:normAutofit fontScale="92500" lnSpcReduction="20000"/>
          </a:bodyPr>
          <a:lstStyle/>
          <a:p>
            <a:pPr marL="274320" indent="-274320" fontAlgn="auto">
              <a:spcAft>
                <a:spcPts val="0"/>
              </a:spcAft>
              <a:buClr>
                <a:schemeClr val="accent3"/>
              </a:buClr>
              <a:buFont typeface="Wingdings 2"/>
              <a:buNone/>
              <a:defRPr/>
            </a:pPr>
            <a:r>
              <a:rPr lang="ru-RU" dirty="0" smtClean="0"/>
              <a:t>Решили посадить семена  цветов для нашей клумбы.</a:t>
            </a:r>
          </a:p>
          <a:p>
            <a:pPr marL="274320" indent="-274320" fontAlgn="auto">
              <a:spcAft>
                <a:spcPts val="0"/>
              </a:spcAft>
              <a:buClr>
                <a:schemeClr val="accent3"/>
              </a:buClr>
              <a:buFont typeface="Wingdings 2"/>
              <a:buNone/>
              <a:defRPr/>
            </a:pPr>
            <a:r>
              <a:rPr lang="ru-RU" dirty="0" smtClean="0"/>
              <a:t>Попросили у родителей принести семена.</a:t>
            </a:r>
          </a:p>
          <a:p>
            <a:pPr marL="274320" indent="-274320" fontAlgn="auto">
              <a:spcAft>
                <a:spcPts val="0"/>
              </a:spcAft>
              <a:buClr>
                <a:schemeClr val="accent3"/>
              </a:buClr>
              <a:buFont typeface="Wingdings 2"/>
              <a:buNone/>
              <a:defRPr/>
            </a:pPr>
            <a:r>
              <a:rPr lang="ru-RU" dirty="0" smtClean="0"/>
              <a:t>Вырастили рассаду георгинов и бархатцев, наблюдая за условиями  их роста.</a:t>
            </a:r>
          </a:p>
          <a:p>
            <a:pPr marL="274320" indent="-274320" fontAlgn="auto">
              <a:spcAft>
                <a:spcPts val="0"/>
              </a:spcAft>
              <a:buClr>
                <a:schemeClr val="accent3"/>
              </a:buClr>
              <a:buFont typeface="Wingdings 2"/>
              <a:buNone/>
              <a:defRPr/>
            </a:pPr>
            <a:r>
              <a:rPr lang="ru-RU" dirty="0" smtClean="0"/>
              <a:t>Высадили цветы на клумбу и ухаживали за ними все лето.</a:t>
            </a:r>
          </a:p>
          <a:p>
            <a:pPr marL="274320" indent="-274320" fontAlgn="auto">
              <a:spcAft>
                <a:spcPts val="0"/>
              </a:spcAft>
              <a:buClr>
                <a:schemeClr val="accent3"/>
              </a:buClr>
              <a:buFont typeface="Wingdings 2"/>
              <a:buChar char=""/>
              <a:defRPr/>
            </a:pPr>
            <a:endParaRPr lang="ru-RU" dirty="0"/>
          </a:p>
        </p:txBody>
      </p:sp>
      <p:pic>
        <p:nvPicPr>
          <p:cNvPr id="31747" name="Picture 2" descr="C:\Users\User\Desktop\DSCN0702.JPG"/>
          <p:cNvPicPr>
            <a:picLocks noChangeAspect="1" noChangeArrowheads="1"/>
          </p:cNvPicPr>
          <p:nvPr/>
        </p:nvPicPr>
        <p:blipFill>
          <a:blip r:embed="rId2"/>
          <a:srcRect/>
          <a:stretch>
            <a:fillRect/>
          </a:stretch>
        </p:blipFill>
        <p:spPr bwMode="auto">
          <a:xfrm>
            <a:off x="1331913" y="2266950"/>
            <a:ext cx="6119812" cy="459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title"/>
          </p:nvPr>
        </p:nvSpPr>
        <p:spPr/>
        <p:txBody>
          <a:bodyPr/>
          <a:lstStyle/>
          <a:p>
            <a:endParaRPr lang="ru-RU" smtClean="0"/>
          </a:p>
        </p:txBody>
      </p:sp>
      <p:sp>
        <p:nvSpPr>
          <p:cNvPr id="3" name="Содержимое 2"/>
          <p:cNvSpPr>
            <a:spLocks noGrp="1"/>
          </p:cNvSpPr>
          <p:nvPr>
            <p:ph idx="1"/>
          </p:nvPr>
        </p:nvSpPr>
        <p:spPr>
          <a:xfrm>
            <a:off x="457200" y="1700213"/>
            <a:ext cx="4259263" cy="3960812"/>
          </a:xfrm>
        </p:spPr>
        <p:txBody>
          <a:bodyPr>
            <a:normAutofit/>
          </a:bodyPr>
          <a:lstStyle/>
          <a:p>
            <a:pPr marL="274320" indent="-274320" algn="ctr" fontAlgn="auto">
              <a:spcAft>
                <a:spcPts val="0"/>
              </a:spcAft>
              <a:buClr>
                <a:schemeClr val="accent3"/>
              </a:buClr>
              <a:buFont typeface="Wingdings 2"/>
              <a:buNone/>
              <a:defRPr/>
            </a:pPr>
            <a:r>
              <a:rPr lang="ru-RU" sz="2400" dirty="0" smtClean="0">
                <a:solidFill>
                  <a:schemeClr val="accent6">
                    <a:lumMod val="50000"/>
                  </a:schemeClr>
                </a:solidFill>
              </a:rPr>
              <a:t>Выполнила презентацию</a:t>
            </a:r>
          </a:p>
          <a:p>
            <a:pPr marL="274320" indent="-274320" algn="ctr" fontAlgn="auto">
              <a:spcAft>
                <a:spcPts val="0"/>
              </a:spcAft>
              <a:buClr>
                <a:schemeClr val="accent3"/>
              </a:buClr>
              <a:buFont typeface="Wingdings 2"/>
              <a:buNone/>
              <a:defRPr/>
            </a:pPr>
            <a:r>
              <a:rPr lang="ru-RU" sz="2400" dirty="0" smtClean="0">
                <a:solidFill>
                  <a:schemeClr val="accent6">
                    <a:lumMod val="50000"/>
                  </a:schemeClr>
                </a:solidFill>
              </a:rPr>
              <a:t>воспитатель МАДОУ детский сад №10 «Орлёнок» г.Старая Русса Яковлева М.А.</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a:spLocks noGrp="1"/>
          </p:cNvSpPr>
          <p:nvPr>
            <p:ph type="title"/>
          </p:nvPr>
        </p:nvSpPr>
        <p:spPr>
          <a:xfrm>
            <a:off x="457200" y="260350"/>
            <a:ext cx="8229600" cy="865188"/>
          </a:xfrm>
        </p:spPr>
        <p:txBody>
          <a:bodyPr/>
          <a:lstStyle/>
          <a:p>
            <a:endParaRPr lang="ru-RU" smtClean="0"/>
          </a:p>
        </p:txBody>
      </p:sp>
      <p:sp>
        <p:nvSpPr>
          <p:cNvPr id="32770" name="Содержимое 2"/>
          <p:cNvSpPr>
            <a:spLocks noGrp="1"/>
          </p:cNvSpPr>
          <p:nvPr>
            <p:ph idx="1"/>
          </p:nvPr>
        </p:nvSpPr>
        <p:spPr>
          <a:xfrm>
            <a:off x="457200" y="981075"/>
            <a:ext cx="8229600" cy="576263"/>
          </a:xfrm>
        </p:spPr>
        <p:txBody>
          <a:bodyPr/>
          <a:lstStyle/>
          <a:p>
            <a:pPr>
              <a:buFont typeface="Wingdings 2" pitchFamily="18" charset="2"/>
              <a:buNone/>
            </a:pPr>
            <a:r>
              <a:rPr lang="ru-RU" smtClean="0"/>
              <a:t>Познакомились с цветами на участке и на клумбах</a:t>
            </a:r>
          </a:p>
        </p:txBody>
      </p:sp>
      <p:pic>
        <p:nvPicPr>
          <p:cNvPr id="32771" name="Picture 2" descr="C:\Users\User\Desktop\марина\DSCN0795.JPG"/>
          <p:cNvPicPr>
            <a:picLocks noChangeAspect="1" noChangeArrowheads="1"/>
          </p:cNvPicPr>
          <p:nvPr/>
        </p:nvPicPr>
        <p:blipFill>
          <a:blip r:embed="rId2"/>
          <a:srcRect/>
          <a:stretch>
            <a:fillRect/>
          </a:stretch>
        </p:blipFill>
        <p:spPr bwMode="auto">
          <a:xfrm>
            <a:off x="250825" y="2060575"/>
            <a:ext cx="3436938" cy="4581525"/>
          </a:xfrm>
          <a:prstGeom prst="rect">
            <a:avLst/>
          </a:prstGeom>
          <a:noFill/>
          <a:ln w="9525">
            <a:noFill/>
            <a:miter lim="800000"/>
            <a:headEnd/>
            <a:tailEnd/>
          </a:ln>
        </p:spPr>
      </p:pic>
      <p:pic>
        <p:nvPicPr>
          <p:cNvPr id="32772" name="Picture 3" descr="C:\Users\User\Desktop\марина\DSCN0978.JPG"/>
          <p:cNvPicPr>
            <a:picLocks noChangeAspect="1" noChangeArrowheads="1"/>
          </p:cNvPicPr>
          <p:nvPr/>
        </p:nvPicPr>
        <p:blipFill>
          <a:blip r:embed="rId3" cstate="print"/>
          <a:srcRect/>
          <a:stretch>
            <a:fillRect/>
          </a:stretch>
        </p:blipFill>
        <p:spPr bwMode="auto">
          <a:xfrm>
            <a:off x="3779838" y="2205038"/>
            <a:ext cx="5186362" cy="388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5913"/>
            <a:ext cx="8229600" cy="576263"/>
          </a:xfrm>
        </p:spPr>
        <p:txBody>
          <a:bodyPr>
            <a:normAutofit fontScale="90000"/>
          </a:bodyPr>
          <a:lstStyle/>
          <a:p>
            <a:pPr fontAlgn="auto">
              <a:spcAft>
                <a:spcPts val="0"/>
              </a:spcAft>
              <a:defRPr/>
            </a:pPr>
            <a:endParaRPr lang="ru-RU" dirty="0"/>
          </a:p>
        </p:txBody>
      </p:sp>
      <p:sp>
        <p:nvSpPr>
          <p:cNvPr id="33794" name="Содержимое 2"/>
          <p:cNvSpPr>
            <a:spLocks noGrp="1"/>
          </p:cNvSpPr>
          <p:nvPr>
            <p:ph idx="1"/>
          </p:nvPr>
        </p:nvSpPr>
        <p:spPr>
          <a:xfrm>
            <a:off x="457200" y="404813"/>
            <a:ext cx="8229600" cy="1511300"/>
          </a:xfrm>
        </p:spPr>
        <p:txBody>
          <a:bodyPr/>
          <a:lstStyle/>
          <a:p>
            <a:r>
              <a:rPr lang="ru-RU" smtClean="0"/>
              <a:t>Проводились наблюдения: «Первоцветы», «Все цветы разные»,  «Какие они цветущие растения?»;   «Что бывает на цветах после их    цветения»</a:t>
            </a:r>
          </a:p>
        </p:txBody>
      </p:sp>
      <p:pic>
        <p:nvPicPr>
          <p:cNvPr id="33795" name="Picture 2" descr="C:\Users\User\Desktop\DSCN0701.JPG"/>
          <p:cNvPicPr>
            <a:picLocks noChangeAspect="1" noChangeArrowheads="1"/>
          </p:cNvPicPr>
          <p:nvPr/>
        </p:nvPicPr>
        <p:blipFill>
          <a:blip r:embed="rId2"/>
          <a:srcRect/>
          <a:stretch>
            <a:fillRect/>
          </a:stretch>
        </p:blipFill>
        <p:spPr bwMode="auto">
          <a:xfrm>
            <a:off x="1403350" y="1916113"/>
            <a:ext cx="6588125" cy="494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620713"/>
          </a:xfrm>
        </p:spPr>
        <p:txBody>
          <a:bodyPr>
            <a:normAutofit fontScale="90000"/>
          </a:bodyPr>
          <a:lstStyle/>
          <a:p>
            <a:pPr fontAlgn="auto">
              <a:spcAft>
                <a:spcPts val="0"/>
              </a:spcAft>
              <a:defRPr/>
            </a:pPr>
            <a:endParaRPr lang="ru-RU" dirty="0"/>
          </a:p>
        </p:txBody>
      </p:sp>
      <p:sp>
        <p:nvSpPr>
          <p:cNvPr id="34818" name="Содержимое 2"/>
          <p:cNvSpPr>
            <a:spLocks noGrp="1"/>
          </p:cNvSpPr>
          <p:nvPr>
            <p:ph idx="1"/>
          </p:nvPr>
        </p:nvSpPr>
        <p:spPr>
          <a:xfrm>
            <a:off x="457200" y="620713"/>
            <a:ext cx="8229600" cy="1584325"/>
          </a:xfrm>
        </p:spPr>
        <p:txBody>
          <a:bodyPr/>
          <a:lstStyle/>
          <a:p>
            <a:pPr>
              <a:buFont typeface="Wingdings 2" pitchFamily="18" charset="2"/>
              <a:buNone/>
            </a:pPr>
            <a:r>
              <a:rPr lang="ru-RU" smtClean="0"/>
              <a:t>Экскурсии: </a:t>
            </a:r>
          </a:p>
          <a:p>
            <a:pPr>
              <a:buFont typeface="Wingdings 2" pitchFamily="18" charset="2"/>
              <a:buNone/>
            </a:pPr>
            <a:r>
              <a:rPr lang="ru-RU" smtClean="0"/>
              <a:t>        В цветник; в  цветочный магазин; в парк,</a:t>
            </a:r>
          </a:p>
          <a:p>
            <a:pPr>
              <a:buFont typeface="Wingdings 2" pitchFamily="18" charset="2"/>
              <a:buNone/>
            </a:pPr>
            <a:r>
              <a:rPr lang="ru-RU" smtClean="0"/>
              <a:t>        Целевые прогулки по улицам  города.</a:t>
            </a:r>
          </a:p>
        </p:txBody>
      </p:sp>
      <p:pic>
        <p:nvPicPr>
          <p:cNvPr id="34819" name="Picture 2" descr="C:\Users\User\Desktop\марина\DSCN0751.JPG"/>
          <p:cNvPicPr>
            <a:picLocks noChangeAspect="1" noChangeArrowheads="1"/>
          </p:cNvPicPr>
          <p:nvPr/>
        </p:nvPicPr>
        <p:blipFill>
          <a:blip r:embed="rId2"/>
          <a:srcRect/>
          <a:stretch>
            <a:fillRect/>
          </a:stretch>
        </p:blipFill>
        <p:spPr bwMode="auto">
          <a:xfrm>
            <a:off x="323850" y="3141663"/>
            <a:ext cx="4510088" cy="3382962"/>
          </a:xfrm>
          <a:prstGeom prst="rect">
            <a:avLst/>
          </a:prstGeom>
          <a:noFill/>
          <a:ln w="9525">
            <a:noFill/>
            <a:miter lim="800000"/>
            <a:headEnd/>
            <a:tailEnd/>
          </a:ln>
        </p:spPr>
      </p:pic>
      <p:pic>
        <p:nvPicPr>
          <p:cNvPr id="34820" name="Picture 3" descr="C:\Users\User\Desktop\марина\DSCN0759.JPG"/>
          <p:cNvPicPr>
            <a:picLocks noChangeAspect="1" noChangeArrowheads="1"/>
          </p:cNvPicPr>
          <p:nvPr/>
        </p:nvPicPr>
        <p:blipFill>
          <a:blip r:embed="rId3"/>
          <a:srcRect/>
          <a:stretch>
            <a:fillRect/>
          </a:stretch>
        </p:blipFill>
        <p:spPr bwMode="auto">
          <a:xfrm>
            <a:off x="5148263" y="2057400"/>
            <a:ext cx="360045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3375"/>
            <a:ext cx="8229600" cy="1150938"/>
          </a:xfrm>
        </p:spPr>
        <p:txBody>
          <a:bodyPr>
            <a:normAutofit fontScale="90000"/>
          </a:bodyPr>
          <a:lstStyle/>
          <a:p>
            <a:pPr fontAlgn="auto">
              <a:spcAft>
                <a:spcPts val="0"/>
              </a:spcAft>
              <a:defRPr/>
            </a:pPr>
            <a:r>
              <a:rPr lang="ru-RU" dirty="0" smtClean="0"/>
              <a:t>Опытно-исследовательская</a:t>
            </a:r>
            <a:br>
              <a:rPr lang="ru-RU" dirty="0" smtClean="0"/>
            </a:br>
            <a:r>
              <a:rPr lang="ru-RU" dirty="0" smtClean="0"/>
              <a:t>деятельность.</a:t>
            </a:r>
            <a:endParaRPr lang="ru-RU" dirty="0"/>
          </a:p>
        </p:txBody>
      </p:sp>
      <p:sp>
        <p:nvSpPr>
          <p:cNvPr id="35842" name="Содержимое 2"/>
          <p:cNvSpPr>
            <a:spLocks noGrp="1"/>
          </p:cNvSpPr>
          <p:nvPr>
            <p:ph idx="1"/>
          </p:nvPr>
        </p:nvSpPr>
        <p:spPr>
          <a:xfrm>
            <a:off x="457200" y="1484313"/>
            <a:ext cx="4619625" cy="4537075"/>
          </a:xfrm>
        </p:spPr>
        <p:txBody>
          <a:bodyPr/>
          <a:lstStyle/>
          <a:p>
            <a:pPr>
              <a:buFont typeface="Wingdings 2" pitchFamily="18" charset="2"/>
              <a:buNone/>
            </a:pPr>
            <a:r>
              <a:rPr lang="ru-RU" smtClean="0"/>
              <a:t>   «Цветочные часы» (определение времени по цветам) «В чём нуждается растение?», «посадка семян цветов» (прорастание, отслеживание роста, ведение дневника наблюдений).</a:t>
            </a:r>
          </a:p>
        </p:txBody>
      </p:sp>
      <p:pic>
        <p:nvPicPr>
          <p:cNvPr id="35843" name="Picture 2" descr="C:\Users\User\Desktop\DSCN0705.JPG"/>
          <p:cNvPicPr>
            <a:picLocks noChangeAspect="1" noChangeArrowheads="1"/>
          </p:cNvPicPr>
          <p:nvPr/>
        </p:nvPicPr>
        <p:blipFill>
          <a:blip r:embed="rId2" cstate="print"/>
          <a:srcRect/>
          <a:stretch>
            <a:fillRect/>
          </a:stretch>
        </p:blipFill>
        <p:spPr bwMode="auto">
          <a:xfrm>
            <a:off x="5003800" y="1341438"/>
            <a:ext cx="3905250" cy="520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923925"/>
          </a:xfrm>
        </p:spPr>
        <p:txBody>
          <a:bodyPr>
            <a:normAutofit fontScale="90000"/>
          </a:bodyPr>
          <a:lstStyle/>
          <a:p>
            <a:pPr fontAlgn="auto">
              <a:spcAft>
                <a:spcPts val="0"/>
              </a:spcAft>
              <a:defRPr/>
            </a:pPr>
            <a:r>
              <a:rPr lang="ru-RU" dirty="0" smtClean="0"/>
              <a:t>Физкультурно-оздоровительная</a:t>
            </a:r>
            <a:br>
              <a:rPr lang="ru-RU" dirty="0" smtClean="0"/>
            </a:br>
            <a:r>
              <a:rPr lang="ru-RU" dirty="0" smtClean="0"/>
              <a:t>работа.</a:t>
            </a:r>
            <a:endParaRPr lang="ru-RU" dirty="0"/>
          </a:p>
        </p:txBody>
      </p:sp>
      <p:sp>
        <p:nvSpPr>
          <p:cNvPr id="3" name="Содержимое 2"/>
          <p:cNvSpPr>
            <a:spLocks noGrp="1"/>
          </p:cNvSpPr>
          <p:nvPr>
            <p:ph idx="1"/>
          </p:nvPr>
        </p:nvSpPr>
        <p:spPr>
          <a:xfrm>
            <a:off x="457200" y="1628775"/>
            <a:ext cx="8229600" cy="1871663"/>
          </a:xfrm>
        </p:spPr>
        <p:txBody>
          <a:bodyPr>
            <a:normAutofit fontScale="92500" lnSpcReduction="20000"/>
          </a:bodyPr>
          <a:lstStyle/>
          <a:p>
            <a:pPr marL="274320" indent="-274320" fontAlgn="auto">
              <a:spcAft>
                <a:spcPts val="0"/>
              </a:spcAft>
              <a:buClr>
                <a:schemeClr val="accent3"/>
              </a:buClr>
              <a:buFontTx/>
              <a:buChar char="-"/>
              <a:defRPr/>
            </a:pPr>
            <a:r>
              <a:rPr lang="ru-RU" dirty="0" smtClean="0"/>
              <a:t>Упражнения на укрепление брюшного пресса «Цветочек открывается и закрывается»</a:t>
            </a:r>
          </a:p>
          <a:p>
            <a:pPr marL="274320" indent="-274320" fontAlgn="auto">
              <a:spcAft>
                <a:spcPts val="0"/>
              </a:spcAft>
              <a:buClr>
                <a:schemeClr val="accent3"/>
              </a:buClr>
              <a:buFontTx/>
              <a:buChar char="-"/>
              <a:defRPr/>
            </a:pPr>
            <a:r>
              <a:rPr lang="ru-RU" dirty="0" smtClean="0"/>
              <a:t>Эстафета «Собери цветок»</a:t>
            </a:r>
          </a:p>
          <a:p>
            <a:pPr marL="274320" indent="-274320" fontAlgn="auto">
              <a:spcAft>
                <a:spcPts val="0"/>
              </a:spcAft>
              <a:buClr>
                <a:schemeClr val="accent3"/>
              </a:buClr>
              <a:buFontTx/>
              <a:buChar char="-"/>
              <a:defRPr/>
            </a:pPr>
            <a:r>
              <a:rPr lang="ru-RU" dirty="0" smtClean="0"/>
              <a:t>Дыхательная гимнастика «Вдыхаем аромат цветов»</a:t>
            </a:r>
          </a:p>
          <a:p>
            <a:pPr marL="274320" indent="-274320" fontAlgn="auto">
              <a:spcAft>
                <a:spcPts val="0"/>
              </a:spcAft>
              <a:buClr>
                <a:schemeClr val="accent3"/>
              </a:buClr>
              <a:buFontTx/>
              <a:buChar char="-"/>
              <a:defRPr/>
            </a:pPr>
            <a:r>
              <a:rPr lang="ru-RU" dirty="0" smtClean="0"/>
              <a:t>Упражнения с цветами и подвижные игры.</a:t>
            </a:r>
            <a:endParaRPr lang="ru-RU" dirty="0"/>
          </a:p>
        </p:txBody>
      </p:sp>
      <p:pic>
        <p:nvPicPr>
          <p:cNvPr id="36867" name="Picture 2" descr="C:\Users\User\Desktop\марина\DSCN1151.JPG"/>
          <p:cNvPicPr>
            <a:picLocks noChangeAspect="1" noChangeArrowheads="1"/>
          </p:cNvPicPr>
          <p:nvPr/>
        </p:nvPicPr>
        <p:blipFill>
          <a:blip r:embed="rId2"/>
          <a:srcRect/>
          <a:stretch>
            <a:fillRect/>
          </a:stretch>
        </p:blipFill>
        <p:spPr bwMode="auto">
          <a:xfrm>
            <a:off x="179388" y="3644900"/>
            <a:ext cx="4284662" cy="3213100"/>
          </a:xfrm>
          <a:prstGeom prst="rect">
            <a:avLst/>
          </a:prstGeom>
          <a:noFill/>
          <a:ln w="9525">
            <a:noFill/>
            <a:miter lim="800000"/>
            <a:headEnd/>
            <a:tailEnd/>
          </a:ln>
        </p:spPr>
      </p:pic>
      <p:pic>
        <p:nvPicPr>
          <p:cNvPr id="36868" name="Picture 3" descr="C:\Users\User\Desktop\марина\DSCN1153.JPG"/>
          <p:cNvPicPr>
            <a:picLocks noChangeAspect="1" noChangeArrowheads="1"/>
          </p:cNvPicPr>
          <p:nvPr/>
        </p:nvPicPr>
        <p:blipFill>
          <a:blip r:embed="rId3" cstate="print"/>
          <a:srcRect/>
          <a:stretch>
            <a:fillRect/>
          </a:stretch>
        </p:blipFill>
        <p:spPr bwMode="auto">
          <a:xfrm>
            <a:off x="4716463" y="3616325"/>
            <a:ext cx="4238625" cy="324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a:xfrm>
            <a:off x="457200" y="188913"/>
            <a:ext cx="8229600" cy="1008062"/>
          </a:xfrm>
        </p:spPr>
        <p:txBody>
          <a:bodyPr/>
          <a:lstStyle/>
          <a:p>
            <a:r>
              <a:rPr lang="ru-RU" smtClean="0"/>
              <a:t>Дидактические игры: </a:t>
            </a:r>
          </a:p>
        </p:txBody>
      </p:sp>
      <p:sp>
        <p:nvSpPr>
          <p:cNvPr id="37890" name="Содержимое 2"/>
          <p:cNvSpPr>
            <a:spLocks noGrp="1"/>
          </p:cNvSpPr>
          <p:nvPr>
            <p:ph idx="1"/>
          </p:nvPr>
        </p:nvSpPr>
        <p:spPr>
          <a:xfrm>
            <a:off x="457200" y="1196975"/>
            <a:ext cx="8229600" cy="2663825"/>
          </a:xfrm>
        </p:spPr>
        <p:txBody>
          <a:bodyPr/>
          <a:lstStyle/>
          <a:p>
            <a:pPr>
              <a:buFont typeface="Wingdings 2" pitchFamily="18" charset="2"/>
              <a:buNone/>
            </a:pPr>
            <a:r>
              <a:rPr lang="ru-RU" smtClean="0"/>
              <a:t>«Угадай цветок по описанию»;«Угадай цветок по загадке, по иллюстрации»;«Собери цветок из геометрических фигур»;«Укрась цветами ковер». “Полевые цветы”,  “Сколько цветов», “Кто где растет”,  “Угадай по запаху”, “Кто первый заметит изменения”, “Угадай о чем спрошу” и другие. </a:t>
            </a:r>
          </a:p>
        </p:txBody>
      </p:sp>
      <p:pic>
        <p:nvPicPr>
          <p:cNvPr id="37891" name="Picture 2" descr="C:\Users\User\Desktop\марина\DSCN1124.JPG"/>
          <p:cNvPicPr>
            <a:picLocks noChangeAspect="1" noChangeArrowheads="1"/>
          </p:cNvPicPr>
          <p:nvPr/>
        </p:nvPicPr>
        <p:blipFill>
          <a:blip r:embed="rId2" cstate="print"/>
          <a:srcRect/>
          <a:stretch>
            <a:fillRect/>
          </a:stretch>
        </p:blipFill>
        <p:spPr bwMode="auto">
          <a:xfrm>
            <a:off x="323850" y="3779838"/>
            <a:ext cx="4103688" cy="3078162"/>
          </a:xfrm>
          <a:prstGeom prst="rect">
            <a:avLst/>
          </a:prstGeom>
          <a:noFill/>
          <a:ln w="9525">
            <a:noFill/>
            <a:miter lim="800000"/>
            <a:headEnd/>
            <a:tailEnd/>
          </a:ln>
        </p:spPr>
      </p:pic>
      <p:pic>
        <p:nvPicPr>
          <p:cNvPr id="37892" name="Picture 3" descr="C:\Users\User\Desktop\марина\DSCN1138.JPG"/>
          <p:cNvPicPr>
            <a:picLocks noChangeAspect="1" noChangeArrowheads="1"/>
          </p:cNvPicPr>
          <p:nvPr/>
        </p:nvPicPr>
        <p:blipFill>
          <a:blip r:embed="rId3"/>
          <a:srcRect/>
          <a:stretch>
            <a:fillRect/>
          </a:stretch>
        </p:blipFill>
        <p:spPr bwMode="auto">
          <a:xfrm>
            <a:off x="5580063" y="3778250"/>
            <a:ext cx="3321050" cy="307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Заголовок 1"/>
          <p:cNvSpPr>
            <a:spLocks noGrp="1"/>
          </p:cNvSpPr>
          <p:nvPr>
            <p:ph type="title"/>
          </p:nvPr>
        </p:nvSpPr>
        <p:spPr>
          <a:xfrm>
            <a:off x="457200" y="333375"/>
            <a:ext cx="8229600" cy="1079500"/>
          </a:xfrm>
        </p:spPr>
        <p:txBody>
          <a:bodyPr/>
          <a:lstStyle/>
          <a:p>
            <a:r>
              <a:rPr lang="ru-RU" smtClean="0"/>
              <a:t>Сюжетно-ролевые игры:</a:t>
            </a:r>
          </a:p>
        </p:txBody>
      </p:sp>
      <p:sp>
        <p:nvSpPr>
          <p:cNvPr id="38914" name="Содержимое 2"/>
          <p:cNvSpPr>
            <a:spLocks noGrp="1"/>
          </p:cNvSpPr>
          <p:nvPr>
            <p:ph idx="1"/>
          </p:nvPr>
        </p:nvSpPr>
        <p:spPr>
          <a:xfrm>
            <a:off x="457200" y="1935163"/>
            <a:ext cx="3827463" cy="4389437"/>
          </a:xfrm>
        </p:spPr>
        <p:txBody>
          <a:bodyPr/>
          <a:lstStyle/>
          <a:p>
            <a:pPr>
              <a:buFont typeface="Wingdings 2" pitchFamily="18" charset="2"/>
              <a:buNone/>
            </a:pPr>
            <a:r>
              <a:rPr lang="ru-RU" smtClean="0"/>
              <a:t>  </a:t>
            </a:r>
          </a:p>
          <a:p>
            <a:pPr>
              <a:buFont typeface="Wingdings 2" pitchFamily="18" charset="2"/>
              <a:buNone/>
            </a:pPr>
            <a:r>
              <a:rPr lang="ru-RU" smtClean="0"/>
              <a:t> “В гости к лесу”. </a:t>
            </a:r>
          </a:p>
          <a:p>
            <a:pPr>
              <a:buFont typeface="Wingdings 2" pitchFamily="18" charset="2"/>
              <a:buNone/>
            </a:pPr>
            <a:r>
              <a:rPr lang="ru-RU" smtClean="0"/>
              <a:t> “Экологическая тревога”. </a:t>
            </a:r>
          </a:p>
          <a:p>
            <a:pPr>
              <a:buFont typeface="Wingdings 2" pitchFamily="18" charset="2"/>
              <a:buNone/>
            </a:pPr>
            <a:r>
              <a:rPr lang="ru-RU" smtClean="0"/>
              <a:t> “В гостях у почемучки”.</a:t>
            </a:r>
          </a:p>
          <a:p>
            <a:pPr>
              <a:buFont typeface="Wingdings 2" pitchFamily="18" charset="2"/>
              <a:buNone/>
            </a:pPr>
            <a:r>
              <a:rPr lang="ru-RU" smtClean="0"/>
              <a:t>«Цветочный магазин»</a:t>
            </a:r>
          </a:p>
        </p:txBody>
      </p:sp>
      <p:pic>
        <p:nvPicPr>
          <p:cNvPr id="38915" name="Picture 2" descr="C:\Users\User\Desktop\марина\DSCN1131.JPG"/>
          <p:cNvPicPr>
            <a:picLocks noChangeAspect="1" noChangeArrowheads="1"/>
          </p:cNvPicPr>
          <p:nvPr/>
        </p:nvPicPr>
        <p:blipFill>
          <a:blip r:embed="rId2" cstate="print"/>
          <a:srcRect/>
          <a:stretch>
            <a:fillRect/>
          </a:stretch>
        </p:blipFill>
        <p:spPr bwMode="auto">
          <a:xfrm>
            <a:off x="5364163" y="1484313"/>
            <a:ext cx="3352800" cy="5373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923925"/>
          </a:xfrm>
        </p:spPr>
        <p:txBody>
          <a:bodyPr>
            <a:normAutofit fontScale="90000"/>
          </a:bodyPr>
          <a:lstStyle/>
          <a:p>
            <a:pPr fontAlgn="auto">
              <a:spcAft>
                <a:spcPts val="0"/>
              </a:spcAft>
              <a:defRPr/>
            </a:pPr>
            <a:r>
              <a:rPr lang="ru-RU" dirty="0" smtClean="0"/>
              <a:t>Художественно-творческая   деятельность</a:t>
            </a:r>
            <a:endParaRPr lang="ru-RU" dirty="0"/>
          </a:p>
        </p:txBody>
      </p:sp>
      <p:sp>
        <p:nvSpPr>
          <p:cNvPr id="39938" name="Содержимое 2"/>
          <p:cNvSpPr>
            <a:spLocks noGrp="1"/>
          </p:cNvSpPr>
          <p:nvPr>
            <p:ph idx="1"/>
          </p:nvPr>
        </p:nvSpPr>
        <p:spPr>
          <a:xfrm>
            <a:off x="457200" y="1628775"/>
            <a:ext cx="8229600" cy="1079500"/>
          </a:xfrm>
        </p:spPr>
        <p:txBody>
          <a:bodyPr/>
          <a:lstStyle/>
          <a:p>
            <a:pPr>
              <a:buFont typeface="Wingdings 2" pitchFamily="18" charset="2"/>
              <a:buNone/>
            </a:pPr>
            <a:r>
              <a:rPr lang="ru-RU" smtClean="0"/>
              <a:t>Аппликация: «Узор из цветов», «Цветы в вазе», «Цветочная клумба»</a:t>
            </a:r>
          </a:p>
          <a:p>
            <a:endParaRPr lang="ru-RU" smtClean="0"/>
          </a:p>
        </p:txBody>
      </p:sp>
      <p:pic>
        <p:nvPicPr>
          <p:cNvPr id="39939" name="Picture 2" descr="C:\Users\User\Desktop\марина\DSCN1192.JPG"/>
          <p:cNvPicPr>
            <a:picLocks noChangeAspect="1" noChangeArrowheads="1"/>
          </p:cNvPicPr>
          <p:nvPr/>
        </p:nvPicPr>
        <p:blipFill>
          <a:blip r:embed="rId2"/>
          <a:srcRect/>
          <a:stretch>
            <a:fillRect/>
          </a:stretch>
        </p:blipFill>
        <p:spPr bwMode="auto">
          <a:xfrm>
            <a:off x="3492500" y="2565400"/>
            <a:ext cx="5400675" cy="4049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Заголовок 1"/>
          <p:cNvSpPr>
            <a:spLocks noGrp="1"/>
          </p:cNvSpPr>
          <p:nvPr>
            <p:ph type="title"/>
          </p:nvPr>
        </p:nvSpPr>
        <p:spPr>
          <a:xfrm>
            <a:off x="457200" y="0"/>
            <a:ext cx="8229600" cy="908050"/>
          </a:xfrm>
        </p:spPr>
        <p:txBody>
          <a:bodyPr/>
          <a:lstStyle/>
          <a:p>
            <a:endParaRPr lang="ru-RU" smtClean="0"/>
          </a:p>
        </p:txBody>
      </p:sp>
      <p:sp>
        <p:nvSpPr>
          <p:cNvPr id="40962" name="Содержимое 7"/>
          <p:cNvSpPr>
            <a:spLocks noGrp="1"/>
          </p:cNvSpPr>
          <p:nvPr>
            <p:ph idx="1"/>
          </p:nvPr>
        </p:nvSpPr>
        <p:spPr>
          <a:xfrm>
            <a:off x="457200" y="908050"/>
            <a:ext cx="8229600" cy="649288"/>
          </a:xfrm>
        </p:spPr>
        <p:txBody>
          <a:bodyPr/>
          <a:lstStyle/>
          <a:p>
            <a:pPr>
              <a:buFont typeface="Wingdings 2" pitchFamily="18" charset="2"/>
              <a:buNone/>
            </a:pPr>
            <a:r>
              <a:rPr lang="ru-RU" smtClean="0"/>
              <a:t>Лепка: «Цветок», «Розочки», «Волшебный цветок» </a:t>
            </a:r>
          </a:p>
          <a:p>
            <a:pPr>
              <a:buFont typeface="Wingdings 2" pitchFamily="18" charset="2"/>
              <a:buNone/>
            </a:pPr>
            <a:endParaRPr lang="ru-RU" smtClean="0"/>
          </a:p>
        </p:txBody>
      </p:sp>
      <p:pic>
        <p:nvPicPr>
          <p:cNvPr id="40963" name="Picture 3" descr="C:\Users\User\Desktop\DSCN0689.JPG"/>
          <p:cNvPicPr>
            <a:picLocks noChangeAspect="1" noChangeArrowheads="1"/>
          </p:cNvPicPr>
          <p:nvPr/>
        </p:nvPicPr>
        <p:blipFill>
          <a:blip r:embed="rId2"/>
          <a:srcRect/>
          <a:stretch>
            <a:fillRect/>
          </a:stretch>
        </p:blipFill>
        <p:spPr bwMode="auto">
          <a:xfrm>
            <a:off x="0" y="2636838"/>
            <a:ext cx="5159375" cy="3868737"/>
          </a:xfrm>
          <a:prstGeom prst="rect">
            <a:avLst/>
          </a:prstGeom>
          <a:noFill/>
          <a:ln w="9525">
            <a:noFill/>
            <a:miter lim="800000"/>
            <a:headEnd/>
            <a:tailEnd/>
          </a:ln>
        </p:spPr>
      </p:pic>
      <p:pic>
        <p:nvPicPr>
          <p:cNvPr id="40964" name="Picture 4" descr="C:\Users\User\Desktop\DSCN0694.JPG"/>
          <p:cNvPicPr>
            <a:picLocks noChangeAspect="1" noChangeArrowheads="1"/>
          </p:cNvPicPr>
          <p:nvPr/>
        </p:nvPicPr>
        <p:blipFill>
          <a:blip r:embed="rId3"/>
          <a:srcRect/>
          <a:stretch>
            <a:fillRect/>
          </a:stretch>
        </p:blipFill>
        <p:spPr bwMode="auto">
          <a:xfrm>
            <a:off x="5364163" y="4941888"/>
            <a:ext cx="3255962" cy="1616075"/>
          </a:xfrm>
          <a:prstGeom prst="rect">
            <a:avLst/>
          </a:prstGeom>
          <a:noFill/>
          <a:ln w="9525">
            <a:noFill/>
            <a:miter lim="800000"/>
            <a:headEnd/>
            <a:tailEnd/>
          </a:ln>
        </p:spPr>
      </p:pic>
      <p:pic>
        <p:nvPicPr>
          <p:cNvPr id="40965" name="Picture 5" descr="C:\Users\User\Desktop\марина\DSCN0982.JPG"/>
          <p:cNvPicPr>
            <a:picLocks noChangeAspect="1" noChangeArrowheads="1"/>
          </p:cNvPicPr>
          <p:nvPr/>
        </p:nvPicPr>
        <p:blipFill>
          <a:blip r:embed="rId4"/>
          <a:srcRect/>
          <a:stretch>
            <a:fillRect/>
          </a:stretch>
        </p:blipFill>
        <p:spPr bwMode="auto">
          <a:xfrm>
            <a:off x="5292725" y="2565400"/>
            <a:ext cx="3597275"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765175"/>
          </a:xfrm>
        </p:spPr>
        <p:txBody>
          <a:bodyPr>
            <a:normAutofit fontScale="90000"/>
          </a:bodyPr>
          <a:lstStyle/>
          <a:p>
            <a:pPr fontAlgn="auto">
              <a:spcAft>
                <a:spcPts val="0"/>
              </a:spcAft>
              <a:defRPr/>
            </a:pPr>
            <a:endParaRPr lang="ru-RU" dirty="0"/>
          </a:p>
        </p:txBody>
      </p:sp>
      <p:sp>
        <p:nvSpPr>
          <p:cNvPr id="41986" name="Содержимое 2"/>
          <p:cNvSpPr>
            <a:spLocks noGrp="1"/>
          </p:cNvSpPr>
          <p:nvPr>
            <p:ph idx="1"/>
          </p:nvPr>
        </p:nvSpPr>
        <p:spPr>
          <a:xfrm>
            <a:off x="457200" y="260350"/>
            <a:ext cx="3827463" cy="2520950"/>
          </a:xfrm>
        </p:spPr>
        <p:txBody>
          <a:bodyPr/>
          <a:lstStyle/>
          <a:p>
            <a:pPr>
              <a:buFont typeface="Wingdings 2" pitchFamily="18" charset="2"/>
              <a:buNone/>
            </a:pPr>
            <a:r>
              <a:rPr lang="ru-RU" smtClean="0"/>
              <a:t>Рисование:«Первые цветочки – мать-и-мачеха»,  «Украсим платочек цветами», «Астры», «Мой любимый цветок»</a:t>
            </a:r>
          </a:p>
        </p:txBody>
      </p:sp>
      <p:pic>
        <p:nvPicPr>
          <p:cNvPr id="41987" name="Picture 2" descr="C:\Users\User\Desktop\DSCN0685.JPG"/>
          <p:cNvPicPr>
            <a:picLocks noChangeAspect="1" noChangeArrowheads="1"/>
          </p:cNvPicPr>
          <p:nvPr/>
        </p:nvPicPr>
        <p:blipFill>
          <a:blip r:embed="rId2"/>
          <a:srcRect/>
          <a:stretch>
            <a:fillRect/>
          </a:stretch>
        </p:blipFill>
        <p:spPr bwMode="auto">
          <a:xfrm>
            <a:off x="179388" y="2924175"/>
            <a:ext cx="4059237" cy="3695700"/>
          </a:xfrm>
          <a:prstGeom prst="rect">
            <a:avLst/>
          </a:prstGeom>
          <a:noFill/>
          <a:ln w="9525">
            <a:noFill/>
            <a:miter lim="800000"/>
            <a:headEnd/>
            <a:tailEnd/>
          </a:ln>
        </p:spPr>
      </p:pic>
      <p:pic>
        <p:nvPicPr>
          <p:cNvPr id="41988" name="Picture 3" descr="C:\Users\User\Desktop\марина\DSCN0981.JPG"/>
          <p:cNvPicPr>
            <a:picLocks noChangeAspect="1" noChangeArrowheads="1"/>
          </p:cNvPicPr>
          <p:nvPr/>
        </p:nvPicPr>
        <p:blipFill>
          <a:blip r:embed="rId3"/>
          <a:srcRect/>
          <a:stretch>
            <a:fillRect/>
          </a:stretch>
        </p:blipFill>
        <p:spPr bwMode="auto">
          <a:xfrm>
            <a:off x="4138613" y="333375"/>
            <a:ext cx="5005387" cy="2212975"/>
          </a:xfrm>
          <a:prstGeom prst="rect">
            <a:avLst/>
          </a:prstGeom>
          <a:noFill/>
          <a:ln w="9525">
            <a:noFill/>
            <a:miter lim="800000"/>
            <a:headEnd/>
            <a:tailEnd/>
          </a:ln>
        </p:spPr>
      </p:pic>
      <p:pic>
        <p:nvPicPr>
          <p:cNvPr id="41989" name="Picture 4" descr="C:\Users\User\Desktop\DSCN0688.JPG"/>
          <p:cNvPicPr>
            <a:picLocks noChangeAspect="1" noChangeArrowheads="1"/>
          </p:cNvPicPr>
          <p:nvPr/>
        </p:nvPicPr>
        <p:blipFill>
          <a:blip r:embed="rId4"/>
          <a:srcRect/>
          <a:stretch>
            <a:fillRect/>
          </a:stretch>
        </p:blipFill>
        <p:spPr bwMode="auto">
          <a:xfrm>
            <a:off x="4476750" y="2997200"/>
            <a:ext cx="4667250"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457200" y="333375"/>
            <a:ext cx="8229600" cy="935038"/>
          </a:xfrm>
        </p:spPr>
        <p:txBody>
          <a:bodyPr/>
          <a:lstStyle/>
          <a:p>
            <a:r>
              <a:rPr lang="ru-RU" smtClean="0"/>
              <a:t>Гипотеза:</a:t>
            </a:r>
          </a:p>
        </p:txBody>
      </p:sp>
      <p:sp>
        <p:nvSpPr>
          <p:cNvPr id="15362" name="Содержимое 2"/>
          <p:cNvSpPr>
            <a:spLocks noGrp="1"/>
          </p:cNvSpPr>
          <p:nvPr>
            <p:ph idx="1"/>
          </p:nvPr>
        </p:nvSpPr>
        <p:spPr>
          <a:xfrm>
            <a:off x="457200" y="1412875"/>
            <a:ext cx="8229600" cy="720725"/>
          </a:xfrm>
        </p:spPr>
        <p:txBody>
          <a:bodyPr/>
          <a:lstStyle/>
          <a:p>
            <a:pPr>
              <a:buFont typeface="Wingdings 2" pitchFamily="18" charset="2"/>
              <a:buNone/>
            </a:pPr>
            <a:r>
              <a:rPr lang="ru-RU" smtClean="0"/>
              <a:t> Цветы являются  украшением Земли .</a:t>
            </a:r>
          </a:p>
        </p:txBody>
      </p:sp>
      <p:pic>
        <p:nvPicPr>
          <p:cNvPr id="15363" name="Picture 2" descr="C:\Users\User\Desktop\DSCN0674.JPG"/>
          <p:cNvPicPr>
            <a:picLocks noChangeAspect="1" noChangeArrowheads="1"/>
          </p:cNvPicPr>
          <p:nvPr/>
        </p:nvPicPr>
        <p:blipFill>
          <a:blip r:embed="rId2" cstate="print"/>
          <a:srcRect/>
          <a:stretch>
            <a:fillRect/>
          </a:stretch>
        </p:blipFill>
        <p:spPr bwMode="auto">
          <a:xfrm>
            <a:off x="1331913" y="1989138"/>
            <a:ext cx="6203950" cy="465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250"/>
            <a:ext cx="8229600" cy="1081088"/>
          </a:xfrm>
        </p:spPr>
        <p:txBody>
          <a:bodyPr>
            <a:normAutofit fontScale="90000"/>
          </a:bodyPr>
          <a:lstStyle/>
          <a:p>
            <a:pPr fontAlgn="auto">
              <a:spcAft>
                <a:spcPts val="0"/>
              </a:spcAft>
              <a:defRPr/>
            </a:pPr>
            <a:r>
              <a:rPr lang="ru-RU" dirty="0" smtClean="0"/>
              <a:t>Интегрированные тематические карточки</a:t>
            </a:r>
            <a:endParaRPr lang="ru-RU" dirty="0"/>
          </a:p>
        </p:txBody>
      </p:sp>
      <p:sp>
        <p:nvSpPr>
          <p:cNvPr id="43010" name="Содержимое 2"/>
          <p:cNvSpPr>
            <a:spLocks noGrp="1"/>
          </p:cNvSpPr>
          <p:nvPr>
            <p:ph idx="1"/>
          </p:nvPr>
        </p:nvSpPr>
        <p:spPr>
          <a:xfrm>
            <a:off x="457200" y="1935163"/>
            <a:ext cx="2819400" cy="4389437"/>
          </a:xfrm>
        </p:spPr>
        <p:txBody>
          <a:bodyPr/>
          <a:lstStyle/>
          <a:p>
            <a:endParaRPr lang="ru-RU" smtClean="0"/>
          </a:p>
        </p:txBody>
      </p:sp>
      <p:pic>
        <p:nvPicPr>
          <p:cNvPr id="43011" name="Picture 2" descr="C:\Users\User\Desktop\марина\DSCN1194.JPG"/>
          <p:cNvPicPr>
            <a:picLocks noChangeAspect="1" noChangeArrowheads="1"/>
          </p:cNvPicPr>
          <p:nvPr/>
        </p:nvPicPr>
        <p:blipFill>
          <a:blip r:embed="rId2"/>
          <a:srcRect/>
          <a:stretch>
            <a:fillRect/>
          </a:stretch>
        </p:blipFill>
        <p:spPr bwMode="auto">
          <a:xfrm>
            <a:off x="107950" y="1916113"/>
            <a:ext cx="5230813" cy="3924300"/>
          </a:xfrm>
          <a:prstGeom prst="rect">
            <a:avLst/>
          </a:prstGeom>
          <a:noFill/>
          <a:ln w="9525">
            <a:noFill/>
            <a:miter lim="800000"/>
            <a:headEnd/>
            <a:tailEnd/>
          </a:ln>
        </p:spPr>
      </p:pic>
      <p:pic>
        <p:nvPicPr>
          <p:cNvPr id="43012" name="Picture 3" descr="C:\Users\User\Desktop\марина\DSCN1199.JPG"/>
          <p:cNvPicPr>
            <a:picLocks noChangeAspect="1" noChangeArrowheads="1"/>
          </p:cNvPicPr>
          <p:nvPr/>
        </p:nvPicPr>
        <p:blipFill>
          <a:blip r:embed="rId3"/>
          <a:srcRect/>
          <a:stretch>
            <a:fillRect/>
          </a:stretch>
        </p:blipFill>
        <p:spPr bwMode="auto">
          <a:xfrm>
            <a:off x="5508625" y="1700213"/>
            <a:ext cx="3465513" cy="494188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Заголовок 1"/>
          <p:cNvSpPr>
            <a:spLocks noGrp="1"/>
          </p:cNvSpPr>
          <p:nvPr>
            <p:ph type="title"/>
          </p:nvPr>
        </p:nvSpPr>
        <p:spPr/>
        <p:txBody>
          <a:bodyPr/>
          <a:lstStyle/>
          <a:p>
            <a:r>
              <a:rPr lang="ru-RU" smtClean="0"/>
              <a:t>Художественная литература</a:t>
            </a:r>
          </a:p>
        </p:txBody>
      </p:sp>
      <p:sp>
        <p:nvSpPr>
          <p:cNvPr id="3" name="Содержимое 2"/>
          <p:cNvSpPr>
            <a:spLocks noGrp="1"/>
          </p:cNvSpPr>
          <p:nvPr>
            <p:ph idx="1"/>
          </p:nvPr>
        </p:nvSpPr>
        <p:spPr>
          <a:xfrm>
            <a:off x="0" y="1989138"/>
            <a:ext cx="4572000" cy="4389437"/>
          </a:xfrm>
        </p:spPr>
        <p:txBody>
          <a:bodyPr>
            <a:normAutofit lnSpcReduction="10000"/>
          </a:bodyPr>
          <a:lstStyle/>
          <a:p>
            <a:pPr marL="274320" indent="-274320" fontAlgn="auto">
              <a:spcAft>
                <a:spcPts val="0"/>
              </a:spcAft>
              <a:buClr>
                <a:schemeClr val="accent3"/>
              </a:buClr>
              <a:buFont typeface="Wingdings 2"/>
              <a:buNone/>
              <a:defRPr/>
            </a:pPr>
            <a:r>
              <a:rPr lang="ru-RU" dirty="0" smtClean="0"/>
              <a:t> Н.Григорьева «Королева цветов», С.Васильева «Ромашка», Е.Серова «Маленький доктор», «Кашка», «Фиалка» и др., Т.Белозеров «Хитрый одуванчик», К.Паустовский «Заботливый цветок», А. Пришвин «Иван-чай. Фиалка» и т.д.</a:t>
            </a:r>
            <a:endParaRPr lang="ru-RU" dirty="0"/>
          </a:p>
        </p:txBody>
      </p:sp>
      <p:pic>
        <p:nvPicPr>
          <p:cNvPr id="44035" name="Picture 2" descr="C:\Users\User\Desktop\марина\DSCN1187.JPG"/>
          <p:cNvPicPr>
            <a:picLocks noChangeAspect="1" noChangeArrowheads="1"/>
          </p:cNvPicPr>
          <p:nvPr/>
        </p:nvPicPr>
        <p:blipFill>
          <a:blip r:embed="rId2"/>
          <a:srcRect/>
          <a:stretch>
            <a:fillRect/>
          </a:stretch>
        </p:blipFill>
        <p:spPr bwMode="auto">
          <a:xfrm>
            <a:off x="4319588" y="2060575"/>
            <a:ext cx="4824412" cy="4627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Заголовок 1"/>
          <p:cNvSpPr>
            <a:spLocks noGrp="1"/>
          </p:cNvSpPr>
          <p:nvPr>
            <p:ph type="title"/>
          </p:nvPr>
        </p:nvSpPr>
        <p:spPr/>
        <p:txBody>
          <a:bodyPr/>
          <a:lstStyle/>
          <a:p>
            <a:r>
              <a:rPr lang="ru-RU" smtClean="0"/>
              <a:t>Сказки, придуманные детьми:</a:t>
            </a:r>
          </a:p>
        </p:txBody>
      </p:sp>
      <p:sp>
        <p:nvSpPr>
          <p:cNvPr id="3" name="Содержимое 2"/>
          <p:cNvSpPr>
            <a:spLocks noGrp="1"/>
          </p:cNvSpPr>
          <p:nvPr>
            <p:ph idx="1"/>
          </p:nvPr>
        </p:nvSpPr>
        <p:spPr>
          <a:xfrm>
            <a:off x="457200" y="1935163"/>
            <a:ext cx="2890838" cy="4389437"/>
          </a:xfrm>
        </p:spPr>
        <p:txBody>
          <a:bodyPr>
            <a:normAutofit fontScale="85000" lnSpcReduction="20000"/>
          </a:bodyPr>
          <a:lstStyle/>
          <a:p>
            <a:pPr marL="274320" indent="-274320" fontAlgn="auto">
              <a:spcAft>
                <a:spcPts val="0"/>
              </a:spcAft>
              <a:buClr>
                <a:schemeClr val="accent3"/>
              </a:buClr>
              <a:buFont typeface="Wingdings 2"/>
              <a:buChar char=""/>
              <a:defRPr/>
            </a:pPr>
            <a:r>
              <a:rPr lang="ru-RU" dirty="0" smtClean="0"/>
              <a:t> Рома М. 6лет.  Росли в лесу цветы: ромашки и  колокольчики. Прилетали к ним пчелы, собирали пыльцу для меда. Однажды шел мимо медведь. Он шел к волку на праздник, увидел цветочки и решил их подарить. Выкопал цветочки, а волк у себя на клумбе посадил. </a:t>
            </a:r>
            <a:endParaRPr lang="ru-RU" dirty="0"/>
          </a:p>
        </p:txBody>
      </p:sp>
      <p:sp>
        <p:nvSpPr>
          <p:cNvPr id="45059" name="Прямоугольник 3"/>
          <p:cNvSpPr>
            <a:spLocks noChangeArrowheads="1"/>
          </p:cNvSpPr>
          <p:nvPr/>
        </p:nvSpPr>
        <p:spPr bwMode="auto">
          <a:xfrm>
            <a:off x="4427538" y="1989138"/>
            <a:ext cx="4321175" cy="3692525"/>
          </a:xfrm>
          <a:prstGeom prst="rect">
            <a:avLst/>
          </a:prstGeom>
          <a:noFill/>
          <a:ln w="9525">
            <a:noFill/>
            <a:miter lim="800000"/>
            <a:headEnd/>
            <a:tailEnd/>
          </a:ln>
        </p:spPr>
        <p:txBody>
          <a:bodyPr>
            <a:spAutoFit/>
          </a:bodyPr>
          <a:lstStyle/>
          <a:p>
            <a:r>
              <a:rPr lang="ru-RU">
                <a:latin typeface="Constantia" pitchFamily="18" charset="0"/>
              </a:rPr>
              <a:t>Лиза Б. 6лет.  На одной королевской клумбе  росли красивые цветы. По утрам на них блестела роса. Прилетели цветочные феи, понравились им цветы. Стали они устраивать свой замок на цветах. Шили платья из лепестков. Но однажды срезали все цветы для праздника у королевы. Они очень расстроились. Но королевские садоводы на следующий день посадили очень красивые цветы. Феи обрадовались и снова поселились на клумбе.</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563563"/>
          </a:xfrm>
        </p:spPr>
        <p:txBody>
          <a:bodyPr>
            <a:normAutofit fontScale="90000"/>
          </a:bodyPr>
          <a:lstStyle/>
          <a:p>
            <a:pPr fontAlgn="auto">
              <a:spcAft>
                <a:spcPts val="0"/>
              </a:spcAft>
              <a:defRPr/>
            </a:pPr>
            <a:endParaRPr lang="ru-RU" dirty="0"/>
          </a:p>
        </p:txBody>
      </p:sp>
      <p:sp>
        <p:nvSpPr>
          <p:cNvPr id="46082" name="Содержимое 2"/>
          <p:cNvSpPr>
            <a:spLocks noGrp="1"/>
          </p:cNvSpPr>
          <p:nvPr>
            <p:ph idx="1"/>
          </p:nvPr>
        </p:nvSpPr>
        <p:spPr>
          <a:xfrm>
            <a:off x="457200" y="1052513"/>
            <a:ext cx="8229600" cy="576262"/>
          </a:xfrm>
        </p:spPr>
        <p:txBody>
          <a:bodyPr/>
          <a:lstStyle/>
          <a:p>
            <a:pPr>
              <a:buFont typeface="Wingdings 2" pitchFamily="18" charset="2"/>
              <a:buNone/>
            </a:pPr>
            <a:r>
              <a:rPr lang="ru-RU" smtClean="0"/>
              <a:t>Рассмотрели календарь  «Букеты»</a:t>
            </a:r>
          </a:p>
        </p:txBody>
      </p:sp>
      <p:pic>
        <p:nvPicPr>
          <p:cNvPr id="46083" name="Picture 2" descr="C:\Users\User\Desktop\марина\DSCN1145.JPG"/>
          <p:cNvPicPr>
            <a:picLocks noChangeAspect="1" noChangeArrowheads="1"/>
          </p:cNvPicPr>
          <p:nvPr/>
        </p:nvPicPr>
        <p:blipFill>
          <a:blip r:embed="rId2"/>
          <a:srcRect/>
          <a:stretch>
            <a:fillRect/>
          </a:stretch>
        </p:blipFill>
        <p:spPr bwMode="auto">
          <a:xfrm>
            <a:off x="468313" y="1773238"/>
            <a:ext cx="3352800" cy="4605337"/>
          </a:xfrm>
          <a:prstGeom prst="rect">
            <a:avLst/>
          </a:prstGeom>
          <a:noFill/>
          <a:ln w="9525">
            <a:noFill/>
            <a:miter lim="800000"/>
            <a:headEnd/>
            <a:tailEnd/>
          </a:ln>
        </p:spPr>
      </p:pic>
      <p:pic>
        <p:nvPicPr>
          <p:cNvPr id="46084" name="Picture 3" descr="C:\Users\User\Desktop\марина\DSCN1146.JPG"/>
          <p:cNvPicPr>
            <a:picLocks noChangeAspect="1" noChangeArrowheads="1"/>
          </p:cNvPicPr>
          <p:nvPr/>
        </p:nvPicPr>
        <p:blipFill>
          <a:blip r:embed="rId3"/>
          <a:srcRect/>
          <a:stretch>
            <a:fillRect/>
          </a:stretch>
        </p:blipFill>
        <p:spPr bwMode="auto">
          <a:xfrm>
            <a:off x="5076825" y="1628775"/>
            <a:ext cx="3651250" cy="4868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Заголовок 1"/>
          <p:cNvSpPr>
            <a:spLocks noGrp="1"/>
          </p:cNvSpPr>
          <p:nvPr>
            <p:ph type="title"/>
          </p:nvPr>
        </p:nvSpPr>
        <p:spPr>
          <a:xfrm>
            <a:off x="457200" y="0"/>
            <a:ext cx="8229600" cy="1052513"/>
          </a:xfrm>
        </p:spPr>
        <p:txBody>
          <a:bodyPr/>
          <a:lstStyle/>
          <a:p>
            <a:endParaRPr lang="ru-RU" smtClean="0"/>
          </a:p>
        </p:txBody>
      </p:sp>
      <p:sp>
        <p:nvSpPr>
          <p:cNvPr id="47106" name="Содержимое 2"/>
          <p:cNvSpPr>
            <a:spLocks noGrp="1"/>
          </p:cNvSpPr>
          <p:nvPr>
            <p:ph idx="1"/>
          </p:nvPr>
        </p:nvSpPr>
        <p:spPr>
          <a:xfrm>
            <a:off x="457200" y="981075"/>
            <a:ext cx="8229600" cy="935038"/>
          </a:xfrm>
        </p:spPr>
        <p:txBody>
          <a:bodyPr/>
          <a:lstStyle/>
          <a:p>
            <a:pPr>
              <a:buFont typeface="Wingdings 2" pitchFamily="18" charset="2"/>
              <a:buNone/>
            </a:pPr>
            <a:r>
              <a:rPr lang="ru-RU" smtClean="0"/>
              <a:t>Лепили цветы из песка</a:t>
            </a:r>
          </a:p>
        </p:txBody>
      </p:sp>
      <p:pic>
        <p:nvPicPr>
          <p:cNvPr id="47107" name="Picture 2" descr="C:\Users\User\Desktop\марина\DSCN0797.JPG"/>
          <p:cNvPicPr>
            <a:picLocks noChangeAspect="1" noChangeArrowheads="1"/>
          </p:cNvPicPr>
          <p:nvPr/>
        </p:nvPicPr>
        <p:blipFill>
          <a:blip r:embed="rId2"/>
          <a:srcRect/>
          <a:stretch>
            <a:fillRect/>
          </a:stretch>
        </p:blipFill>
        <p:spPr bwMode="auto">
          <a:xfrm>
            <a:off x="900113" y="1557338"/>
            <a:ext cx="6780212" cy="5084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title"/>
          </p:nvPr>
        </p:nvSpPr>
        <p:spPr>
          <a:xfrm>
            <a:off x="457200" y="0"/>
            <a:ext cx="8229600" cy="836613"/>
          </a:xfrm>
        </p:spPr>
        <p:txBody>
          <a:bodyPr/>
          <a:lstStyle/>
          <a:p>
            <a:endParaRPr lang="ru-RU" smtClean="0"/>
          </a:p>
        </p:txBody>
      </p:sp>
      <p:sp>
        <p:nvSpPr>
          <p:cNvPr id="48130" name="Содержимое 2"/>
          <p:cNvSpPr>
            <a:spLocks noGrp="1"/>
          </p:cNvSpPr>
          <p:nvPr>
            <p:ph idx="1"/>
          </p:nvPr>
        </p:nvSpPr>
        <p:spPr>
          <a:xfrm>
            <a:off x="457200" y="836613"/>
            <a:ext cx="8229600" cy="1439862"/>
          </a:xfrm>
        </p:spPr>
        <p:txBody>
          <a:bodyPr/>
          <a:lstStyle/>
          <a:p>
            <a:pPr>
              <a:buFont typeface="Wingdings 2" pitchFamily="18" charset="2"/>
              <a:buNone/>
            </a:pPr>
            <a:r>
              <a:rPr lang="ru-RU" smtClean="0"/>
              <a:t>Познакомились и разучили стихотворения, пословицы, скороговорки, чистоговорки, загадки, песенки, потешки, приметы о цветах.</a:t>
            </a:r>
          </a:p>
          <a:p>
            <a:pPr>
              <a:buFont typeface="Wingdings 2" pitchFamily="18" charset="2"/>
              <a:buNone/>
            </a:pPr>
            <a:endParaRPr lang="ru-RU" smtClean="0"/>
          </a:p>
        </p:txBody>
      </p:sp>
      <p:pic>
        <p:nvPicPr>
          <p:cNvPr id="48131" name="Picture 2" descr="C:\Users\User\Desktop\марина\DSCN0851.JPG"/>
          <p:cNvPicPr>
            <a:picLocks noChangeAspect="1" noChangeArrowheads="1"/>
          </p:cNvPicPr>
          <p:nvPr/>
        </p:nvPicPr>
        <p:blipFill>
          <a:blip r:embed="rId2"/>
          <a:srcRect/>
          <a:stretch>
            <a:fillRect/>
          </a:stretch>
        </p:blipFill>
        <p:spPr bwMode="auto">
          <a:xfrm>
            <a:off x="1476375" y="2205038"/>
            <a:ext cx="5975350" cy="448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Заголовок 1"/>
          <p:cNvSpPr>
            <a:spLocks noGrp="1"/>
          </p:cNvSpPr>
          <p:nvPr>
            <p:ph type="title"/>
          </p:nvPr>
        </p:nvSpPr>
        <p:spPr>
          <a:xfrm>
            <a:off x="457200" y="260350"/>
            <a:ext cx="8229600" cy="936625"/>
          </a:xfrm>
        </p:spPr>
        <p:txBody>
          <a:bodyPr/>
          <a:lstStyle/>
          <a:p>
            <a:endParaRPr lang="ru-RU" smtClean="0"/>
          </a:p>
        </p:txBody>
      </p:sp>
      <p:sp>
        <p:nvSpPr>
          <p:cNvPr id="49154" name="Содержимое 2"/>
          <p:cNvSpPr>
            <a:spLocks noGrp="1"/>
          </p:cNvSpPr>
          <p:nvPr>
            <p:ph idx="1"/>
          </p:nvPr>
        </p:nvSpPr>
        <p:spPr>
          <a:xfrm>
            <a:off x="457200" y="908050"/>
            <a:ext cx="8229600" cy="1008063"/>
          </a:xfrm>
        </p:spPr>
        <p:txBody>
          <a:bodyPr/>
          <a:lstStyle/>
          <a:p>
            <a:pPr>
              <a:buFont typeface="Wingdings 2" pitchFamily="18" charset="2"/>
              <a:buNone/>
            </a:pPr>
            <a:r>
              <a:rPr lang="ru-RU" smtClean="0"/>
              <a:t>Разучили комплексы пальчиковых игр : «Цветок»,</a:t>
            </a:r>
          </a:p>
          <a:p>
            <a:pPr>
              <a:buFont typeface="Wingdings 2" pitchFamily="18" charset="2"/>
              <a:buNone/>
            </a:pPr>
            <a:r>
              <a:rPr lang="ru-RU" smtClean="0"/>
              <a:t>«Колокольчик», «Цветок распустился»,</a:t>
            </a:r>
          </a:p>
        </p:txBody>
      </p:sp>
      <p:pic>
        <p:nvPicPr>
          <p:cNvPr id="49155" name="Picture 2" descr="C:\Users\User\Desktop\марина\DSCN1189.JPG"/>
          <p:cNvPicPr>
            <a:picLocks noChangeAspect="1" noChangeArrowheads="1"/>
          </p:cNvPicPr>
          <p:nvPr/>
        </p:nvPicPr>
        <p:blipFill>
          <a:blip r:embed="rId2"/>
          <a:srcRect/>
          <a:stretch>
            <a:fillRect/>
          </a:stretch>
        </p:blipFill>
        <p:spPr bwMode="auto">
          <a:xfrm>
            <a:off x="1722438" y="1989138"/>
            <a:ext cx="5586412" cy="466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Заголовок 1"/>
          <p:cNvSpPr>
            <a:spLocks noGrp="1"/>
          </p:cNvSpPr>
          <p:nvPr>
            <p:ph type="title"/>
          </p:nvPr>
        </p:nvSpPr>
        <p:spPr>
          <a:xfrm>
            <a:off x="457200" y="0"/>
            <a:ext cx="8229600" cy="908050"/>
          </a:xfrm>
        </p:spPr>
        <p:txBody>
          <a:bodyPr/>
          <a:lstStyle/>
          <a:p>
            <a:endParaRPr lang="ru-RU" smtClean="0"/>
          </a:p>
        </p:txBody>
      </p:sp>
      <p:sp>
        <p:nvSpPr>
          <p:cNvPr id="50178" name="Содержимое 2"/>
          <p:cNvSpPr>
            <a:spLocks noGrp="1"/>
          </p:cNvSpPr>
          <p:nvPr>
            <p:ph idx="1"/>
          </p:nvPr>
        </p:nvSpPr>
        <p:spPr>
          <a:xfrm>
            <a:off x="457200" y="908050"/>
            <a:ext cx="8229600" cy="1081088"/>
          </a:xfrm>
        </p:spPr>
        <p:txBody>
          <a:bodyPr/>
          <a:lstStyle/>
          <a:p>
            <a:pPr>
              <a:buFont typeface="Wingdings 2" pitchFamily="18" charset="2"/>
              <a:buNone/>
            </a:pPr>
            <a:r>
              <a:rPr lang="ru-RU" smtClean="0"/>
              <a:t>   Дети рассказывали о цветах, выращенных дома и приносили букеты  в группу.</a:t>
            </a:r>
          </a:p>
        </p:txBody>
      </p:sp>
      <p:pic>
        <p:nvPicPr>
          <p:cNvPr id="50179" name="Picture 3" descr="C:\Users\User\Desktop\марина\DSCN1136.JPG"/>
          <p:cNvPicPr>
            <a:picLocks noChangeAspect="1" noChangeArrowheads="1"/>
          </p:cNvPicPr>
          <p:nvPr/>
        </p:nvPicPr>
        <p:blipFill>
          <a:blip r:embed="rId2"/>
          <a:srcRect/>
          <a:stretch>
            <a:fillRect/>
          </a:stretch>
        </p:blipFill>
        <p:spPr bwMode="auto">
          <a:xfrm>
            <a:off x="179388" y="2060575"/>
            <a:ext cx="3709987" cy="4464050"/>
          </a:xfrm>
          <a:prstGeom prst="rect">
            <a:avLst/>
          </a:prstGeom>
          <a:noFill/>
          <a:ln w="9525">
            <a:noFill/>
            <a:miter lim="800000"/>
            <a:headEnd/>
            <a:tailEnd/>
          </a:ln>
        </p:spPr>
      </p:pic>
      <p:pic>
        <p:nvPicPr>
          <p:cNvPr id="50180" name="Picture 4" descr="C:\Users\User\Desktop\марина\DSCN1132.JPG"/>
          <p:cNvPicPr>
            <a:picLocks noChangeAspect="1" noChangeArrowheads="1"/>
          </p:cNvPicPr>
          <p:nvPr/>
        </p:nvPicPr>
        <p:blipFill>
          <a:blip r:embed="rId3"/>
          <a:srcRect/>
          <a:stretch>
            <a:fillRect/>
          </a:stretch>
        </p:blipFill>
        <p:spPr bwMode="auto">
          <a:xfrm>
            <a:off x="3995738" y="2420938"/>
            <a:ext cx="4968875" cy="3725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350"/>
            <a:ext cx="8229600" cy="720725"/>
          </a:xfrm>
        </p:spPr>
        <p:txBody>
          <a:bodyPr>
            <a:normAutofit fontScale="90000"/>
          </a:bodyPr>
          <a:lstStyle/>
          <a:p>
            <a:pPr fontAlgn="auto">
              <a:spcAft>
                <a:spcPts val="0"/>
              </a:spcAft>
              <a:defRPr/>
            </a:pPr>
            <a:endParaRPr lang="ru-RU" dirty="0"/>
          </a:p>
        </p:txBody>
      </p:sp>
      <p:sp>
        <p:nvSpPr>
          <p:cNvPr id="51202" name="Содержимое 2"/>
          <p:cNvSpPr>
            <a:spLocks noGrp="1"/>
          </p:cNvSpPr>
          <p:nvPr>
            <p:ph idx="1"/>
          </p:nvPr>
        </p:nvSpPr>
        <p:spPr>
          <a:xfrm>
            <a:off x="457200" y="692150"/>
            <a:ext cx="8229600" cy="576263"/>
          </a:xfrm>
        </p:spPr>
        <p:txBody>
          <a:bodyPr/>
          <a:lstStyle/>
          <a:p>
            <a:pPr>
              <a:buFont typeface="Wingdings 2" pitchFamily="18" charset="2"/>
              <a:buNone/>
            </a:pPr>
            <a:r>
              <a:rPr lang="ru-RU" smtClean="0"/>
              <a:t>Плели венки из цветов.</a:t>
            </a:r>
          </a:p>
        </p:txBody>
      </p:sp>
      <p:pic>
        <p:nvPicPr>
          <p:cNvPr id="51203" name="Picture 2" descr="C:\Users\User\Desktop\марина\DSCN0823.JPG"/>
          <p:cNvPicPr>
            <a:picLocks noChangeAspect="1" noChangeArrowheads="1"/>
          </p:cNvPicPr>
          <p:nvPr/>
        </p:nvPicPr>
        <p:blipFill>
          <a:blip r:embed="rId2"/>
          <a:srcRect/>
          <a:stretch>
            <a:fillRect/>
          </a:stretch>
        </p:blipFill>
        <p:spPr bwMode="auto">
          <a:xfrm>
            <a:off x="468313" y="1412875"/>
            <a:ext cx="3394075" cy="5256213"/>
          </a:xfrm>
          <a:prstGeom prst="rect">
            <a:avLst/>
          </a:prstGeom>
          <a:noFill/>
          <a:ln w="9525">
            <a:noFill/>
            <a:miter lim="800000"/>
            <a:headEnd/>
            <a:tailEnd/>
          </a:ln>
        </p:spPr>
      </p:pic>
      <p:pic>
        <p:nvPicPr>
          <p:cNvPr id="51204" name="Picture 3" descr="C:\Users\User\Desktop\марина\DSCN1159.JPG"/>
          <p:cNvPicPr>
            <a:picLocks noChangeAspect="1" noChangeArrowheads="1"/>
          </p:cNvPicPr>
          <p:nvPr/>
        </p:nvPicPr>
        <p:blipFill>
          <a:blip r:embed="rId3"/>
          <a:srcRect/>
          <a:stretch>
            <a:fillRect/>
          </a:stretch>
        </p:blipFill>
        <p:spPr bwMode="auto">
          <a:xfrm>
            <a:off x="5364163" y="549275"/>
            <a:ext cx="3575050" cy="606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Заголовок 1"/>
          <p:cNvSpPr>
            <a:spLocks noGrp="1"/>
          </p:cNvSpPr>
          <p:nvPr>
            <p:ph type="title"/>
          </p:nvPr>
        </p:nvSpPr>
        <p:spPr>
          <a:xfrm>
            <a:off x="457200" y="0"/>
            <a:ext cx="8229600" cy="908050"/>
          </a:xfrm>
        </p:spPr>
        <p:txBody>
          <a:bodyPr/>
          <a:lstStyle/>
          <a:p>
            <a:endParaRPr lang="ru-RU" smtClean="0"/>
          </a:p>
        </p:txBody>
      </p:sp>
      <p:sp>
        <p:nvSpPr>
          <p:cNvPr id="52226" name="Содержимое 2"/>
          <p:cNvSpPr>
            <a:spLocks noGrp="1"/>
          </p:cNvSpPr>
          <p:nvPr>
            <p:ph idx="1"/>
          </p:nvPr>
        </p:nvSpPr>
        <p:spPr>
          <a:xfrm>
            <a:off x="468313" y="692150"/>
            <a:ext cx="8229600" cy="1296988"/>
          </a:xfrm>
        </p:spPr>
        <p:txBody>
          <a:bodyPr/>
          <a:lstStyle/>
          <a:p>
            <a:pPr>
              <a:buFont typeface="Wingdings 2" pitchFamily="18" charset="2"/>
              <a:buNone/>
            </a:pPr>
            <a:r>
              <a:rPr lang="ru-RU" smtClean="0"/>
              <a:t>Организовывалась совместная  интегрированная познавательная деятельность </a:t>
            </a:r>
          </a:p>
        </p:txBody>
      </p:sp>
      <p:pic>
        <p:nvPicPr>
          <p:cNvPr id="52227" name="Picture 3" descr="C:\Users\User\Desktop\марина\DSCN0972.JPG"/>
          <p:cNvPicPr>
            <a:picLocks noChangeAspect="1" noChangeArrowheads="1"/>
          </p:cNvPicPr>
          <p:nvPr/>
        </p:nvPicPr>
        <p:blipFill>
          <a:blip r:embed="rId2" cstate="print"/>
          <a:srcRect/>
          <a:stretch>
            <a:fillRect/>
          </a:stretch>
        </p:blipFill>
        <p:spPr bwMode="auto">
          <a:xfrm>
            <a:off x="4222750" y="3167063"/>
            <a:ext cx="4921250" cy="3690937"/>
          </a:xfrm>
          <a:prstGeom prst="rect">
            <a:avLst/>
          </a:prstGeom>
          <a:noFill/>
          <a:ln w="9525">
            <a:noFill/>
            <a:miter lim="800000"/>
            <a:headEnd/>
            <a:tailEnd/>
          </a:ln>
        </p:spPr>
      </p:pic>
      <p:pic>
        <p:nvPicPr>
          <p:cNvPr id="52228" name="Picture 2"/>
          <p:cNvPicPr>
            <a:picLocks noChangeAspect="1" noChangeArrowheads="1"/>
          </p:cNvPicPr>
          <p:nvPr/>
        </p:nvPicPr>
        <p:blipFill>
          <a:blip r:embed="rId3"/>
          <a:srcRect/>
          <a:stretch>
            <a:fillRect/>
          </a:stretch>
        </p:blipFill>
        <p:spPr bwMode="auto">
          <a:xfrm>
            <a:off x="0" y="1700213"/>
            <a:ext cx="5195888" cy="3897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457200" y="188913"/>
            <a:ext cx="8229600" cy="1008062"/>
          </a:xfrm>
        </p:spPr>
        <p:txBody>
          <a:bodyPr/>
          <a:lstStyle/>
          <a:p>
            <a:r>
              <a:rPr lang="ru-RU" smtClean="0"/>
              <a:t>Актуальность:  </a:t>
            </a:r>
          </a:p>
        </p:txBody>
      </p:sp>
      <p:sp>
        <p:nvSpPr>
          <p:cNvPr id="3" name="Содержимое 2"/>
          <p:cNvSpPr>
            <a:spLocks noGrp="1"/>
          </p:cNvSpPr>
          <p:nvPr>
            <p:ph idx="1"/>
          </p:nvPr>
        </p:nvSpPr>
        <p:spPr>
          <a:xfrm>
            <a:off x="457200" y="1268413"/>
            <a:ext cx="8229600" cy="5056187"/>
          </a:xfrm>
        </p:spPr>
        <p:txBody>
          <a:bodyPr>
            <a:normAutofit fontScale="92500" lnSpcReduction="10000"/>
          </a:bodyPr>
          <a:lstStyle/>
          <a:p>
            <a:pPr marL="274320" indent="-274320" fontAlgn="auto">
              <a:spcAft>
                <a:spcPts val="0"/>
              </a:spcAft>
              <a:buClr>
                <a:schemeClr val="accent3"/>
              </a:buClr>
              <a:buFont typeface="Wingdings 2"/>
              <a:buNone/>
              <a:defRPr/>
            </a:pPr>
            <a:r>
              <a:rPr lang="ru-RU" dirty="0" smtClean="0"/>
              <a:t> </a:t>
            </a:r>
          </a:p>
          <a:p>
            <a:pPr marL="274320" indent="-274320" fontAlgn="auto">
              <a:spcAft>
                <a:spcPts val="0"/>
              </a:spcAft>
              <a:buClr>
                <a:schemeClr val="accent3"/>
              </a:buClr>
              <a:buFont typeface="Wingdings 2"/>
              <a:buNone/>
              <a:defRPr/>
            </a:pPr>
            <a:r>
              <a:rPr lang="ru-RU" dirty="0" smtClean="0"/>
              <a:t>    Во время наблюдений за детьми было замечено, что дети  относятся к насекомым более бережно, чем к растениям, особенно цветам; они их рвут, бросают, ходят по ним, не замечая этого. Одна из причин всего этого, скорее всего, заключается в том, что насекомые умеют двигаться, притягивая этим внимание детей, а цветы растут тихо и незаметно. Почему же дети проявляют мало внимания к растениям, в данном случае цветам, цветущим в цветнике? Возможно, потому что у детей недостаточно знаний о цветах, об их строении, умении расти и цвести и о том, что они живые. Для того  чтобы восполнить недостающие знания, возникла идея создания этого проекта.</a:t>
            </a:r>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Заголовок 1"/>
          <p:cNvSpPr>
            <a:spLocks noGrp="1"/>
          </p:cNvSpPr>
          <p:nvPr>
            <p:ph type="title"/>
          </p:nvPr>
        </p:nvSpPr>
        <p:spPr/>
        <p:txBody>
          <a:bodyPr/>
          <a:lstStyle/>
          <a:p>
            <a:endParaRPr lang="ru-RU" smtClean="0"/>
          </a:p>
        </p:txBody>
      </p:sp>
      <p:sp>
        <p:nvSpPr>
          <p:cNvPr id="3" name="Содержимое 2"/>
          <p:cNvSpPr>
            <a:spLocks noGrp="1"/>
          </p:cNvSpPr>
          <p:nvPr>
            <p:ph idx="1"/>
          </p:nvPr>
        </p:nvSpPr>
        <p:spPr>
          <a:xfrm>
            <a:off x="457200" y="260350"/>
            <a:ext cx="2890838" cy="6264275"/>
          </a:xfrm>
        </p:spPr>
        <p:txBody>
          <a:bodyPr>
            <a:normAutofit fontScale="85000" lnSpcReduction="20000"/>
          </a:bodyPr>
          <a:lstStyle/>
          <a:p>
            <a:pPr marL="274320" indent="-274320" fontAlgn="auto">
              <a:spcAft>
                <a:spcPts val="0"/>
              </a:spcAft>
              <a:buClr>
                <a:schemeClr val="accent3"/>
              </a:buClr>
              <a:buFont typeface="Wingdings 2"/>
              <a:buNone/>
              <a:defRPr/>
            </a:pPr>
            <a:r>
              <a:rPr lang="ru-RU" dirty="0" smtClean="0"/>
              <a:t>    Работа с родителями включала беседы и консультации по теме, оформление наглядной информации «Наблюдения в природе», участие в конкурсе «Осенние  букеты»), в детских праздниках,  совместная работа  с детьми в изготовлении книг о цветах, родительское собрание в форме круглого стола «Мир вокруг нас»</a:t>
            </a:r>
            <a:endParaRPr lang="ru-RU" dirty="0"/>
          </a:p>
        </p:txBody>
      </p:sp>
      <p:pic>
        <p:nvPicPr>
          <p:cNvPr id="53251" name="Picture 2" descr="C:\Users\User\Desktop\DSCN1455.JPG"/>
          <p:cNvPicPr>
            <a:picLocks noChangeAspect="1" noChangeArrowheads="1"/>
          </p:cNvPicPr>
          <p:nvPr/>
        </p:nvPicPr>
        <p:blipFill>
          <a:blip r:embed="rId2"/>
          <a:srcRect/>
          <a:stretch>
            <a:fillRect/>
          </a:stretch>
        </p:blipFill>
        <p:spPr bwMode="auto">
          <a:xfrm>
            <a:off x="3454400" y="1268413"/>
            <a:ext cx="5454650" cy="5589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Заголовок 1"/>
          <p:cNvSpPr>
            <a:spLocks noGrp="1"/>
          </p:cNvSpPr>
          <p:nvPr>
            <p:ph type="title"/>
          </p:nvPr>
        </p:nvSpPr>
        <p:spPr>
          <a:xfrm>
            <a:off x="457200" y="404813"/>
            <a:ext cx="8229600" cy="1079500"/>
          </a:xfrm>
        </p:spPr>
        <p:txBody>
          <a:bodyPr/>
          <a:lstStyle/>
          <a:p>
            <a:r>
              <a:rPr lang="ru-RU" b="1" smtClean="0"/>
              <a:t>Заключительный этап:</a:t>
            </a:r>
            <a:endParaRPr lang="ru-RU" smtClean="0"/>
          </a:p>
        </p:txBody>
      </p:sp>
      <p:sp>
        <p:nvSpPr>
          <p:cNvPr id="54274" name="Содержимое 2"/>
          <p:cNvSpPr>
            <a:spLocks noGrp="1"/>
          </p:cNvSpPr>
          <p:nvPr>
            <p:ph idx="1"/>
          </p:nvPr>
        </p:nvSpPr>
        <p:spPr>
          <a:xfrm>
            <a:off x="179388" y="1484313"/>
            <a:ext cx="2952750" cy="4248150"/>
          </a:xfrm>
        </p:spPr>
        <p:txBody>
          <a:bodyPr/>
          <a:lstStyle/>
          <a:p>
            <a:pPr>
              <a:buFont typeface="Wingdings 2" pitchFamily="18" charset="2"/>
              <a:buNone/>
            </a:pPr>
            <a:r>
              <a:rPr lang="ru-RU" smtClean="0"/>
              <a:t>В процессе работы  детей </a:t>
            </a:r>
          </a:p>
          <a:p>
            <a:pPr>
              <a:buFont typeface="Wingdings 2" pitchFamily="18" charset="2"/>
              <a:buNone/>
            </a:pPr>
            <a:r>
              <a:rPr lang="ru-RU" smtClean="0"/>
              <a:t>и  взрослых над проектом вырастили цветы на клумбе.</a:t>
            </a:r>
          </a:p>
        </p:txBody>
      </p:sp>
      <p:pic>
        <p:nvPicPr>
          <p:cNvPr id="54275" name="Picture 2" descr="C:\Users\User\Desktop\марина\DSCN0970.JPG"/>
          <p:cNvPicPr>
            <a:picLocks noChangeAspect="1" noChangeArrowheads="1"/>
          </p:cNvPicPr>
          <p:nvPr/>
        </p:nvPicPr>
        <p:blipFill>
          <a:blip r:embed="rId2"/>
          <a:srcRect/>
          <a:stretch>
            <a:fillRect/>
          </a:stretch>
        </p:blipFill>
        <p:spPr bwMode="auto">
          <a:xfrm>
            <a:off x="3022600" y="1557338"/>
            <a:ext cx="6121400" cy="4589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Заголовок 1"/>
          <p:cNvSpPr>
            <a:spLocks noGrp="1"/>
          </p:cNvSpPr>
          <p:nvPr>
            <p:ph type="title"/>
          </p:nvPr>
        </p:nvSpPr>
        <p:spPr>
          <a:xfrm>
            <a:off x="457200" y="333375"/>
            <a:ext cx="8229600" cy="1150938"/>
          </a:xfrm>
        </p:spPr>
        <p:txBody>
          <a:bodyPr/>
          <a:lstStyle/>
          <a:p>
            <a:r>
              <a:rPr lang="ru-RU" b="1" smtClean="0"/>
              <a:t>Презентация</a:t>
            </a:r>
            <a:endParaRPr lang="ru-RU" smtClean="0"/>
          </a:p>
        </p:txBody>
      </p:sp>
      <p:sp>
        <p:nvSpPr>
          <p:cNvPr id="55298" name="Содержимое 2"/>
          <p:cNvSpPr>
            <a:spLocks noGrp="1"/>
          </p:cNvSpPr>
          <p:nvPr>
            <p:ph idx="1"/>
          </p:nvPr>
        </p:nvSpPr>
        <p:spPr>
          <a:xfrm>
            <a:off x="457200" y="1557338"/>
            <a:ext cx="8435975" cy="1150937"/>
          </a:xfrm>
        </p:spPr>
        <p:txBody>
          <a:bodyPr/>
          <a:lstStyle/>
          <a:p>
            <a:pPr>
              <a:buFont typeface="Wingdings 2" pitchFamily="18" charset="2"/>
              <a:buNone/>
            </a:pPr>
            <a:r>
              <a:rPr lang="ru-RU" smtClean="0"/>
              <a:t>   прошла в виде летнего праздника  "Волшебная ромашка"</a:t>
            </a:r>
          </a:p>
          <a:p>
            <a:pPr>
              <a:buFont typeface="Wingdings 2" pitchFamily="18" charset="2"/>
              <a:buNone/>
            </a:pPr>
            <a:endParaRPr lang="ru-RU" smtClean="0"/>
          </a:p>
        </p:txBody>
      </p:sp>
      <p:pic>
        <p:nvPicPr>
          <p:cNvPr id="55299" name="Picture 2" descr="C:\Users\User\Desktop\марина\DSCN0720.JPG"/>
          <p:cNvPicPr>
            <a:picLocks noChangeAspect="1" noChangeArrowheads="1"/>
          </p:cNvPicPr>
          <p:nvPr/>
        </p:nvPicPr>
        <p:blipFill>
          <a:blip r:embed="rId2"/>
          <a:srcRect/>
          <a:stretch>
            <a:fillRect/>
          </a:stretch>
        </p:blipFill>
        <p:spPr bwMode="auto">
          <a:xfrm>
            <a:off x="4356100" y="3417888"/>
            <a:ext cx="4787900" cy="3248025"/>
          </a:xfrm>
          <a:prstGeom prst="rect">
            <a:avLst/>
          </a:prstGeom>
          <a:noFill/>
          <a:ln w="9525">
            <a:noFill/>
            <a:miter lim="800000"/>
            <a:headEnd/>
            <a:tailEnd/>
          </a:ln>
        </p:spPr>
      </p:pic>
      <p:pic>
        <p:nvPicPr>
          <p:cNvPr id="55300" name="Picture 3" descr="C:\Users\User\Desktop\марина\DSCN0723.JPG"/>
          <p:cNvPicPr>
            <a:picLocks noChangeAspect="1" noChangeArrowheads="1"/>
          </p:cNvPicPr>
          <p:nvPr/>
        </p:nvPicPr>
        <p:blipFill>
          <a:blip r:embed="rId3" cstate="print"/>
          <a:srcRect/>
          <a:stretch>
            <a:fillRect/>
          </a:stretch>
        </p:blipFill>
        <p:spPr bwMode="auto">
          <a:xfrm>
            <a:off x="0" y="3429000"/>
            <a:ext cx="4270375" cy="320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692150"/>
          </a:xfrm>
        </p:spPr>
        <p:txBody>
          <a:bodyPr>
            <a:normAutofit fontScale="90000"/>
          </a:bodyPr>
          <a:lstStyle/>
          <a:p>
            <a:pPr fontAlgn="auto">
              <a:spcAft>
                <a:spcPts val="0"/>
              </a:spcAft>
              <a:defRPr/>
            </a:pPr>
            <a:endParaRPr lang="ru-RU" dirty="0"/>
          </a:p>
        </p:txBody>
      </p:sp>
      <p:sp>
        <p:nvSpPr>
          <p:cNvPr id="56322" name="Содержимое 2"/>
          <p:cNvSpPr>
            <a:spLocks noGrp="1"/>
          </p:cNvSpPr>
          <p:nvPr>
            <p:ph idx="1"/>
          </p:nvPr>
        </p:nvSpPr>
        <p:spPr>
          <a:xfrm>
            <a:off x="457200" y="692150"/>
            <a:ext cx="8229600" cy="936625"/>
          </a:xfrm>
        </p:spPr>
        <p:txBody>
          <a:bodyPr/>
          <a:lstStyle/>
          <a:p>
            <a:pPr>
              <a:buFont typeface="Wingdings 2" pitchFamily="18" charset="2"/>
              <a:buNone/>
            </a:pPr>
            <a:r>
              <a:rPr lang="ru-RU" smtClean="0"/>
              <a:t>Создание коллекции семян цветов и заготовили семена  для следующего года.</a:t>
            </a:r>
          </a:p>
          <a:p>
            <a:pPr>
              <a:buFont typeface="Wingdings 2" pitchFamily="18" charset="2"/>
              <a:buNone/>
            </a:pPr>
            <a:endParaRPr lang="ru-RU" smtClean="0"/>
          </a:p>
        </p:txBody>
      </p:sp>
      <p:pic>
        <p:nvPicPr>
          <p:cNvPr id="56323" name="Picture 2" descr="C:\Users\User\Desktop\марина\DSCN1161.JPG"/>
          <p:cNvPicPr>
            <a:picLocks noChangeAspect="1" noChangeArrowheads="1"/>
          </p:cNvPicPr>
          <p:nvPr/>
        </p:nvPicPr>
        <p:blipFill>
          <a:blip r:embed="rId2"/>
          <a:srcRect/>
          <a:stretch>
            <a:fillRect/>
          </a:stretch>
        </p:blipFill>
        <p:spPr bwMode="auto">
          <a:xfrm>
            <a:off x="250825" y="2133600"/>
            <a:ext cx="5400675" cy="4049713"/>
          </a:xfrm>
          <a:prstGeom prst="rect">
            <a:avLst/>
          </a:prstGeom>
          <a:noFill/>
          <a:ln w="9525">
            <a:noFill/>
            <a:miter lim="800000"/>
            <a:headEnd/>
            <a:tailEnd/>
          </a:ln>
        </p:spPr>
      </p:pic>
      <p:pic>
        <p:nvPicPr>
          <p:cNvPr id="56324" name="Picture 3" descr="C:\Users\User\Desktop\марина\DSCN1179.JPG"/>
          <p:cNvPicPr>
            <a:picLocks noChangeAspect="1" noChangeArrowheads="1"/>
          </p:cNvPicPr>
          <p:nvPr/>
        </p:nvPicPr>
        <p:blipFill>
          <a:blip r:embed="rId3" cstate="print"/>
          <a:srcRect/>
          <a:stretch>
            <a:fillRect/>
          </a:stretch>
        </p:blipFill>
        <p:spPr bwMode="auto">
          <a:xfrm>
            <a:off x="5724525" y="2852738"/>
            <a:ext cx="3232150" cy="3275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850"/>
            <a:ext cx="8229600" cy="563563"/>
          </a:xfrm>
        </p:spPr>
        <p:txBody>
          <a:bodyPr>
            <a:normAutofit fontScale="90000"/>
          </a:bodyPr>
          <a:lstStyle/>
          <a:p>
            <a:pPr fontAlgn="auto">
              <a:spcAft>
                <a:spcPts val="0"/>
              </a:spcAft>
              <a:defRPr/>
            </a:pPr>
            <a:endParaRPr lang="ru-RU" dirty="0"/>
          </a:p>
        </p:txBody>
      </p:sp>
      <p:sp>
        <p:nvSpPr>
          <p:cNvPr id="57346" name="Содержимое 2"/>
          <p:cNvSpPr>
            <a:spLocks noGrp="1"/>
          </p:cNvSpPr>
          <p:nvPr>
            <p:ph idx="1"/>
          </p:nvPr>
        </p:nvSpPr>
        <p:spPr>
          <a:xfrm>
            <a:off x="457200" y="1341438"/>
            <a:ext cx="8229600" cy="863600"/>
          </a:xfrm>
        </p:spPr>
        <p:txBody>
          <a:bodyPr/>
          <a:lstStyle/>
          <a:p>
            <a:pPr>
              <a:buFont typeface="Wingdings 2" pitchFamily="18" charset="2"/>
              <a:buNone/>
            </a:pPr>
            <a:r>
              <a:rPr lang="ru-RU" smtClean="0"/>
              <a:t>Собрали коллекцию  открыток «Букеты цветов».</a:t>
            </a:r>
          </a:p>
          <a:p>
            <a:endParaRPr lang="ru-RU" smtClean="0"/>
          </a:p>
        </p:txBody>
      </p:sp>
      <p:pic>
        <p:nvPicPr>
          <p:cNvPr id="57347" name="Picture 2"/>
          <p:cNvPicPr>
            <a:picLocks noChangeAspect="1" noChangeArrowheads="1"/>
          </p:cNvPicPr>
          <p:nvPr/>
        </p:nvPicPr>
        <p:blipFill>
          <a:blip r:embed="rId2" cstate="print"/>
          <a:srcRect/>
          <a:stretch>
            <a:fillRect/>
          </a:stretch>
        </p:blipFill>
        <p:spPr bwMode="auto">
          <a:xfrm>
            <a:off x="1547813" y="2133600"/>
            <a:ext cx="5891212" cy="4418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fontAlgn="auto">
              <a:spcAft>
                <a:spcPts val="0"/>
              </a:spcAft>
              <a:defRPr/>
            </a:pPr>
            <a:r>
              <a:rPr lang="ru-RU" dirty="0" smtClean="0"/>
              <a:t>День поэзии «Красивый цветок»</a:t>
            </a:r>
            <a:endParaRPr lang="ru-RU" dirty="0"/>
          </a:p>
        </p:txBody>
      </p:sp>
      <p:pic>
        <p:nvPicPr>
          <p:cNvPr id="58370" name="Picture 2" descr="C:\Users\User\Desktop\марина\DSCN1129.JPG"/>
          <p:cNvPicPr>
            <a:picLocks noGrp="1" noChangeAspect="1" noChangeArrowheads="1"/>
          </p:cNvPicPr>
          <p:nvPr>
            <p:ph idx="1"/>
          </p:nvPr>
        </p:nvPicPr>
        <p:blipFill>
          <a:blip r:embed="rId2"/>
          <a:srcRect/>
          <a:stretch>
            <a:fillRect/>
          </a:stretch>
        </p:blipFill>
        <p:spPr>
          <a:xfrm>
            <a:off x="1646238" y="1935163"/>
            <a:ext cx="5851525" cy="4389437"/>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813"/>
            <a:ext cx="8229600" cy="1152525"/>
          </a:xfrm>
        </p:spPr>
        <p:txBody>
          <a:bodyPr>
            <a:normAutofit fontScale="90000"/>
          </a:bodyPr>
          <a:lstStyle/>
          <a:p>
            <a:pPr fontAlgn="auto">
              <a:spcAft>
                <a:spcPts val="0"/>
              </a:spcAft>
              <a:defRPr/>
            </a:pPr>
            <a:r>
              <a:rPr lang="ru-RU" dirty="0" smtClean="0"/>
              <a:t> В результате проектной деятельности у детей появились: </a:t>
            </a:r>
            <a:endParaRPr lang="ru-RU" dirty="0"/>
          </a:p>
        </p:txBody>
      </p:sp>
      <p:sp>
        <p:nvSpPr>
          <p:cNvPr id="3" name="Содержимое 2"/>
          <p:cNvSpPr>
            <a:spLocks noGrp="1"/>
          </p:cNvSpPr>
          <p:nvPr>
            <p:ph idx="1"/>
          </p:nvPr>
        </p:nvSpPr>
        <p:spPr>
          <a:xfrm>
            <a:off x="457200" y="1628775"/>
            <a:ext cx="8229600" cy="1944688"/>
          </a:xfrm>
        </p:spPr>
        <p:txBody>
          <a:bodyPr>
            <a:normAutofit fontScale="85000" lnSpcReduction="20000"/>
          </a:bodyPr>
          <a:lstStyle/>
          <a:p>
            <a:pPr marL="274320" indent="-274320" fontAlgn="auto">
              <a:spcAft>
                <a:spcPts val="0"/>
              </a:spcAft>
              <a:buClr>
                <a:schemeClr val="accent3"/>
              </a:buClr>
              <a:buFont typeface="Wingdings 2"/>
              <a:buNone/>
              <a:defRPr/>
            </a:pPr>
            <a:r>
              <a:rPr lang="ru-RU" dirty="0" smtClean="0"/>
              <a:t>  Интерес к узнаванию природы, особенностям жизни и развитию растений; </a:t>
            </a:r>
          </a:p>
          <a:p>
            <a:pPr marL="274320" indent="-274320" fontAlgn="auto">
              <a:spcAft>
                <a:spcPts val="0"/>
              </a:spcAft>
              <a:buClr>
                <a:schemeClr val="accent3"/>
              </a:buClr>
              <a:buFont typeface="Wingdings 2"/>
              <a:buNone/>
              <a:defRPr/>
            </a:pPr>
            <a:r>
              <a:rPr lang="ru-RU" dirty="0" smtClean="0"/>
              <a:t>   желание самостоятельно выполнять поручения по уходу за растениями; </a:t>
            </a:r>
          </a:p>
          <a:p>
            <a:pPr marL="274320" indent="-274320" fontAlgn="auto">
              <a:spcAft>
                <a:spcPts val="0"/>
              </a:spcAft>
              <a:buClr>
                <a:schemeClr val="accent3"/>
              </a:buClr>
              <a:buFont typeface="Wingdings 2"/>
              <a:buNone/>
              <a:defRPr/>
            </a:pPr>
            <a:r>
              <a:rPr lang="ru-RU" dirty="0" smtClean="0"/>
              <a:t>    навыки наблюдения и экспериментирования в процессе поисково-познавательной деятельности.</a:t>
            </a:r>
            <a:endParaRPr lang="ru-RU" dirty="0"/>
          </a:p>
        </p:txBody>
      </p:sp>
      <p:pic>
        <p:nvPicPr>
          <p:cNvPr id="59395" name="Picture 2"/>
          <p:cNvPicPr>
            <a:picLocks noChangeAspect="1" noChangeArrowheads="1"/>
          </p:cNvPicPr>
          <p:nvPr/>
        </p:nvPicPr>
        <p:blipFill>
          <a:blip r:embed="rId2"/>
          <a:srcRect/>
          <a:stretch>
            <a:fillRect/>
          </a:stretch>
        </p:blipFill>
        <p:spPr bwMode="auto">
          <a:xfrm>
            <a:off x="1835150" y="3644900"/>
            <a:ext cx="5554663" cy="32131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title"/>
          </p:nvPr>
        </p:nvSpPr>
        <p:spPr>
          <a:xfrm>
            <a:off x="457200" y="404813"/>
            <a:ext cx="8229600" cy="1079500"/>
          </a:xfrm>
        </p:spPr>
        <p:txBody>
          <a:bodyPr/>
          <a:lstStyle/>
          <a:p>
            <a:r>
              <a:rPr lang="ru-RU" smtClean="0"/>
              <a:t>Цель проекта:</a:t>
            </a:r>
          </a:p>
        </p:txBody>
      </p:sp>
      <p:sp>
        <p:nvSpPr>
          <p:cNvPr id="3" name="Содержимое 2"/>
          <p:cNvSpPr>
            <a:spLocks noGrp="1"/>
          </p:cNvSpPr>
          <p:nvPr>
            <p:ph idx="1"/>
          </p:nvPr>
        </p:nvSpPr>
        <p:spPr>
          <a:xfrm>
            <a:off x="457200" y="1412875"/>
            <a:ext cx="8229600" cy="2303463"/>
          </a:xfrm>
        </p:spPr>
        <p:txBody>
          <a:bodyPr>
            <a:normAutofit fontScale="92500" lnSpcReduction="10000"/>
          </a:bodyPr>
          <a:lstStyle/>
          <a:p>
            <a:pPr marL="274320" indent="-274320" fontAlgn="auto">
              <a:spcAft>
                <a:spcPts val="0"/>
              </a:spcAft>
              <a:buClr>
                <a:schemeClr val="accent3"/>
              </a:buClr>
              <a:buFont typeface="Wingdings 2"/>
              <a:buNone/>
              <a:defRPr/>
            </a:pPr>
            <a:r>
              <a:rPr lang="ru-RU" dirty="0" smtClean="0"/>
              <a:t>   Формировать у детей “экологическое чувство”, чувство сопричастности всему живому, осознание планеты Земля “общим домом”, прививать детям экологическую и моральную ответственность перед каждым живым существом.</a:t>
            </a:r>
          </a:p>
          <a:p>
            <a:pPr marL="274320" indent="-274320" fontAlgn="auto">
              <a:spcAft>
                <a:spcPts val="0"/>
              </a:spcAft>
              <a:buClr>
                <a:schemeClr val="accent3"/>
              </a:buClr>
              <a:buFont typeface="Wingdings 2"/>
              <a:buNone/>
              <a:defRPr/>
            </a:pPr>
            <a:r>
              <a:rPr lang="ru-RU" dirty="0" smtClean="0"/>
              <a:t> </a:t>
            </a:r>
            <a:endParaRPr lang="ru-RU" dirty="0"/>
          </a:p>
        </p:txBody>
      </p:sp>
      <p:pic>
        <p:nvPicPr>
          <p:cNvPr id="17411" name="Picture 2" descr="C:\Users\User\Desktop\марина\DSCN0736.JPG"/>
          <p:cNvPicPr>
            <a:picLocks noChangeAspect="1" noChangeArrowheads="1"/>
          </p:cNvPicPr>
          <p:nvPr/>
        </p:nvPicPr>
        <p:blipFill>
          <a:blip r:embed="rId2"/>
          <a:srcRect/>
          <a:stretch>
            <a:fillRect/>
          </a:stretch>
        </p:blipFill>
        <p:spPr bwMode="auto">
          <a:xfrm>
            <a:off x="3492500" y="2889250"/>
            <a:ext cx="5075238" cy="396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1"/>
          <p:cNvSpPr>
            <a:spLocks noGrp="1"/>
          </p:cNvSpPr>
          <p:nvPr>
            <p:ph type="title"/>
          </p:nvPr>
        </p:nvSpPr>
        <p:spPr/>
        <p:txBody>
          <a:bodyPr/>
          <a:lstStyle/>
          <a:p>
            <a:endParaRPr lang="ru-RU" smtClean="0"/>
          </a:p>
        </p:txBody>
      </p:sp>
      <p:sp>
        <p:nvSpPr>
          <p:cNvPr id="18434" name="Содержимое 2"/>
          <p:cNvSpPr>
            <a:spLocks noGrp="1"/>
          </p:cNvSpPr>
          <p:nvPr>
            <p:ph idx="1"/>
          </p:nvPr>
        </p:nvSpPr>
        <p:spPr>
          <a:xfrm>
            <a:off x="468313" y="692150"/>
            <a:ext cx="8218487" cy="4897438"/>
          </a:xfrm>
        </p:spPr>
        <p:txBody>
          <a:bodyPr/>
          <a:lstStyle/>
          <a:p>
            <a:pPr>
              <a:buFont typeface="Wingdings 2" pitchFamily="18" charset="2"/>
              <a:buNone/>
            </a:pPr>
            <a:r>
              <a:rPr lang="ru-RU" smtClean="0"/>
              <a:t>Специфика проекта заключается в том, что педагогический процесс накладывается на процесс взаимодействия ребенка с окружающей средой (природной и социальной); педагогическое взаимодействие осуществляется в совместной с ребенком деятельности, опирается на его собственный опыт. </a:t>
            </a:r>
          </a:p>
          <a:p>
            <a:pPr>
              <a:buFont typeface="Wingdings 2" pitchFamily="18" charset="2"/>
              <a:buNone/>
            </a:pPr>
            <a:r>
              <a:rPr lang="ru-RU" smtClean="0"/>
              <a:t> </a:t>
            </a:r>
          </a:p>
          <a:p>
            <a:pPr>
              <a:buFont typeface="Wingdings 2" pitchFamily="18" charset="2"/>
              <a:buNone/>
            </a:pPr>
            <a:r>
              <a:rPr lang="ru-RU" smtClean="0"/>
              <a:t>Наш проект по доминирующей  деятельности носил социально-исследовательский характер.</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p:txBody>
          <a:bodyPr/>
          <a:lstStyle/>
          <a:p>
            <a:endParaRPr lang="ru-RU" smtClean="0"/>
          </a:p>
        </p:txBody>
      </p:sp>
      <p:sp>
        <p:nvSpPr>
          <p:cNvPr id="19458" name="Содержимое 2"/>
          <p:cNvSpPr>
            <a:spLocks noGrp="1"/>
          </p:cNvSpPr>
          <p:nvPr>
            <p:ph idx="1"/>
          </p:nvPr>
        </p:nvSpPr>
        <p:spPr>
          <a:xfrm>
            <a:off x="395288" y="2205038"/>
            <a:ext cx="3455987" cy="3744912"/>
          </a:xfrm>
        </p:spPr>
        <p:txBody>
          <a:bodyPr/>
          <a:lstStyle/>
          <a:p>
            <a:pPr>
              <a:buFont typeface="Wingdings 2" pitchFamily="18" charset="2"/>
              <a:buNone/>
            </a:pPr>
            <a:r>
              <a:rPr lang="ru-RU" smtClean="0"/>
              <a:t>Используя модель  трех  вопросов, определили круг актуальных для детей вопросов, которые рассмотрели в ходе проекта.</a:t>
            </a:r>
          </a:p>
        </p:txBody>
      </p:sp>
      <p:pic>
        <p:nvPicPr>
          <p:cNvPr id="19459" name="Picture 3" descr="C:\Users\User\Desktop\DSCN0792.JPG"/>
          <p:cNvPicPr>
            <a:picLocks noChangeAspect="1" noChangeArrowheads="1"/>
          </p:cNvPicPr>
          <p:nvPr/>
        </p:nvPicPr>
        <p:blipFill>
          <a:blip r:embed="rId2" cstate="print"/>
          <a:srcRect/>
          <a:stretch>
            <a:fillRect/>
          </a:stretch>
        </p:blipFill>
        <p:spPr bwMode="auto">
          <a:xfrm>
            <a:off x="4140200" y="260350"/>
            <a:ext cx="4570413" cy="609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3375"/>
            <a:ext cx="8229600" cy="1079500"/>
          </a:xfrm>
        </p:spPr>
        <p:txBody>
          <a:bodyPr>
            <a:normAutofit fontScale="90000"/>
          </a:bodyPr>
          <a:lstStyle/>
          <a:p>
            <a:pPr fontAlgn="auto">
              <a:spcAft>
                <a:spcPts val="0"/>
              </a:spcAft>
              <a:defRPr/>
            </a:pPr>
            <a:r>
              <a:rPr lang="ru-RU" dirty="0" smtClean="0"/>
              <a:t>Вопросы, направляющие проект </a:t>
            </a:r>
            <a:endParaRPr lang="ru-RU" dirty="0"/>
          </a:p>
        </p:txBody>
      </p:sp>
      <p:sp>
        <p:nvSpPr>
          <p:cNvPr id="3" name="Содержимое 2"/>
          <p:cNvSpPr>
            <a:spLocks noGrp="1"/>
          </p:cNvSpPr>
          <p:nvPr>
            <p:ph idx="1"/>
          </p:nvPr>
        </p:nvSpPr>
        <p:spPr>
          <a:xfrm>
            <a:off x="250825" y="1557338"/>
            <a:ext cx="5184775" cy="5040312"/>
          </a:xfrm>
        </p:spPr>
        <p:txBody>
          <a:bodyPr>
            <a:normAutofit fontScale="92500" lnSpcReduction="10000"/>
          </a:bodyPr>
          <a:lstStyle/>
          <a:p>
            <a:pPr marL="274320" indent="-274320" fontAlgn="auto">
              <a:spcAft>
                <a:spcPts val="0"/>
              </a:spcAft>
              <a:buClr>
                <a:schemeClr val="accent3"/>
              </a:buClr>
              <a:buFont typeface="Wingdings 2"/>
              <a:buNone/>
              <a:defRPr/>
            </a:pPr>
            <a:r>
              <a:rPr lang="ru-RU" dirty="0" smtClean="0"/>
              <a:t>Основополагающий вопрос</a:t>
            </a:r>
          </a:p>
          <a:p>
            <a:pPr marL="274320" indent="-274320" fontAlgn="auto">
              <a:spcAft>
                <a:spcPts val="0"/>
              </a:spcAft>
              <a:buClr>
                <a:schemeClr val="accent3"/>
              </a:buClr>
              <a:buFont typeface="Wingdings 2"/>
              <a:buChar char=""/>
              <a:defRPr/>
            </a:pPr>
            <a:r>
              <a:rPr lang="ru-RU" dirty="0" smtClean="0"/>
              <a:t>От красоты бывает толк? </a:t>
            </a:r>
          </a:p>
          <a:p>
            <a:pPr marL="274320" indent="-274320" fontAlgn="auto">
              <a:spcAft>
                <a:spcPts val="0"/>
              </a:spcAft>
              <a:buClr>
                <a:schemeClr val="accent3"/>
              </a:buClr>
              <a:buFont typeface="Wingdings 2"/>
              <a:buNone/>
              <a:defRPr/>
            </a:pPr>
            <a:r>
              <a:rPr lang="ru-RU" dirty="0" smtClean="0"/>
              <a:t>Учебные вопросы</a:t>
            </a:r>
          </a:p>
          <a:p>
            <a:pPr marL="274320" indent="-274320" fontAlgn="auto">
              <a:spcAft>
                <a:spcPts val="0"/>
              </a:spcAft>
              <a:buClr>
                <a:schemeClr val="accent3"/>
              </a:buClr>
              <a:buFont typeface="Wingdings 2"/>
              <a:buChar char=""/>
              <a:defRPr/>
            </a:pPr>
            <a:r>
              <a:rPr lang="ru-RU" dirty="0" smtClean="0"/>
              <a:t>Что такое цветок? </a:t>
            </a:r>
          </a:p>
          <a:p>
            <a:pPr marL="274320" indent="-274320" fontAlgn="auto">
              <a:spcAft>
                <a:spcPts val="0"/>
              </a:spcAft>
              <a:buClr>
                <a:schemeClr val="accent3"/>
              </a:buClr>
              <a:buFont typeface="Wingdings 2"/>
              <a:buChar char=""/>
              <a:defRPr/>
            </a:pPr>
            <a:r>
              <a:rPr lang="ru-RU" dirty="0" smtClean="0"/>
              <a:t>Из чего состоит цветок? </a:t>
            </a:r>
          </a:p>
          <a:p>
            <a:pPr marL="274320" indent="-274320" fontAlgn="auto">
              <a:spcAft>
                <a:spcPts val="0"/>
              </a:spcAft>
              <a:buClr>
                <a:schemeClr val="accent3"/>
              </a:buClr>
              <a:buFont typeface="Wingdings 2"/>
              <a:buChar char=""/>
              <a:defRPr/>
            </a:pPr>
            <a:r>
              <a:rPr lang="ru-RU" dirty="0" smtClean="0"/>
              <a:t>Как ухаживать за цветами?     </a:t>
            </a:r>
          </a:p>
          <a:p>
            <a:pPr marL="274320" indent="-274320" fontAlgn="auto">
              <a:spcAft>
                <a:spcPts val="0"/>
              </a:spcAft>
              <a:buClr>
                <a:schemeClr val="accent3"/>
              </a:buClr>
              <a:buFont typeface="Wingdings 2"/>
              <a:buNone/>
              <a:defRPr/>
            </a:pPr>
            <a:r>
              <a:rPr lang="ru-RU" dirty="0" smtClean="0"/>
              <a:t>Что  нужно для роста цветов?</a:t>
            </a:r>
          </a:p>
          <a:p>
            <a:pPr marL="274320" indent="-274320" fontAlgn="auto">
              <a:spcAft>
                <a:spcPts val="0"/>
              </a:spcAft>
              <a:buClr>
                <a:schemeClr val="accent3"/>
              </a:buClr>
              <a:buFont typeface="Wingdings 2"/>
              <a:buNone/>
              <a:defRPr/>
            </a:pPr>
            <a:r>
              <a:rPr lang="ru-RU" dirty="0" smtClean="0"/>
              <a:t>Проблемные вопросы</a:t>
            </a:r>
          </a:p>
          <a:p>
            <a:pPr marL="274320" indent="-274320" fontAlgn="auto">
              <a:spcAft>
                <a:spcPts val="0"/>
              </a:spcAft>
              <a:buClr>
                <a:schemeClr val="accent3"/>
              </a:buClr>
              <a:buFont typeface="Wingdings 2"/>
              <a:buChar char=""/>
              <a:defRPr/>
            </a:pPr>
            <a:r>
              <a:rPr lang="ru-RU" dirty="0" smtClean="0"/>
              <a:t>Что будет, если цветы не поливать? </a:t>
            </a:r>
          </a:p>
          <a:p>
            <a:pPr marL="274320" indent="-274320" fontAlgn="auto">
              <a:spcAft>
                <a:spcPts val="0"/>
              </a:spcAft>
              <a:buClr>
                <a:schemeClr val="accent3"/>
              </a:buClr>
              <a:buFont typeface="Wingdings 2"/>
              <a:buChar char=""/>
              <a:defRPr/>
            </a:pPr>
            <a:r>
              <a:rPr lang="ru-RU" dirty="0" smtClean="0"/>
              <a:t>Как долго нас могут радовать цветы? </a:t>
            </a:r>
            <a:endParaRPr lang="ru-RU" dirty="0"/>
          </a:p>
        </p:txBody>
      </p:sp>
      <p:pic>
        <p:nvPicPr>
          <p:cNvPr id="20483" name="Picture 2" descr="C:\Users\User\Desktop\марина\DSCN0980.JPG"/>
          <p:cNvPicPr>
            <a:picLocks noChangeAspect="1" noChangeArrowheads="1"/>
          </p:cNvPicPr>
          <p:nvPr/>
        </p:nvPicPr>
        <p:blipFill>
          <a:blip r:embed="rId2"/>
          <a:srcRect/>
          <a:stretch>
            <a:fillRect/>
          </a:stretch>
        </p:blipFill>
        <p:spPr bwMode="auto">
          <a:xfrm>
            <a:off x="4500563" y="1844675"/>
            <a:ext cx="4498975" cy="328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p:nvPr>
        </p:nvSpPr>
        <p:spPr>
          <a:xfrm>
            <a:off x="457200" y="404813"/>
            <a:ext cx="8229600" cy="2376487"/>
          </a:xfrm>
        </p:spPr>
        <p:txBody>
          <a:bodyPr/>
          <a:lstStyle/>
          <a:p>
            <a:r>
              <a:rPr lang="ru-RU" sz="2800" b="1" smtClean="0"/>
              <a:t>Участники:</a:t>
            </a:r>
            <a:r>
              <a:rPr lang="ru-RU" sz="2800" smtClean="0"/>
              <a:t> Дети старшей - подготовительной группы; воспитатели; музыкальный руководитель;  старший воспитатель; родители и другие сотрудники детского сада</a:t>
            </a:r>
          </a:p>
        </p:txBody>
      </p:sp>
      <p:sp>
        <p:nvSpPr>
          <p:cNvPr id="21506" name="Прямоугольник 3"/>
          <p:cNvSpPr>
            <a:spLocks noChangeArrowheads="1"/>
          </p:cNvSpPr>
          <p:nvPr/>
        </p:nvSpPr>
        <p:spPr bwMode="auto">
          <a:xfrm>
            <a:off x="971550" y="4398963"/>
            <a:ext cx="7056438" cy="461962"/>
          </a:xfrm>
          <a:prstGeom prst="rect">
            <a:avLst/>
          </a:prstGeom>
          <a:noFill/>
          <a:ln w="9525">
            <a:noFill/>
            <a:miter lim="800000"/>
            <a:headEnd/>
            <a:tailEnd/>
          </a:ln>
        </p:spPr>
        <p:txBody>
          <a:bodyPr>
            <a:spAutoFit/>
          </a:bodyPr>
          <a:lstStyle/>
          <a:p>
            <a:r>
              <a:rPr lang="ru-RU" sz="2400">
                <a:latin typeface="Constantia" pitchFamily="18" charset="0"/>
              </a:rPr>
              <a:t> </a:t>
            </a:r>
          </a:p>
        </p:txBody>
      </p:sp>
      <p:pic>
        <p:nvPicPr>
          <p:cNvPr id="21507" name="Picture 2" descr="C:\Users\User\Desktop\марина\DSCN0975.JPG"/>
          <p:cNvPicPr>
            <a:picLocks noGrp="1" noChangeAspect="1" noChangeArrowheads="1"/>
          </p:cNvPicPr>
          <p:nvPr>
            <p:ph idx="1"/>
          </p:nvPr>
        </p:nvPicPr>
        <p:blipFill>
          <a:blip r:embed="rId2"/>
          <a:srcRect/>
          <a:stretch>
            <a:fillRect/>
          </a:stretch>
        </p:blipFill>
        <p:spPr>
          <a:xfrm>
            <a:off x="1331913" y="2924175"/>
            <a:ext cx="6480175" cy="3732213"/>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Другая 30">
      <a:dk1>
        <a:srgbClr val="0070C0"/>
      </a:dk1>
      <a:lt1>
        <a:srgbClr val="00B050"/>
      </a:lt1>
      <a:dk2>
        <a:srgbClr val="FFFF00"/>
      </a:dk2>
      <a:lt2>
        <a:srgbClr val="00B050"/>
      </a:lt2>
      <a:accent1>
        <a:srgbClr val="FFFF00"/>
      </a:accent1>
      <a:accent2>
        <a:srgbClr val="FFFF00"/>
      </a:accent2>
      <a:accent3>
        <a:srgbClr val="FFFF00"/>
      </a:accent3>
      <a:accent4>
        <a:srgbClr val="FFFF00"/>
      </a:accent4>
      <a:accent5>
        <a:srgbClr val="FFFF00"/>
      </a:accent5>
      <a:accent6>
        <a:srgbClr val="FFFF00"/>
      </a:accent6>
      <a:hlink>
        <a:srgbClr val="00B050"/>
      </a:hlink>
      <a:folHlink>
        <a:srgbClr val="00B05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Другая 30">
    <a:dk1>
      <a:srgbClr val="0070C0"/>
    </a:dk1>
    <a:lt1>
      <a:srgbClr val="00B050"/>
    </a:lt1>
    <a:dk2>
      <a:srgbClr val="FFFF00"/>
    </a:dk2>
    <a:lt2>
      <a:srgbClr val="00B050"/>
    </a:lt2>
    <a:accent1>
      <a:srgbClr val="FFFF00"/>
    </a:accent1>
    <a:accent2>
      <a:srgbClr val="FFFF00"/>
    </a:accent2>
    <a:accent3>
      <a:srgbClr val="FFFF00"/>
    </a:accent3>
    <a:accent4>
      <a:srgbClr val="FFFF00"/>
    </a:accent4>
    <a:accent5>
      <a:srgbClr val="FFFF00"/>
    </a:accent5>
    <a:accent6>
      <a:srgbClr val="FFFF00"/>
    </a:accent6>
    <a:hlink>
      <a:srgbClr val="00B050"/>
    </a:hlink>
    <a:folHlink>
      <a:srgbClr val="00B050"/>
    </a:folHlink>
  </a:clrScheme>
</a:themeOverride>
</file>

<file path=ppt/theme/themeOverride2.xml><?xml version="1.0" encoding="utf-8"?>
<a:themeOverride xmlns:a="http://schemas.openxmlformats.org/drawingml/2006/main">
  <a:clrScheme name="Другая 30">
    <a:dk1>
      <a:srgbClr val="0070C0"/>
    </a:dk1>
    <a:lt1>
      <a:srgbClr val="00B050"/>
    </a:lt1>
    <a:dk2>
      <a:srgbClr val="FFFF00"/>
    </a:dk2>
    <a:lt2>
      <a:srgbClr val="00B050"/>
    </a:lt2>
    <a:accent1>
      <a:srgbClr val="FFFF00"/>
    </a:accent1>
    <a:accent2>
      <a:srgbClr val="FFFF00"/>
    </a:accent2>
    <a:accent3>
      <a:srgbClr val="FFFF00"/>
    </a:accent3>
    <a:accent4>
      <a:srgbClr val="FFFF00"/>
    </a:accent4>
    <a:accent5>
      <a:srgbClr val="FFFF00"/>
    </a:accent5>
    <a:accent6>
      <a:srgbClr val="FFFF00"/>
    </a:accent6>
    <a:hlink>
      <a:srgbClr val="00B050"/>
    </a:hlink>
    <a:folHlink>
      <a:srgbClr val="00B050"/>
    </a:folHlink>
  </a:clrScheme>
</a:themeOverride>
</file>

<file path=docProps/app.xml><?xml version="1.0" encoding="utf-8"?>
<Properties xmlns="http://schemas.openxmlformats.org/officeDocument/2006/extended-properties" xmlns:vt="http://schemas.openxmlformats.org/officeDocument/2006/docPropsVTypes">
  <Template>Flow</Template>
  <TotalTime>470</TotalTime>
  <Words>1486</Words>
  <Application>Microsoft Office PowerPoint</Application>
  <PresentationFormat>Экран (4:3)</PresentationFormat>
  <Paragraphs>150</Paragraphs>
  <Slides>46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Поток</vt:lpstr>
      <vt:lpstr>Экологический проект: «Цветики – цветочки»</vt:lpstr>
      <vt:lpstr>Слайд 2</vt:lpstr>
      <vt:lpstr>Гипотеза:</vt:lpstr>
      <vt:lpstr>Актуальность:  </vt:lpstr>
      <vt:lpstr>Цель проекта:</vt:lpstr>
      <vt:lpstr>Слайд 6</vt:lpstr>
      <vt:lpstr>Слайд 7</vt:lpstr>
      <vt:lpstr>Вопросы, направляющие проект </vt:lpstr>
      <vt:lpstr>Участники: Дети старшей - подготовительной группы; воспитатели; музыкальный руководитель;  старший воспитатель; родители и другие сотрудники детского сада</vt:lpstr>
      <vt:lpstr>Объект исследований :</vt:lpstr>
      <vt:lpstr>ОЖИДАЕМЫЙ РЕЗУЛЬТАТ:</vt:lpstr>
      <vt:lpstr>Методы и формы работы:</vt:lpstr>
      <vt:lpstr>Слайд 13</vt:lpstr>
      <vt:lpstr>Ресурсы проекта:</vt:lpstr>
      <vt:lpstr>    Задачи: </vt:lpstr>
      <vt:lpstr>План проведения  проекта:</vt:lpstr>
      <vt:lpstr>1. Подготовительный:</vt:lpstr>
      <vt:lpstr>2. Основной:</vt:lpstr>
      <vt:lpstr>Слайд 19</vt:lpstr>
      <vt:lpstr>Слайд 20</vt:lpstr>
      <vt:lpstr>Слайд 21</vt:lpstr>
      <vt:lpstr>Слайд 22</vt:lpstr>
      <vt:lpstr>Опытно-исследовательская деятельность.</vt:lpstr>
      <vt:lpstr>Физкультурно-оздоровительная работа.</vt:lpstr>
      <vt:lpstr>Дидактические игры: </vt:lpstr>
      <vt:lpstr>Сюжетно-ролевые игры:</vt:lpstr>
      <vt:lpstr>Художественно-творческая   деятельность</vt:lpstr>
      <vt:lpstr>Слайд 28</vt:lpstr>
      <vt:lpstr>Слайд 29</vt:lpstr>
      <vt:lpstr>Интегрированные тематические карточки</vt:lpstr>
      <vt:lpstr>Художественная литература</vt:lpstr>
      <vt:lpstr>Сказки, придуманные детьми:</vt:lpstr>
      <vt:lpstr>Слайд 33</vt:lpstr>
      <vt:lpstr>Слайд 34</vt:lpstr>
      <vt:lpstr>Слайд 35</vt:lpstr>
      <vt:lpstr>Слайд 36</vt:lpstr>
      <vt:lpstr>Слайд 37</vt:lpstr>
      <vt:lpstr>Слайд 38</vt:lpstr>
      <vt:lpstr>Слайд 39</vt:lpstr>
      <vt:lpstr>Слайд 40</vt:lpstr>
      <vt:lpstr>Заключительный этап:</vt:lpstr>
      <vt:lpstr>Презентация</vt:lpstr>
      <vt:lpstr>Слайд 43</vt:lpstr>
      <vt:lpstr>Слайд 44</vt:lpstr>
      <vt:lpstr>День поэзии «Красивый цветок»</vt:lpstr>
      <vt:lpstr> В результате проектной деятельности у детей появились: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Andrei</cp:lastModifiedBy>
  <cp:revision>57</cp:revision>
  <dcterms:created xsi:type="dcterms:W3CDTF">2011-10-08T12:29:08Z</dcterms:created>
  <dcterms:modified xsi:type="dcterms:W3CDTF">2016-04-17T17:54:16Z</dcterms:modified>
</cp:coreProperties>
</file>