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4" r:id="rId6"/>
    <p:sldId id="263" r:id="rId7"/>
    <p:sldId id="262" r:id="rId8"/>
    <p:sldId id="261" r:id="rId9"/>
    <p:sldId id="277" r:id="rId10"/>
    <p:sldId id="260" r:id="rId11"/>
    <p:sldId id="265" r:id="rId12"/>
    <p:sldId id="278" r:id="rId13"/>
    <p:sldId id="266" r:id="rId14"/>
    <p:sldId id="271" r:id="rId15"/>
    <p:sldId id="270" r:id="rId16"/>
    <p:sldId id="268" r:id="rId17"/>
    <p:sldId id="269" r:id="rId18"/>
    <p:sldId id="276" r:id="rId19"/>
    <p:sldId id="273" r:id="rId20"/>
    <p:sldId id="275" r:id="rId21"/>
    <p:sldId id="272" r:id="rId22"/>
    <p:sldId id="274" r:id="rId23"/>
    <p:sldId id="26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59" autoAdjust="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03997DD-61EB-4012-B591-CBEBC802F2A6}" type="datetimeFigureOut">
              <a:rPr lang="ru-RU"/>
              <a:pPr>
                <a:defRPr/>
              </a:pPr>
              <a:t>17.04.2016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F780484-ED7D-4915-AE07-FCB4B89E54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3507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AB83BAE-E3B7-45E7-8C4E-BA3801F3911A}" type="slidenum">
              <a:rPr lang="ru-RU" altLang="ru-RU">
                <a:latin typeface="Calibri" panose="020F0502020204030204" pitchFamily="34" charset="0"/>
              </a:rPr>
              <a:pPr eaLnBrk="1" hangingPunct="1"/>
              <a:t>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509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A280A83-238A-42A8-AC2B-8F89D6D64DEE}" type="slidenum">
              <a:rPr lang="ru-RU" altLang="ru-RU">
                <a:latin typeface="Calibri" panose="020F0502020204030204" pitchFamily="34" charset="0"/>
              </a:rPr>
              <a:pPr eaLnBrk="1" hangingPunct="1"/>
              <a:t>11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644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ABEFAC6-A228-4C06-9E63-B4521C075489}" type="slidenum">
              <a:rPr lang="ru-RU" altLang="ru-RU">
                <a:latin typeface="Calibri" panose="020F0502020204030204" pitchFamily="34" charset="0"/>
              </a:rPr>
              <a:pPr eaLnBrk="1" hangingPunct="1"/>
              <a:t>17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33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9B654-779D-446B-B726-1D39D668D431}" type="datetimeFigureOut">
              <a:rPr lang="ru-RU"/>
              <a:pPr>
                <a:defRPr/>
              </a:pPr>
              <a:t>17.04.2016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0AB64-D83E-4331-A5BC-A0A36215AF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319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C0167-214B-41A1-91DE-3CB9A94CC3FF}" type="datetimeFigureOut">
              <a:rPr lang="ru-RU"/>
              <a:pPr>
                <a:defRPr/>
              </a:pPr>
              <a:t>17.04.2016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387D6-BBD7-40E4-8272-1AAB229ACF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747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4B276-2B9C-4BA8-8137-79AE386E6246}" type="datetimeFigureOut">
              <a:rPr lang="ru-RU"/>
              <a:pPr>
                <a:defRPr/>
              </a:pPr>
              <a:t>17.04.2016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E0ECD-8F79-4637-A516-6E35FC2C12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613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1ECFC-A691-4B74-8E95-D087E8049988}" type="datetimeFigureOut">
              <a:rPr lang="ru-RU"/>
              <a:pPr>
                <a:defRPr/>
              </a:pPr>
              <a:t>17.04.2016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89335-DF23-448B-B160-A0A91076FE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5006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003FE-3709-4526-A6B6-ED9504D0B155}" type="datetimeFigureOut">
              <a:rPr lang="ru-RU"/>
              <a:pPr>
                <a:defRPr/>
              </a:pPr>
              <a:t>17.04.2016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5A3BE-7B42-48E6-B65D-7B403EE3B0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2065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60AE3-6D0C-4C7B-893C-B40EBDED48B8}" type="datetimeFigureOut">
              <a:rPr lang="ru-RU"/>
              <a:pPr>
                <a:defRPr/>
              </a:pPr>
              <a:t>17.04.2016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FF09C-501B-40D0-B789-D61FB4ABBE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798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BFD17-48AE-4DCF-8301-FA41690546C0}" type="datetimeFigureOut">
              <a:rPr lang="ru-RU"/>
              <a:pPr>
                <a:defRPr/>
              </a:pPr>
              <a:t>17.04.2016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685CA-0411-4383-911E-EDB15CE6B9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0990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065B2-00E3-4F77-AEBF-92FE348C3C1F}" type="datetimeFigureOut">
              <a:rPr lang="ru-RU"/>
              <a:pPr>
                <a:defRPr/>
              </a:pPr>
              <a:t>17.04.2016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B0EC5-E8F6-43C3-B94E-CC8CE9A2D9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0768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A2563-C890-4DF1-B5DE-0C2BB6B30E4B}" type="datetimeFigureOut">
              <a:rPr lang="ru-RU"/>
              <a:pPr>
                <a:defRPr/>
              </a:pPr>
              <a:t>17.04.2016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CFF46-A261-49E3-AC26-13B01A6CF7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87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EBAD4-C131-4A67-A4AA-DD018DF03525}" type="datetimeFigureOut">
              <a:rPr lang="ru-RU"/>
              <a:pPr>
                <a:defRPr/>
              </a:pPr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B23DBEA8-D352-43AE-8EB5-821281EAAD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168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D0438-34E1-47AA-B9F2-C4C8692C97AD}" type="datetimeFigureOut">
              <a:rPr lang="ru-RU"/>
              <a:pPr>
                <a:defRPr/>
              </a:pPr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1556E-A8C1-4A06-9EBF-DFF0DE0306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4499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791EDC-75EB-4A90-96E1-7F6E4DFFA54A}" type="datetimeFigureOut">
              <a:rPr lang="ru-RU"/>
              <a:pPr>
                <a:defRPr/>
              </a:pPr>
              <a:t>17.04.2016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4B4A4E"/>
                </a:solidFill>
              </a:defRPr>
            </a:lvl1pPr>
          </a:lstStyle>
          <a:p>
            <a:fld id="{E7916890-8036-47A0-B3DC-275173527BF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17" r:id="rId2"/>
    <p:sldLayoutId id="2147484024" r:id="rId3"/>
    <p:sldLayoutId id="2147484018" r:id="rId4"/>
    <p:sldLayoutId id="2147484025" r:id="rId5"/>
    <p:sldLayoutId id="2147484019" r:id="rId6"/>
    <p:sldLayoutId id="2147484020" r:id="rId7"/>
    <p:sldLayoutId id="2147484026" r:id="rId8"/>
    <p:sldLayoutId id="2147484027" r:id="rId9"/>
    <p:sldLayoutId id="2147484021" r:id="rId10"/>
    <p:sldLayoutId id="21474840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6BB1C9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6585CF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57;&#1090;&#1080;&#1093;&#1080;%20&#1086;%20&#1079;&#1080;&#1084;&#1077;.do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714375" y="428625"/>
            <a:ext cx="757237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31 «Медвежонок»  </a:t>
            </a:r>
          </a:p>
          <a:p>
            <a:pPr algn="ctr" eaLnBrk="1" hangingPunct="1"/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</a:t>
            </a:r>
          </a:p>
          <a:p>
            <a:pPr algn="ctr" eaLnBrk="1" hangingPunct="1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</a:t>
            </a:r>
          </a:p>
          <a:p>
            <a:pPr algn="ctr" eaLnBrk="1" hangingPunct="1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5-го года жизни № 1</a:t>
            </a:r>
          </a:p>
          <a:p>
            <a:pPr eaLnBrk="1" hangingPunct="1"/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Захратуллаева Зулайха Руслановна</a:t>
            </a:r>
          </a:p>
          <a:p>
            <a:pPr algn="ctr" eaLnBrk="1" hangingPunct="1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642938" y="357188"/>
            <a:ext cx="4929187" cy="606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952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воспитателя с детьми</a:t>
            </a:r>
          </a:p>
          <a:p>
            <a:pPr eaLnBrk="1" hangingPunct="1"/>
            <a:r>
              <a:rPr lang="ru-RU" altLang="ru-RU" u="sng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Сейчас мы отправимся в путешествие, закройте глаза </a:t>
            </a:r>
            <a:r>
              <a:rPr lang="ru-RU" alt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(звучит музыка)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u="sng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Посмотрите, куда мы попали?</a:t>
            </a:r>
            <a:endParaRPr lang="ru-RU" altLang="ru-RU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u="sng">
                <a:latin typeface="Times New Roman" panose="02020603050405020304" pitchFamily="18" charset="0"/>
                <a:cs typeface="Times New Roman" panose="02020603050405020304" pitchFamily="18" charset="0"/>
              </a:rPr>
              <a:t>Дети: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Мы попали в лес.</a:t>
            </a:r>
            <a:endParaRPr lang="ru-RU" altLang="ru-RU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u="sng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Какое это время года?</a:t>
            </a:r>
            <a:endParaRPr lang="ru-RU" altLang="ru-RU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u="sng">
                <a:latin typeface="Times New Roman" panose="02020603050405020304" pitchFamily="18" charset="0"/>
                <a:cs typeface="Times New Roman" panose="02020603050405020304" pitchFamily="18" charset="0"/>
              </a:rPr>
              <a:t>Дети: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Зима.</a:t>
            </a:r>
            <a:endParaRPr lang="ru-RU" altLang="ru-RU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u="sng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Какой красивый зимний лес! Все покрыто снегом, будто пушистым ковром. Тихо-тихо в лесу. Скажите, кто живет в этом лесу?</a:t>
            </a:r>
            <a:endParaRPr lang="ru-RU" altLang="ru-RU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u="sng">
                <a:latin typeface="Times New Roman" panose="02020603050405020304" pitchFamily="18" charset="0"/>
                <a:cs typeface="Times New Roman" panose="02020603050405020304" pitchFamily="18" charset="0"/>
              </a:rPr>
              <a:t>Дети: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В лесу живут волк, лиса, заяц, белка, ежик.</a:t>
            </a:r>
            <a:endParaRPr lang="ru-RU" altLang="ru-RU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u="sng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Как назвать этих животных одним словом?</a:t>
            </a:r>
            <a:endParaRPr lang="ru-RU" altLang="ru-RU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u="sng">
                <a:latin typeface="Times New Roman" panose="02020603050405020304" pitchFamily="18" charset="0"/>
                <a:cs typeface="Times New Roman" panose="02020603050405020304" pitchFamily="18" charset="0"/>
              </a:rPr>
              <a:t>Дети: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Дикие.</a:t>
            </a:r>
            <a:endParaRPr lang="ru-RU" altLang="ru-RU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u="sng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Скажите, всех ли диких животных можно увидеть зимой?</a:t>
            </a:r>
            <a:endParaRPr lang="ru-RU" altLang="ru-RU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u="sng">
                <a:latin typeface="Times New Roman" panose="02020603050405020304" pitchFamily="18" charset="0"/>
                <a:cs typeface="Times New Roman" panose="02020603050405020304" pitchFamily="18" charset="0"/>
              </a:rPr>
              <a:t>Дети: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Нет.</a:t>
            </a:r>
            <a:endParaRPr lang="ru-RU" altLang="ru-RU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u="sng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Почему, как вы думаете?</a:t>
            </a:r>
            <a:endParaRPr lang="ru-RU" altLang="ru-RU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u="sng">
                <a:latin typeface="Times New Roman" panose="02020603050405020304" pitchFamily="18" charset="0"/>
                <a:cs typeface="Times New Roman" panose="02020603050405020304" pitchFamily="18" charset="0"/>
              </a:rPr>
              <a:t>Дети: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Медведи и ежи зимой спят.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3214688" y="214313"/>
            <a:ext cx="3000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  <a:endParaRPr lang="ru-RU" altLang="ru-RU" sz="2800">
              <a:solidFill>
                <a:schemeClr val="bg1"/>
              </a:solidFill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857628"/>
            <a:ext cx="3786182" cy="25148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2286000" y="28575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</a:p>
        </p:txBody>
      </p:sp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500063" y="1285875"/>
            <a:ext cx="864393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952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 ребята, у меня  для вас загадки, давайте мы их разгадаем: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Загадки: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071678"/>
            <a:ext cx="3764601" cy="250973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3" y="3929066"/>
            <a:ext cx="3766980" cy="25113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Загадки</a:t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7467600" cy="5145435"/>
          </a:xfrm>
        </p:spPr>
        <p:txBody>
          <a:bodyPr/>
          <a:lstStyle/>
          <a:p>
            <a:pPr marL="36512" indent="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снегу бежит петляет,</a:t>
            </a:r>
          </a:p>
          <a:p>
            <a:pPr marL="36512" indent="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лету шубку он меняет.</a:t>
            </a:r>
          </a:p>
          <a:p>
            <a:pPr marL="36512" indent="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снегу его не видно,</a:t>
            </a:r>
          </a:p>
          <a:p>
            <a:pPr marL="36512" indent="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Волку и лисе обидно. (заяц).</a:t>
            </a:r>
          </a:p>
          <a:p>
            <a:pPr marL="36512" indent="0" algn="r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Пышный хвост торчит с верхушки,</a:t>
            </a:r>
          </a:p>
          <a:p>
            <a:pPr marL="36512" indent="0" algn="r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Что за странная зверушка?</a:t>
            </a:r>
          </a:p>
          <a:p>
            <a:pPr marL="36512" indent="0" algn="r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Щелкает орехи мелко,                                                                                                                        Ну конечно это... (белка). </a:t>
            </a:r>
          </a:p>
          <a:p>
            <a:pPr marL="36512" indent="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и ночь по лесу рыщет,</a:t>
            </a:r>
          </a:p>
          <a:p>
            <a:pPr marL="36512" indent="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и ночь добычу ищет.</a:t>
            </a:r>
          </a:p>
          <a:p>
            <a:pPr marL="36512" indent="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Ходит-бродит он молчком,</a:t>
            </a:r>
          </a:p>
          <a:p>
            <a:pPr marL="36512" indent="0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Уши серые торчком. (волк).                                    Хвост пушистый,</a:t>
            </a:r>
          </a:p>
          <a:p>
            <a:pPr marL="36512" indent="0" algn="r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 золотистый,</a:t>
            </a:r>
          </a:p>
          <a:p>
            <a:pPr marL="36512" indent="0" algn="r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лесу живет,</a:t>
            </a:r>
          </a:p>
          <a:p>
            <a:pPr marL="36512" indent="0" algn="r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деревне кур крадет. (лиса).</a:t>
            </a:r>
          </a:p>
          <a:p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2000250" y="357188"/>
            <a:ext cx="5000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214438" y="1000125"/>
            <a:ext cx="7286625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952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У всех животных есть свои детишки! А вы знаете кто у кого?</a:t>
            </a:r>
            <a:endParaRPr lang="ru-RU" altLang="ru-RU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Игра «У кого кто?»</a:t>
            </a:r>
            <a:endParaRPr lang="ru-RU" altLang="ru-RU" sz="1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Игра-разминка «На водопой»:</a:t>
            </a:r>
            <a:endParaRPr lang="ru-RU" altLang="ru-RU" sz="1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Как-то днем лесной тропой звери шли на водопой </a:t>
            </a:r>
            <a:r>
              <a: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(дети спокойно идут по кругу друг за другом)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altLang="ru-RU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За мамой лосихой топал лосенок </a:t>
            </a:r>
            <a:r>
              <a: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(идут, громко топая)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altLang="ru-RU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За мамой лисицей крался лисенок </a:t>
            </a:r>
            <a:r>
              <a: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(крадутся на носочках)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altLang="ru-RU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За мамой ежихой катился ежонок </a:t>
            </a:r>
            <a:r>
              <a: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(приседают, медленно двигаются вперед)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altLang="ru-RU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За мамой медведицей шел медвежонок </a:t>
            </a:r>
            <a:r>
              <a: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(идут вперевалку)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altLang="ru-RU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За мамой белкой скакали бельчата </a:t>
            </a:r>
            <a:r>
              <a: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(скачут вприсядку)</a:t>
            </a:r>
            <a:endParaRPr lang="ru-RU" altLang="ru-RU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За мамой зайчихой - косые зайчата </a:t>
            </a:r>
            <a:r>
              <a: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(скачут на выпрямленных ногах)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altLang="ru-RU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Волчица вела за собою волчат </a:t>
            </a:r>
            <a:r>
              <a: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(идут на четвереньках)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altLang="ru-RU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Все мамы и дети напиться хотят </a:t>
            </a:r>
            <a:r>
              <a: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(лицом в круг, делают движение языком и лакают)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2000250" y="357188"/>
            <a:ext cx="5000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</a:p>
        </p:txBody>
      </p:sp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0" y="1214438"/>
            <a:ext cx="55721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952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u="sng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ребята скажите , что общего есть у всех зверят.</a:t>
            </a:r>
            <a:endParaRPr lang="ru-RU" altLang="ru-RU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u="sng">
                <a:latin typeface="Times New Roman" panose="02020603050405020304" pitchFamily="18" charset="0"/>
                <a:cs typeface="Times New Roman" panose="02020603050405020304" pitchFamily="18" charset="0"/>
              </a:rPr>
              <a:t>Дети: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у всех животных есть голова, морда, лапы, хвост.</a:t>
            </a:r>
            <a:endParaRPr lang="ru-RU" altLang="ru-RU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u="sng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я всё время забываю, чем покрыто тело животных?</a:t>
            </a:r>
            <a:endParaRPr lang="ru-RU" altLang="ru-RU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u="sng">
                <a:latin typeface="Times New Roman" panose="02020603050405020304" pitchFamily="18" charset="0"/>
                <a:cs typeface="Times New Roman" panose="02020603050405020304" pitchFamily="18" charset="0"/>
              </a:rPr>
              <a:t>Дети: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 тело животных покрыто шерстью.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214686"/>
            <a:ext cx="3571900" cy="25717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86190"/>
            <a:ext cx="3881264" cy="25779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0" y="928688"/>
            <a:ext cx="914400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95250">
              <a:defRPr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Воспитатель: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ребята, а правда что заяц живет в норе?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indent="95250" eaLnBrk="0" hangingPunct="0">
              <a:defRPr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Дети: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нет. У зайца дома нет, он спит под кустом, под елкой в сугробе.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indent="95250" eaLnBrk="0" hangingPunct="0">
              <a:defRPr/>
            </a:pP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95250" eaLnBrk="0" hangingPunct="0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Игра «Где, кто живет?»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  <a:p>
            <a:pPr indent="95250" eaLnBrk="0" hangingPunct="0">
              <a:defRPr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Дети: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indent="108000" eaLnBrk="0" hangingPunct="0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Лиса живет в норе.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indent="108000" eaLnBrk="0" hangingPunct="0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Белка - в дупле.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indent="108000" eaLnBrk="0" hangingPunct="0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Медведь зимой спит в берлоге.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indent="108000" eaLnBrk="0" hangingPunct="0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Волк живет в логове.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108000" eaLnBrk="0" hangingPunct="0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Еж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спит под пеньком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2643188" y="214313"/>
            <a:ext cx="4214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928802"/>
            <a:ext cx="3286148" cy="21827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212192"/>
            <a:ext cx="3714744" cy="24309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357188" y="1285875"/>
            <a:ext cx="8072437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«Кто это? Что это?»</a:t>
            </a:r>
          </a:p>
          <a:p>
            <a:pPr eaLnBrk="1" hangingPunct="1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мыслительную операцию – обобщение.</a:t>
            </a:r>
          </a:p>
          <a:p>
            <a:pPr eaLnBrk="1" hangingPunct="1"/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ребенку надо назвать пару слов обобщающим словом.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Щука, окунь – рыбы                            клен, осина – деревья</a:t>
            </a:r>
            <a:endParaRPr lang="ru-RU" alt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помидор, огурец – овощи                   яблоко, персик – фрукты</a:t>
            </a:r>
            <a:endParaRPr lang="ru-RU" alt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платье, сарафан – одежда                   кроссовки, сапоги – обувь</a:t>
            </a:r>
            <a:endParaRPr lang="ru-RU" alt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воробей, голубь   – птицы                   бабочка, кузнечик – насекомые</a:t>
            </a:r>
            <a:endParaRPr lang="ru-RU" alt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кастрюля, тарелка – посуда                коза, овца – домашние животные</a:t>
            </a:r>
            <a:endParaRPr lang="ru-RU" alt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шляпа – головные уборы                    волк, лиса – дикие животные</a:t>
            </a:r>
            <a:endParaRPr lang="ru-RU" alt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зима, лето – времена года                   трамвай, автобус – транспорт</a:t>
            </a:r>
            <a:endParaRPr lang="ru-RU" alt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боровик, мухомор – грибы                   земляника, малина – ягоды</a:t>
            </a:r>
            <a:endParaRPr lang="ru-RU" alt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пила, топор – инструменты                  скрипка, пианино – муз. инструменты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1143000" y="428625"/>
            <a:ext cx="657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357188" y="1357313"/>
            <a:ext cx="8001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952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 Как вы думаете, зверям хорошо жить в лесу?</a:t>
            </a:r>
            <a:endParaRPr lang="ru-RU" altLang="ru-RU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Дети: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Хорошо. Это их дом. Лес их кормит.</a:t>
            </a:r>
            <a:endParaRPr lang="ru-RU" altLang="ru-RU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А как люди должны вести себя в лесу?</a:t>
            </a:r>
            <a:endParaRPr lang="ru-RU" altLang="ru-RU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Дети: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В лесу нельзя ничего ломать, обижать животных. Лес нельзя загрязнять.</a:t>
            </a:r>
            <a:endParaRPr lang="ru-RU" altLang="ru-RU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u="sng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Ребята, вы все молодцы, вы и меня порадовали своими ответами. А теперь нам пора возвращаться в наш детский сад. </a:t>
            </a: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1214438" y="357188"/>
            <a:ext cx="6786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этап. 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13549"/>
            <a:ext cx="3571900" cy="23725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7719" y="4048107"/>
            <a:ext cx="3464744" cy="23098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3523228" cy="23574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24579" name="Прямоугольник 3"/>
          <p:cNvSpPr>
            <a:spLocks noChangeArrowheads="1"/>
          </p:cNvSpPr>
          <p:nvPr/>
        </p:nvSpPr>
        <p:spPr bwMode="auto">
          <a:xfrm>
            <a:off x="1285875" y="500063"/>
            <a:ext cx="7000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этап. </a:t>
            </a:r>
          </a:p>
        </p:txBody>
      </p: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214422"/>
            <a:ext cx="3503285" cy="23269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929066"/>
            <a:ext cx="3605642" cy="23949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929066"/>
            <a:ext cx="3500462" cy="243829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1071563"/>
            <a:ext cx="8715375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Непосредственно-образовательная деятельность составлена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с учетом содержания образовательной программы ДОУ, учебной рабочей программы, требований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</a:rPr>
              <a:t>СанПиНа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2.4.1.3049 – 13  от 15.05.2013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и темой моей работы.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 закрепить знания детей о диких животных, их детенышах, о месте проживания. Познакомить со средой обитания, особенностями внешнего вида и образа жизни.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Планировалось достичь поставленной цели через решение следующих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-продолжать совершенствовать грамматический строй речи (упражнять в образовании притяжательных прилагательных, образовании названий детенышей диких животных, продолжать учить строить фразу из трех слов с предлогами «за», «под»).</a:t>
            </a:r>
          </a:p>
          <a:p>
            <a:pPr>
              <a:buFontTx/>
              <a:buChar char="-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активизация предметного и глагольного словаря, словаря признаков по теме «Дикие животные».</a:t>
            </a:r>
          </a:p>
          <a:p>
            <a:pPr>
              <a:buFontTx/>
              <a:buChar char="-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логическое мышление, внимание детей.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-Развивать навыки сотрудничества и умение работать в парах.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-Развивать умение отвечать на вопросы, слушать собеседника, коммуникативные навыки.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-Воспитывать любовь и бережное отношение к природе.</a:t>
            </a:r>
          </a:p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-Воспитывать желание работать в коллективе.</a:t>
            </a:r>
          </a:p>
          <a:p>
            <a:pPr>
              <a:buFontTx/>
              <a:buChar char="-"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2714625" y="285750"/>
            <a:ext cx="3857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Самоанализ</a:t>
            </a:r>
            <a:endParaRPr lang="ru-RU" altLang="ru-RU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5"/>
          <p:cNvSpPr>
            <a:spLocks noChangeArrowheads="1"/>
          </p:cNvSpPr>
          <p:nvPr/>
        </p:nvSpPr>
        <p:spPr bwMode="auto">
          <a:xfrm>
            <a:off x="357188" y="857250"/>
            <a:ext cx="8143875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0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ru-RU" altLang="ru-RU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знания детей о диких животных, их детенышах, о месте проживания. </a:t>
            </a:r>
            <a:endParaRPr lang="ru-RU" altLang="ru-RU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br>
              <a:rPr lang="ru-RU" alt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  <a:r>
              <a:rPr lang="ru-RU" altLang="ru-RU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- продолжать совершенствовать грамматический строй речи (упражнять в образовании притяжательных прилагательных, образовании названий детенышей диких животных, продолжать учить строить фразу из трех слов с предлогами «за», «под»).</a:t>
            </a:r>
          </a:p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активизация предметного и глагольного словаря, словаря признаков по теме «Дикие животные».</a:t>
            </a:r>
            <a:r>
              <a:rPr lang="ru-RU" alt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r>
              <a:rPr lang="ru-RU" altLang="ru-RU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логическое мышление, внимание детей.</a:t>
            </a:r>
            <a:b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навыки сотрудничества и умение работать в парах.</a:t>
            </a:r>
            <a:b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умение отвечать на вопросы, слушать собеседника, коммуникативные навыки.</a:t>
            </a:r>
            <a:r>
              <a:rPr lang="ru-RU" alt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Воспитывающие:</a:t>
            </a:r>
            <a:r>
              <a:rPr lang="ru-RU" altLang="ru-RU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любовь и бережное отношение к природе.</a:t>
            </a:r>
          </a:p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желание работать в коллективе.</a:t>
            </a:r>
          </a:p>
        </p:txBody>
      </p:sp>
      <p:sp>
        <p:nvSpPr>
          <p:cNvPr id="8195" name="Прямоугольник 6"/>
          <p:cNvSpPr>
            <a:spLocks noChangeArrowheads="1"/>
          </p:cNvSpPr>
          <p:nvPr/>
        </p:nvSpPr>
        <p:spPr bwMode="auto">
          <a:xfrm>
            <a:off x="1571625" y="214313"/>
            <a:ext cx="5572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</a:rPr>
              <a:t>Тема непосредственно – образовательной деятельности: «Дикие животные» </a:t>
            </a:r>
            <a:endParaRPr lang="ru-RU" altLang="ru-RU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63" y="1500188"/>
            <a:ext cx="7215187" cy="3724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 детьми была проведена следующая </a:t>
            </a:r>
            <a:r>
              <a:rPr lang="ru-RU" sz="2000" b="1" dirty="0">
                <a:latin typeface="Times New Roman" pitchFamily="18" charset="0"/>
              </a:rPr>
              <a:t>предварительная работа:</a:t>
            </a:r>
          </a:p>
          <a:p>
            <a:pPr marL="342900" indent="-163513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Чтение художественной литературы;</a:t>
            </a:r>
          </a:p>
          <a:p>
            <a:pPr marL="342900" indent="-163513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Дидактические игры;</a:t>
            </a:r>
          </a:p>
          <a:p>
            <a:pPr marL="342900" indent="-163513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Загадки;</a:t>
            </a:r>
          </a:p>
          <a:p>
            <a:pPr marL="342900" indent="-163513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Беседы;</a:t>
            </a:r>
          </a:p>
          <a:p>
            <a:pPr marL="342900" indent="-163513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Рассматривание иллюстраций.</a:t>
            </a:r>
          </a:p>
          <a:p>
            <a:pPr marL="342900" indent="-163513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       Для каждого этапа </a:t>
            </a:r>
            <a:r>
              <a:rPr lang="ru-RU" sz="2000" dirty="0">
                <a:latin typeface="Times New Roman" pitchFamily="18" charset="0"/>
              </a:rPr>
              <a:t>непосредственно-образовательной деятельности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 был подобран дидактический материал в соответствии с содержанием. </a:t>
            </a:r>
            <a:r>
              <a:rPr lang="ru-RU" sz="2000" dirty="0">
                <a:latin typeface="Times New Roman" pitchFamily="18" charset="0"/>
              </a:rPr>
              <a:t>Структура  выдержана во времени, время целесообразно распределено по этапам. Соблюдены требования </a:t>
            </a:r>
            <a:r>
              <a:rPr lang="ru-RU" sz="2000" dirty="0" err="1">
                <a:latin typeface="Times New Roman" pitchFamily="18" charset="0"/>
              </a:rPr>
              <a:t>СанПиНа</a:t>
            </a:r>
            <a:r>
              <a:rPr lang="ru-RU" sz="2000" dirty="0">
                <a:latin typeface="Times New Roman" pitchFamily="18" charset="0"/>
              </a:rPr>
              <a:t>.</a:t>
            </a:r>
            <a:endParaRPr lang="ru-RU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627" name="Прямоугольник 4"/>
          <p:cNvSpPr>
            <a:spLocks noChangeArrowheads="1"/>
          </p:cNvSpPr>
          <p:nvPr/>
        </p:nvSpPr>
        <p:spPr bwMode="auto">
          <a:xfrm>
            <a:off x="2286000" y="500063"/>
            <a:ext cx="5357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Самоанализ</a:t>
            </a:r>
            <a:endParaRPr lang="ru-RU" alt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1000125"/>
            <a:ext cx="8715375" cy="49672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9875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</a:rPr>
              <a:t>Непосредственно-образовательная деятельность построена таким образом, что выполнение всех заданий требует от ребенка выполнения мыслительных операций, заставляет думать, рассуждать, сравнивать, делать выводы, умозаключения.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Основной метод используемый в непосредственно – образовательной деятельности – игра  и игровая ситуация, а так же использование других методов: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наглядного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(игрушка, предметы, иллюстрации соответствующие тематике занятия, плакаты);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словесного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(объяснение в сочетании с показом, пояснения, вопросы разного характера, поощрение от моего имени);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практического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(показ, выполнение заданий, упражнения), позволили сохранять интерес, и  активность детей. Детям предлагалось решить проблемные ситуации, которые активизировали познавательную деятельность, активность.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В ходе реализации основного этапа  осуществлялся индивидуально - личностный подход к воспитанникам. Рационально применяла приёмы привлечения и сосредоточения внимания детей, игровые приёмы для обеспечения эмоциональности, интереса детей. 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Двигательная активность детей удовлетворена посредством сменой поз, использования физкультурных минуток. </a:t>
            </a:r>
          </a:p>
        </p:txBody>
      </p:sp>
      <p:sp>
        <p:nvSpPr>
          <p:cNvPr id="27651" name="Прямоугольник 2"/>
          <p:cNvSpPr>
            <a:spLocks noChangeArrowheads="1"/>
          </p:cNvSpPr>
          <p:nvPr/>
        </p:nvSpPr>
        <p:spPr bwMode="auto">
          <a:xfrm>
            <a:off x="2428875" y="285750"/>
            <a:ext cx="4714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Самоанализ</a:t>
            </a:r>
            <a:endParaRPr lang="ru-RU" altLang="ru-RU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214313" y="1000125"/>
            <a:ext cx="828675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93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</a:t>
            </a:r>
            <a:r>
              <a:rPr lang="ru-RU" altLang="ru-RU">
                <a:latin typeface="Times New Roman" panose="02020603050405020304" pitchFamily="18" charset="0"/>
              </a:rPr>
              <a:t> непосредственно-образовательной деятельности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 сочетала  индивидуальную, фронтальную работу с детьми. Старалась создать психологический комфорт для каждого ребёнка, ситуацию успеха.</a:t>
            </a:r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В работе с детьми 5-го года жизни все методы и приемы использовались с большей долей проблемности, стимулирующей проявление самостоятельности и творчества. Чередование различных видов деятельности содействовали воспитанию положительных качеств личности ребенка, объединяли детей общими радостными  переживаниями, учили культуре поведения.</a:t>
            </a:r>
          </a:p>
          <a:p>
            <a:pPr algn="just" eaLnBrk="1" hangingPunct="1">
              <a:spcBef>
                <a:spcPct val="20000"/>
              </a:spcBef>
            </a:pPr>
            <a:r>
              <a:rPr lang="ru-RU" altLang="ru-RU"/>
              <a:t> 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поставленные задачи реализованы полностью, все дети справились с предложенными заданиями, делали самостоятельные выводы. По моему мнению, психологическая атмосфера была комфортной, доброжелательной, дети с интересом и с удовольствием выполняли все предложенные задания. Удалось сохранить темп – выполнен весь запланированный объем. Дети  были в спокойном, уравновешенном состоянии, это говорит о том, что удалось избежать перегрузки и переутомления детей.</a:t>
            </a:r>
          </a:p>
        </p:txBody>
      </p:sp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2286000" y="214313"/>
            <a:ext cx="4500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Самоанализ</a:t>
            </a:r>
            <a:endParaRPr lang="ru-RU" altLang="ru-RU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C:\Users\user\Desktop\флешка\ПРИРОДА\belka\Бел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260350"/>
            <a:ext cx="2928938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 descr="C:\Users\user\Desktop\флешка\ПРИРОДА\lisa\lisa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68638"/>
            <a:ext cx="3622675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3" descr="C:\Users\user\Desktop\флешка\ПРИРОДА\zayats\zayats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068638"/>
            <a:ext cx="3676650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282" y="2071678"/>
            <a:ext cx="8286808" cy="928694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600" b="1" cap="all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rPr>
              <a:t>Спасибо за внимание!</a:t>
            </a:r>
            <a:endParaRPr lang="ru-RU" sz="46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4"/>
          <p:cNvSpPr>
            <a:spLocks noChangeArrowheads="1"/>
          </p:cNvSpPr>
          <p:nvPr/>
        </p:nvSpPr>
        <p:spPr bwMode="auto">
          <a:xfrm>
            <a:off x="1428750" y="214313"/>
            <a:ext cx="571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оборудование: </a:t>
            </a:r>
            <a:endParaRPr lang="ru-RU" altLang="ru-RU" sz="2800">
              <a:solidFill>
                <a:schemeClr val="bg1"/>
              </a:solidFill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785786" y="1142984"/>
            <a:ext cx="3000375" cy="857256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entury Schoolbook" pitchFamily="18" charset="0"/>
              </a:rPr>
              <a:t>для воспитателя:</a:t>
            </a: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5508625" y="1214422"/>
            <a:ext cx="3000375" cy="785818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entury Schoolbook" pitchFamily="18" charset="0"/>
              </a:rPr>
              <a:t> для  детей:</a:t>
            </a:r>
          </a:p>
        </p:txBody>
      </p:sp>
      <p:sp>
        <p:nvSpPr>
          <p:cNvPr id="9225" name="Прямоугольник 7"/>
          <p:cNvSpPr>
            <a:spLocks noChangeArrowheads="1"/>
          </p:cNvSpPr>
          <p:nvPr/>
        </p:nvSpPr>
        <p:spPr bwMode="auto">
          <a:xfrm>
            <a:off x="785813" y="2357438"/>
            <a:ext cx="2928937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Плакат  «Дикие животные»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зимнего леса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диких животных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 диких животных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Книги о мире животных</a:t>
            </a:r>
          </a:p>
        </p:txBody>
      </p:sp>
      <p:sp>
        <p:nvSpPr>
          <p:cNvPr id="9226" name="Прямоугольник 8"/>
          <p:cNvSpPr>
            <a:spLocks noChangeArrowheads="1"/>
          </p:cNvSpPr>
          <p:nvPr/>
        </p:nvSpPr>
        <p:spPr bwMode="auto">
          <a:xfrm>
            <a:off x="5429250" y="2500313"/>
            <a:ext cx="32146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>
                <a:latin typeface="Times New Roman" panose="02020603050405020304" pitchFamily="18" charset="0"/>
              </a:rPr>
              <a:t>Дидактические игры: «Кто в лесу живет?», «Чей домик?», «Кто это? Что это?»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>
                <a:latin typeface="Times New Roman" panose="02020603050405020304" pitchFamily="18" charset="0"/>
              </a:rPr>
              <a:t>  Дидактические картинки о лесных диких животных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3"/>
          <p:cNvSpPr>
            <a:spLocks noChangeArrowheads="1"/>
          </p:cNvSpPr>
          <p:nvPr/>
        </p:nvSpPr>
        <p:spPr bwMode="auto">
          <a:xfrm>
            <a:off x="1500188" y="1500188"/>
            <a:ext cx="542925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400">
                <a:latin typeface="Times New Roman" panose="02020603050405020304" pitchFamily="18" charset="0"/>
              </a:rPr>
              <a:t>Чтение художественной литературы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400">
                <a:latin typeface="Times New Roman" panose="02020603050405020304" pitchFamily="18" charset="0"/>
              </a:rPr>
              <a:t>Дидактические игры 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400">
                <a:latin typeface="Times New Roman" panose="02020603050405020304" pitchFamily="18" charset="0"/>
              </a:rPr>
              <a:t>Загадки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400">
                <a:latin typeface="Times New Roman" panose="02020603050405020304" pitchFamily="18" charset="0"/>
              </a:rPr>
              <a:t>Беседы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400">
                <a:latin typeface="Times New Roman" panose="02020603050405020304" pitchFamily="18" charset="0"/>
              </a:rPr>
              <a:t>Рассматривание иллюстраций диких животных</a:t>
            </a:r>
          </a:p>
        </p:txBody>
      </p:sp>
      <p:sp>
        <p:nvSpPr>
          <p:cNvPr id="10243" name="Прямоугольник 4"/>
          <p:cNvSpPr>
            <a:spLocks noChangeArrowheads="1"/>
          </p:cNvSpPr>
          <p:nvPr/>
        </p:nvSpPr>
        <p:spPr bwMode="auto">
          <a:xfrm>
            <a:off x="1285875" y="428625"/>
            <a:ext cx="6500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</a:t>
            </a:r>
            <a:endParaRPr lang="ru-RU" altLang="ru-RU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785813" y="1500188"/>
            <a:ext cx="7215187" cy="2973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ru-RU" b="1" dirty="0">
                <a:latin typeface="Times New Roman" panose="02020603050405020304" pitchFamily="18" charset="0"/>
              </a:rPr>
              <a:t>Содержание обучающих, развивающих и воспитательных задач </a:t>
            </a:r>
            <a:r>
              <a:rPr lang="ru-RU" altLang="ru-RU" dirty="0">
                <a:latin typeface="Times New Roman" panose="02020603050405020304" pitchFamily="18" charset="0"/>
              </a:rPr>
              <a:t>построено с учетом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государственного образовательного стандарта</a:t>
            </a:r>
            <a:r>
              <a:rPr lang="ru-RU" altLang="ru-RU" dirty="0" smtClean="0">
                <a:latin typeface="Times New Roman" panose="02020603050405020304" pitchFamily="18" charset="0"/>
              </a:rPr>
              <a:t>.</a:t>
            </a:r>
            <a:endParaRPr lang="ru-RU" altLang="ru-RU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b="1" dirty="0">
                <a:latin typeface="Times New Roman" panose="02020603050405020304" pitchFamily="18" charset="0"/>
              </a:rPr>
              <a:t>Непосредственно – образовательная деятельность является логически выстроенным</a:t>
            </a:r>
            <a:r>
              <a:rPr lang="ru-RU" altLang="ru-RU" dirty="0">
                <a:latin typeface="Times New Roman" panose="02020603050405020304" pitchFamily="18" charset="0"/>
              </a:rPr>
              <a:t>, т. к. все компоненты  направлены на решение ведущей цели: обобщить знания, умения и навыки по теме: «Дикие животные».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altLang="ru-RU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b="1" dirty="0">
                <a:latin typeface="Times New Roman" panose="02020603050405020304" pitchFamily="18" charset="0"/>
              </a:rPr>
              <a:t>Предложенный материал</a:t>
            </a:r>
            <a:r>
              <a:rPr lang="ru-RU" altLang="ru-RU" dirty="0">
                <a:latin typeface="Times New Roman" panose="02020603050405020304" pitchFamily="18" charset="0"/>
              </a:rPr>
              <a:t>, методы и приемы доступны для детей и подобраны в соответствии с возрастными особенностями детей пятого года жизни группы общеразвивающей направленности. </a:t>
            </a:r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1714500" y="500063"/>
            <a:ext cx="557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виды деятельности:</a:t>
            </a:r>
            <a:endParaRPr lang="ru-RU" altLang="ru-RU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51"/>
          <p:cNvGraphicFramePr>
            <a:graphicFrameLocks/>
          </p:cNvGraphicFramePr>
          <p:nvPr/>
        </p:nvGraphicFramePr>
        <p:xfrm>
          <a:off x="1143000" y="1428750"/>
          <a:ext cx="7358064" cy="4737099"/>
        </p:xfrm>
        <a:graphic>
          <a:graphicData uri="http://schemas.openxmlformats.org/drawingml/2006/table">
            <a:tbl>
              <a:tblPr/>
              <a:tblGrid>
                <a:gridCol w="928688"/>
                <a:gridCol w="1500188"/>
                <a:gridCol w="3143250"/>
                <a:gridCol w="1785938"/>
              </a:tblGrid>
              <a:tr h="365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№п/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Этапы</a:t>
                      </a: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Цель:</a:t>
                      </a: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Длительность</a:t>
                      </a: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1439" marR="91439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Организационный</a:t>
                      </a: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благоприятной обстановки. Формирование интереса к выполнению заданий.</a:t>
                      </a: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мин.</a:t>
                      </a: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9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1439" marR="91439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Основной</a:t>
                      </a: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Умение ориентироваться на картине и на плакате, выделяя элементы леса, лесных зверей.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Умение различать и называть  диких животных, объяснять их различия.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Узнавать и называть детенышей животных.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Умение сотрудничать друг с другом.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 мин.</a:t>
                      </a: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1439" marR="91439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Заключительный</a:t>
                      </a: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Подведение итогов, оценка деятельности детей.</a:t>
                      </a: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3 мин.</a:t>
                      </a: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17" name="Прямоугольник 2"/>
          <p:cNvSpPr>
            <a:spLocks noChangeArrowheads="1"/>
          </p:cNvSpPr>
          <p:nvPr/>
        </p:nvSpPr>
        <p:spPr bwMode="auto">
          <a:xfrm>
            <a:off x="1785938" y="214313"/>
            <a:ext cx="60007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непосредственно-образовательной деятельности</a:t>
            </a:r>
            <a:endParaRPr lang="ru-RU" altLang="ru-RU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4500563" y="1571625"/>
            <a:ext cx="37861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: 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Приглашение к занятию. </a:t>
            </a:r>
          </a:p>
          <a:p>
            <a:pPr eaLnBrk="1" hangingPunct="1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Прямая речь: 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Нацелить детей на то, чем мы будем заниматься.</a:t>
            </a:r>
          </a:p>
          <a:p>
            <a:pPr eaLnBrk="1" hangingPunct="1"/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Косвенная речь: 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концентрации внимания, памяти, наглядно-образного мышления.</a:t>
            </a: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428625" y="1571625"/>
            <a:ext cx="34290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>
                <a:latin typeface="Times New Roman" panose="02020603050405020304" pitchFamily="18" charset="0"/>
              </a:rPr>
              <a:t>Создание благоприятной эмоциональной обстановки. 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>
                <a:latin typeface="Times New Roman" panose="02020603050405020304" pitchFamily="18" charset="0"/>
              </a:rPr>
              <a:t>Формирование интереса и желания  заниматься, учиться, играть.</a:t>
            </a:r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2286000" y="500063"/>
            <a:ext cx="471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этап</a:t>
            </a: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929066"/>
            <a:ext cx="3558591" cy="23636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929066"/>
            <a:ext cx="3454424" cy="22860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785813" y="1571625"/>
            <a:ext cx="57150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952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Дети, посмотрите, какая красивая снежинка» К кому она попадет в руки, тот должен назвать любое слово о зиме.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Мороз, снег, лед, иней, метель, лыжи, ледянки, санки, вьюга...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ребята давайте вспомним стихи о зиме.</a:t>
            </a:r>
          </a:p>
          <a:p>
            <a:endParaRPr lang="ru-RU" altLang="ru-RU" sz="2000" u="sng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file"/>
            </a:endParaRP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Стихи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2928938" y="642938"/>
            <a:ext cx="3571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этап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643314"/>
            <a:ext cx="3978915" cy="26526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Стихи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dirty="0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208912" cy="5001419"/>
          </a:xfrm>
        </p:spPr>
        <p:txBody>
          <a:bodyPr/>
          <a:lstStyle/>
          <a:p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Ах ты, зимушка-зима,</a:t>
            </a:r>
            <a:b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пришла с морозами,</a:t>
            </a:r>
            <a:b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сугробы намела</a:t>
            </a:r>
            <a:b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Ледяными косами.  </a:t>
            </a:r>
          </a:p>
          <a:p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Пробежала босиком </a:t>
            </a:r>
            <a:b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дорожкам весело,</a:t>
            </a:r>
            <a:b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Кружевами нам потом</a:t>
            </a:r>
            <a:b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Окна занавесила.</a:t>
            </a:r>
          </a:p>
          <a:p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Любим мы зимой водить</a:t>
            </a:r>
            <a:b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Хоровод у ёлочки,</a:t>
            </a:r>
            <a:b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снеговиков лепить,</a:t>
            </a:r>
            <a:b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кататься с горочки,</a:t>
            </a:r>
          </a:p>
          <a:p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Любим зимний холодок,</a:t>
            </a:r>
            <a:b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при всём при этом</a:t>
            </a:r>
            <a:b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Мы сидим и пьём чаёк,</a:t>
            </a:r>
            <a:b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Тот, что пахнет </a:t>
            </a:r>
            <a:b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летом.</a:t>
            </a:r>
          </a:p>
          <a:p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1338</TotalTime>
  <Words>908</Words>
  <Application>Microsoft Office PowerPoint</Application>
  <PresentationFormat>Экран (4:3)</PresentationFormat>
  <Paragraphs>197</Paragraphs>
  <Slides>23</Slides>
  <Notes>3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Schoolbook</vt:lpstr>
      <vt:lpstr>Franklin Gothic Book</vt:lpstr>
      <vt:lpstr>Times New Roman</vt:lpstr>
      <vt:lpstr>Wingdings 2</vt:lpstr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Стихи </vt:lpstr>
      <vt:lpstr>Презентация PowerPoint</vt:lpstr>
      <vt:lpstr>Презентация PowerPoint</vt:lpstr>
      <vt:lpstr>Загадки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Зуля</dc:creator>
  <cp:lastModifiedBy>123</cp:lastModifiedBy>
  <cp:revision>140</cp:revision>
  <dcterms:created xsi:type="dcterms:W3CDTF">2013-01-20T19:37:01Z</dcterms:created>
  <dcterms:modified xsi:type="dcterms:W3CDTF">2016-04-17T07:49:40Z</dcterms:modified>
</cp:coreProperties>
</file>