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5" r:id="rId7"/>
    <p:sldId id="261" r:id="rId8"/>
    <p:sldId id="262" r:id="rId9"/>
    <p:sldId id="264" r:id="rId10"/>
    <p:sldId id="263" r:id="rId11"/>
    <p:sldId id="267" r:id="rId12"/>
    <p:sldId id="26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0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layout>
        <c:manualLayout>
          <c:xMode val="edge"/>
          <c:yMode val="edge"/>
          <c:x val="0.76538969087197428"/>
          <c:y val="4.77025552352063E-2"/>
        </c:manualLayout>
      </c:layout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Диаграмма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Алгебра</c:v>
                </c:pt>
                <c:pt idx="1">
                  <c:v>Геометрия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30</c:v>
                </c:pt>
                <c:pt idx="1">
                  <c:v>10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3995905025760669"/>
          <c:y val="0.46347819531085649"/>
          <c:w val="0.18257181393992417"/>
          <c:h val="0.17224480987994081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Диаграмма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Алгебра</c:v>
                </c:pt>
                <c:pt idx="1">
                  <c:v>Геометрия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2</c:v>
                </c:pt>
                <c:pt idx="1">
                  <c:v>38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72460485580342326"/>
          <c:y val="0.45519538233125606"/>
          <c:w val="0.16428520350357187"/>
          <c:h val="0.17961045759510713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0.87499</cdr:x>
      <cdr:y>0.64629</cdr:y>
    </cdr:from>
    <cdr:to>
      <cdr:x>0.97999</cdr:x>
      <cdr:y>0.72756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200800" y="2863146"/>
          <a:ext cx="864096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0.86881</cdr:x>
      <cdr:y>0.58127</cdr:y>
    </cdr:from>
    <cdr:to>
      <cdr:x>0.97868</cdr:x>
      <cdr:y>0.72756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7149987" y="2575114"/>
          <a:ext cx="904137" cy="64807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800" u="sng" dirty="0" smtClean="0"/>
            <a:t>10 чел</a:t>
          </a:r>
          <a:endParaRPr lang="ru-RU" sz="1800" u="sng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0.86216</cdr:x>
      <cdr:y>0.48348</cdr:y>
    </cdr:from>
    <cdr:to>
      <cdr:x>0.9058</cdr:x>
      <cdr:y>0.48348</cdr:y>
    </cdr:to>
    <cdr:cxnSp macro="">
      <cdr:nvCxnSpPr>
        <cdr:cNvPr id="3" name="Прямая со стрелкой 2"/>
        <cdr:cNvCxnSpPr/>
      </cdr:nvCxnSpPr>
      <cdr:spPr>
        <a:xfrm xmlns:a="http://schemas.openxmlformats.org/drawingml/2006/main">
          <a:off x="7884989" y="2054031"/>
          <a:ext cx="399160" cy="0"/>
        </a:xfrm>
        <a:prstGeom xmlns:a="http://schemas.openxmlformats.org/drawingml/2006/main" prst="straightConnector1">
          <a:avLst/>
        </a:prstGeom>
        <a:ln xmlns:a="http://schemas.openxmlformats.org/drawingml/2006/main" w="38100">
          <a:solidFill>
            <a:schemeClr val="accent1">
              <a:lumMod val="75000"/>
            </a:schemeClr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0.88578</cdr:x>
      <cdr:y>0.60599</cdr:y>
    </cdr:from>
    <cdr:to>
      <cdr:x>0.91346</cdr:x>
      <cdr:y>0.60599</cdr:y>
    </cdr:to>
    <cdr:cxnSp macro="">
      <cdr:nvCxnSpPr>
        <cdr:cNvPr id="7" name="Прямая со стрелкой 6"/>
        <cdr:cNvCxnSpPr/>
      </cdr:nvCxnSpPr>
      <cdr:spPr>
        <a:xfrm xmlns:a="http://schemas.openxmlformats.org/drawingml/2006/main">
          <a:off x="8101013" y="2574511"/>
          <a:ext cx="253143" cy="0"/>
        </a:xfrm>
        <a:prstGeom xmlns:a="http://schemas.openxmlformats.org/drawingml/2006/main" prst="straightConnector1">
          <a:avLst/>
        </a:prstGeom>
        <a:ln xmlns:a="http://schemas.openxmlformats.org/drawingml/2006/main" w="38100">
          <a:solidFill>
            <a:schemeClr val="accent2">
              <a:lumMod val="75000"/>
            </a:schemeClr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804B0E-7763-4C8C-B0F6-3139E95FE304}" type="datetimeFigureOut">
              <a:rPr lang="ru-RU" smtClean="0"/>
              <a:t>21.04.2016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0432B5-CB43-4D3E-B0CD-919E594830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71583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0432B5-CB43-4D3E-B0CD-919E594830A4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6026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21.04.2016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21.04.2016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21.04.2016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21.04.2016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21.04.2016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21.04.2016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21.04.2016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4C71EC6-210F-42DE-9C53-41977AD35B3D}" type="datetimeFigureOut">
              <a:rPr lang="ru-RU" smtClean="0"/>
              <a:t>21.04.2016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oogle.ru/imghp?hl=ru&amp;tab=wi&amp;ei=YMwYV9XuCIqOsgGM8LeYDA&amp;ved=0EKouCBIoAQ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76325" y="1561877"/>
            <a:ext cx="8640960" cy="864096"/>
          </a:xfrm>
        </p:spPr>
        <p:txBody>
          <a:bodyPr/>
          <a:lstStyle/>
          <a:p>
            <a:r>
              <a:rPr lang="ru-RU" sz="5400" dirty="0"/>
              <a:t>Тема: «Развитие творческих способностей на уроках математики»</a:t>
            </a:r>
            <a:endParaRPr lang="ru-RU" sz="5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7504" y="4725144"/>
            <a:ext cx="9036496" cy="1219200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Научный руководитель: </a:t>
            </a:r>
            <a:r>
              <a:rPr lang="ru-RU" sz="2800" b="1" dirty="0" err="1" smtClean="0">
                <a:solidFill>
                  <a:schemeClr val="tx2">
                    <a:lumMod val="75000"/>
                  </a:schemeClr>
                </a:solidFill>
              </a:rPr>
              <a:t>Кочарова</a:t>
            </a: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  <a:t> Карине </a:t>
            </a:r>
            <a:r>
              <a:rPr lang="ru-RU" sz="2800" b="1" dirty="0" err="1" smtClean="0">
                <a:solidFill>
                  <a:schemeClr val="tx2">
                    <a:lumMod val="75000"/>
                  </a:schemeClr>
                </a:solidFill>
              </a:rPr>
              <a:t>Суреровна</a:t>
            </a:r>
            <a:endParaRPr lang="ru-RU" sz="28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Автор презентации: </a:t>
            </a:r>
            <a:r>
              <a:rPr lang="ru-RU" sz="2800" b="1" dirty="0" err="1" smtClean="0">
                <a:solidFill>
                  <a:schemeClr val="tx2">
                    <a:lumMod val="75000"/>
                  </a:schemeClr>
                </a:solidFill>
              </a:rPr>
              <a:t>Коробкин</a:t>
            </a: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  <a:t> Дмитрий Алексеевич</a:t>
            </a:r>
            <a:endParaRPr lang="ru-RU" sz="2800" b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1026" name="Picture 2" descr="C:\Users\Honest\Desktop\adr_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752" y="2636912"/>
            <a:ext cx="5810251" cy="1809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18437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-99392"/>
            <a:ext cx="871296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5400" b="1" dirty="0" smtClean="0">
                <a:solidFill>
                  <a:schemeClr val="tx2">
                    <a:lumMod val="75000"/>
                  </a:schemeClr>
                </a:solidFill>
              </a:rPr>
              <a:t>Выполнение задачи</a:t>
            </a:r>
            <a:endParaRPr lang="ru-RU" sz="5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1026" name="Picture 2" descr="D:\фигуры\DSC0476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0617" y="980729"/>
            <a:ext cx="3727668" cy="3024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D:\фигуры\DSC04755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4219" y="4223380"/>
            <a:ext cx="3744416" cy="24882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D:\фигуры\DSC04766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1" y="1129732"/>
            <a:ext cx="4326916" cy="28753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9005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908720" y="-800100"/>
            <a:ext cx="8229600" cy="1600200"/>
          </a:xfrm>
        </p:spPr>
        <p:txBody>
          <a:bodyPr/>
          <a:lstStyle/>
          <a:p>
            <a:r>
              <a:rPr lang="ru-RU" dirty="0" smtClean="0"/>
              <a:t>Вывод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07504" y="836712"/>
            <a:ext cx="4543838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Геометрия - трудная наука, но она способствует развитию творчества.  </a:t>
            </a:r>
          </a:p>
          <a:p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Фигуры учащихся 10 «А» класса подтверждают, что обычные уроки геометрии развивают творческие  способности.</a:t>
            </a:r>
          </a:p>
          <a:p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Ученики могли создать многогранники разными способами. Каждый ученик сделал свою оригинальную модель. Кто-то использовал развёртки, кто-то выполнял работу с помощью стиля оригами. </a:t>
            </a:r>
            <a:endParaRPr lang="ru-RU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2051" name="Picture 3" descr="C:\Users\Honest\Desktop\21192278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5895" y="1052736"/>
            <a:ext cx="3716693" cy="44644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81378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1600200"/>
          </a:xfrm>
        </p:spPr>
        <p:txBody>
          <a:bodyPr/>
          <a:lstStyle/>
          <a:p>
            <a:r>
              <a:rPr lang="ru-RU" sz="4400" b="1" dirty="0">
                <a:solidFill>
                  <a:schemeClr val="tx2">
                    <a:lumMod val="75000"/>
                  </a:schemeClr>
                </a:solidFill>
              </a:rPr>
              <a:t>Списки использованных источников и литературы</a:t>
            </a:r>
            <a:br>
              <a:rPr lang="ru-RU" sz="4400" b="1" dirty="0">
                <a:solidFill>
                  <a:schemeClr val="tx2">
                    <a:lumMod val="75000"/>
                  </a:schemeClr>
                </a:solidFill>
              </a:rPr>
            </a:br>
            <a:endParaRPr lang="ru-RU" sz="4400" dirty="0"/>
          </a:p>
        </p:txBody>
      </p:sp>
      <p:sp>
        <p:nvSpPr>
          <p:cNvPr id="5" name="TextBox 4"/>
          <p:cNvSpPr txBox="1"/>
          <p:nvPr/>
        </p:nvSpPr>
        <p:spPr>
          <a:xfrm>
            <a:off x="323528" y="1844824"/>
            <a:ext cx="835292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Учебник геометрии 10-11 класс под авторством Л.С. </a:t>
            </a:r>
            <a:r>
              <a:rPr lang="ru-RU" dirty="0" err="1" smtClean="0"/>
              <a:t>Антанасян</a:t>
            </a:r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err="1" smtClean="0"/>
              <a:t>Медиафайлы</a:t>
            </a:r>
            <a:r>
              <a:rPr lang="ru-RU" dirty="0" smtClean="0"/>
              <a:t> брались из интернет ресурса: </a:t>
            </a: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www.google.ru/imghp?hl=ru&amp;tab=wi&amp;ei=YMwYV9XuCIqOsgGM8LeYDA&amp;ved=0EKouCBIoAQ</a:t>
            </a: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679051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Оглавление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Многогранники</a:t>
            </a:r>
          </a:p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Правильные многогранники</a:t>
            </a:r>
          </a:p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Доказательство теоремы</a:t>
            </a:r>
          </a:p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Виды правильных многогранников</a:t>
            </a:r>
          </a:p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Опрос</a:t>
            </a:r>
          </a:p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Задача</a:t>
            </a:r>
          </a:p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Выполнение задачи</a:t>
            </a:r>
          </a:p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Вывод</a:t>
            </a:r>
          </a:p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Списки использованных источников и литературы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4457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-243408"/>
            <a:ext cx="8229600" cy="1600200"/>
          </a:xfrm>
        </p:spPr>
        <p:txBody>
          <a:bodyPr/>
          <a:lstStyle/>
          <a:p>
            <a:r>
              <a:rPr lang="ru-RU" dirty="0" smtClean="0"/>
              <a:t>Многогранники</a:t>
            </a:r>
            <a:endParaRPr lang="ru-RU" dirty="0"/>
          </a:p>
        </p:txBody>
      </p:sp>
      <p:cxnSp>
        <p:nvCxnSpPr>
          <p:cNvPr id="5" name="Прямая со стрелкой 4"/>
          <p:cNvCxnSpPr/>
          <p:nvPr/>
        </p:nvCxnSpPr>
        <p:spPr>
          <a:xfrm flipH="1">
            <a:off x="1907704" y="1340768"/>
            <a:ext cx="432048" cy="1008112"/>
          </a:xfrm>
          <a:prstGeom prst="straightConnector1">
            <a:avLst/>
          </a:prstGeom>
          <a:ln w="57150"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6183058" y="1340768"/>
            <a:ext cx="1053238" cy="1800200"/>
          </a:xfrm>
          <a:prstGeom prst="straightConnector1">
            <a:avLst/>
          </a:prstGeom>
          <a:ln w="5715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6275608" y="3260029"/>
            <a:ext cx="2376264" cy="400110"/>
          </a:xfrm>
          <a:prstGeom prst="rect">
            <a:avLst/>
          </a:prstGeom>
          <a:ln w="38100">
            <a:solidFill>
              <a:srgbClr val="7030A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dirty="0" smtClean="0"/>
              <a:t>Невыпуклые</a:t>
            </a:r>
            <a:endParaRPr lang="ru-RU" sz="2000" dirty="0"/>
          </a:p>
        </p:txBody>
      </p:sp>
      <p:sp>
        <p:nvSpPr>
          <p:cNvPr id="23" name="TextBox 22"/>
          <p:cNvSpPr txBox="1"/>
          <p:nvPr/>
        </p:nvSpPr>
        <p:spPr>
          <a:xfrm>
            <a:off x="179512" y="2493906"/>
            <a:ext cx="2376264" cy="461665"/>
          </a:xfrm>
          <a:prstGeom prst="rect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Выпуклые</a:t>
            </a:r>
            <a:endParaRPr lang="ru-RU" sz="2400" dirty="0"/>
          </a:p>
        </p:txBody>
      </p:sp>
      <p:sp>
        <p:nvSpPr>
          <p:cNvPr id="24" name="TextBox 23"/>
          <p:cNvSpPr txBox="1"/>
          <p:nvPr/>
        </p:nvSpPr>
        <p:spPr>
          <a:xfrm>
            <a:off x="3187730" y="3860966"/>
            <a:ext cx="2376264" cy="400110"/>
          </a:xfrm>
          <a:prstGeom prst="rect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000" dirty="0" smtClean="0"/>
              <a:t>Правильные</a:t>
            </a:r>
            <a:endParaRPr lang="ru-RU" sz="2000" dirty="0"/>
          </a:p>
        </p:txBody>
      </p:sp>
      <p:sp>
        <p:nvSpPr>
          <p:cNvPr id="26" name="TextBox 25"/>
          <p:cNvSpPr txBox="1"/>
          <p:nvPr/>
        </p:nvSpPr>
        <p:spPr>
          <a:xfrm>
            <a:off x="636712" y="3852050"/>
            <a:ext cx="2376264" cy="400110"/>
          </a:xfrm>
          <a:prstGeom prst="rect">
            <a:avLst/>
          </a:prstGeom>
          <a:ln w="38100">
            <a:solidFill>
              <a:schemeClr val="bg2">
                <a:lumMod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000" dirty="0" smtClean="0"/>
              <a:t>Неправильные</a:t>
            </a:r>
            <a:endParaRPr lang="ru-RU" sz="2000" dirty="0"/>
          </a:p>
        </p:txBody>
      </p:sp>
      <p:cxnSp>
        <p:nvCxnSpPr>
          <p:cNvPr id="27" name="Соединительная линия уступом 26"/>
          <p:cNvCxnSpPr>
            <a:stCxn id="23" idx="2"/>
          </p:cNvCxnSpPr>
          <p:nvPr/>
        </p:nvCxnSpPr>
        <p:spPr>
          <a:xfrm rot="16200000" flipH="1">
            <a:off x="1256985" y="3066230"/>
            <a:ext cx="905396" cy="684078"/>
          </a:xfrm>
          <a:prstGeom prst="bentConnector3">
            <a:avLst>
              <a:gd name="adj1" fmla="val 50000"/>
            </a:avLst>
          </a:prstGeom>
          <a:ln w="38100"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Соединительная линия уступом 31"/>
          <p:cNvCxnSpPr/>
          <p:nvPr/>
        </p:nvCxnSpPr>
        <p:spPr>
          <a:xfrm>
            <a:off x="2576663" y="2663371"/>
            <a:ext cx="1799199" cy="1162497"/>
          </a:xfrm>
          <a:prstGeom prst="bentConnector2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1" name="Picture 3" descr="C:\Users\Honest\Desktop\0005-005-Nevypuklyj-mnogogrannik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6420" y="4013974"/>
            <a:ext cx="2843808" cy="26797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4" name="Прямая со стрелкой 33"/>
          <p:cNvCxnSpPr/>
          <p:nvPr/>
        </p:nvCxnSpPr>
        <p:spPr>
          <a:xfrm>
            <a:off x="7463740" y="3665835"/>
            <a:ext cx="0" cy="348139"/>
          </a:xfrm>
          <a:prstGeom prst="straightConnector1">
            <a:avLst/>
          </a:prstGeom>
          <a:ln w="381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2" name="Picture 4" descr="C:\Users\Honest\Desktop\165_html_m589e03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4723263"/>
            <a:ext cx="2365070" cy="20999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C:\Users\Honest\Desktop\Visp_piram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077" y="4383306"/>
            <a:ext cx="2420699" cy="24233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51003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19256" cy="1556792"/>
          </a:xfrm>
        </p:spPr>
        <p:txBody>
          <a:bodyPr/>
          <a:lstStyle/>
          <a:p>
            <a:r>
              <a:rPr lang="ru-RU" dirty="0" smtClean="0"/>
              <a:t>Правильные многогранники</a:t>
            </a:r>
            <a:endParaRPr lang="ru-RU" dirty="0"/>
          </a:p>
        </p:txBody>
      </p:sp>
      <p:pic>
        <p:nvPicPr>
          <p:cNvPr id="3076" name="Picture 4" descr="C:\Users\Honest\Desktop\Выпуклый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2" y="1772816"/>
            <a:ext cx="6722333" cy="20625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7" name="Picture 5" descr="C:\Users\Honest\Desktop\16839_html_m7d150f23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7" y="4321023"/>
            <a:ext cx="6290285" cy="17267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99766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-531440"/>
            <a:ext cx="8229600" cy="1600200"/>
          </a:xfrm>
        </p:spPr>
        <p:txBody>
          <a:bodyPr/>
          <a:lstStyle/>
          <a:p>
            <a:r>
              <a:rPr lang="ru-RU" dirty="0" smtClean="0"/>
              <a:t>Доказательство теоремы </a:t>
            </a:r>
            <a:endParaRPr lang="ru-RU" dirty="0"/>
          </a:p>
        </p:txBody>
      </p:sp>
      <p:pic>
        <p:nvPicPr>
          <p:cNvPr id="4099" name="Picture 3" descr="C:\Users\Honest\Desktop\10-11-geoa2013-78-63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156627"/>
            <a:ext cx="5904656" cy="55170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5703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Виды правильных многогранников</a:t>
            </a:r>
            <a:endParaRPr lang="ru-RU" dirty="0"/>
          </a:p>
        </p:txBody>
      </p:sp>
      <p:pic>
        <p:nvPicPr>
          <p:cNvPr id="2050" name="Picture 2" descr="C:\Users\Honest\Desktop\x_5e819d9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1743074"/>
            <a:ext cx="6338383" cy="45662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0864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-675456"/>
            <a:ext cx="8229600" cy="1600200"/>
          </a:xfrm>
        </p:spPr>
        <p:txBody>
          <a:bodyPr/>
          <a:lstStyle/>
          <a:p>
            <a:r>
              <a:rPr lang="ru-RU" dirty="0" smtClean="0"/>
              <a:t>Опрос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539552" y="980728"/>
            <a:ext cx="79928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Вопрос №1:  В школе изучается два раздела математики </a:t>
            </a:r>
            <a:r>
              <a:rPr lang="ru-RU" sz="2400" dirty="0" smtClean="0"/>
              <a:t>алгебра </a:t>
            </a:r>
            <a:r>
              <a:rPr lang="ru-RU" sz="2400" dirty="0" smtClean="0"/>
              <a:t>и </a:t>
            </a:r>
            <a:r>
              <a:rPr lang="ru-RU" sz="2400" dirty="0" smtClean="0"/>
              <a:t> геометрия</a:t>
            </a:r>
            <a:r>
              <a:rPr lang="ru-RU" sz="2400" dirty="0" smtClean="0"/>
              <a:t>. Какой предмет легче, по вашему мнению?</a:t>
            </a:r>
            <a:endParaRPr lang="ru-RU" sz="2400" dirty="0"/>
          </a:p>
        </p:txBody>
      </p:sp>
      <p:graphicFrame>
        <p:nvGraphicFramePr>
          <p:cNvPr id="9" name="Объект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52727366"/>
              </p:ext>
            </p:extLst>
          </p:nvPr>
        </p:nvGraphicFramePr>
        <p:xfrm>
          <a:off x="-324544" y="2294046"/>
          <a:ext cx="8229600" cy="44301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6660232" y="4163704"/>
            <a:ext cx="12345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</a:t>
            </a:r>
            <a:r>
              <a:rPr lang="ru-RU" u="sng" dirty="0" smtClean="0"/>
              <a:t>30 чел</a:t>
            </a:r>
            <a:endParaRPr lang="ru-RU" u="sng" dirty="0"/>
          </a:p>
        </p:txBody>
      </p:sp>
      <p:cxnSp>
        <p:nvCxnSpPr>
          <p:cNvPr id="13" name="Прямая со стрелкой 12"/>
          <p:cNvCxnSpPr>
            <a:endCxn id="11" idx="1"/>
          </p:cNvCxnSpPr>
          <p:nvPr/>
        </p:nvCxnSpPr>
        <p:spPr>
          <a:xfrm flipV="1">
            <a:off x="6156176" y="4348370"/>
            <a:ext cx="504056" cy="184666"/>
          </a:xfrm>
          <a:prstGeom prst="straightConnector1">
            <a:avLst/>
          </a:prstGeom>
          <a:ln w="28575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6408204" y="4941168"/>
            <a:ext cx="396044" cy="72008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45332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-800100"/>
            <a:ext cx="8229600" cy="1600200"/>
          </a:xfrm>
        </p:spPr>
        <p:txBody>
          <a:bodyPr/>
          <a:lstStyle/>
          <a:p>
            <a:r>
              <a:rPr lang="ru-RU" dirty="0" smtClean="0"/>
              <a:t>Опрос</a:t>
            </a:r>
            <a:endParaRPr lang="ru-RU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53003163"/>
              </p:ext>
            </p:extLst>
          </p:nvPr>
        </p:nvGraphicFramePr>
        <p:xfrm>
          <a:off x="-713296" y="2278675"/>
          <a:ext cx="9145638" cy="4248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0" y="836712"/>
            <a:ext cx="85689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Вопрос №2:  Какой из двух разделов математики (алгебра или геометрия) способствует развитию творческих способностей?</a:t>
            </a:r>
            <a:endParaRPr lang="ru-RU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7777471" y="4738725"/>
            <a:ext cx="8913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38 чел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7707464" y="4218245"/>
            <a:ext cx="7248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 чел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56604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36512" y="-387424"/>
            <a:ext cx="9180512" cy="1600200"/>
          </a:xfrm>
        </p:spPr>
        <p:txBody>
          <a:bodyPr/>
          <a:lstStyle/>
          <a:p>
            <a:r>
              <a:rPr lang="ru-RU" dirty="0" smtClean="0"/>
              <a:t>Задача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412776"/>
            <a:ext cx="8856984" cy="3633267"/>
          </a:xfrm>
        </p:spPr>
        <p:txBody>
          <a:bodyPr/>
          <a:lstStyle/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Нужно сделать своими руками любой многогранник. Выпуклый или невыпуклый.</a:t>
            </a:r>
          </a:p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Выпуклый многогранник можно сделать двумя способами: с помощью развёртки или в стиле оригами.</a:t>
            </a:r>
          </a:p>
          <a:p>
            <a:endParaRPr lang="ru-RU" b="1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1026" name="Picture 2" descr="C:\Users\Honest\Desktop\развертки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8583" y="4149081"/>
            <a:ext cx="4688233" cy="25441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Honest\Desktop\301399_1000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504" y="4005065"/>
            <a:ext cx="2873110" cy="2833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55808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221</TotalTime>
  <Words>215</Words>
  <Application>Microsoft Office PowerPoint</Application>
  <PresentationFormat>Экран (4:3)</PresentationFormat>
  <Paragraphs>45</Paragraphs>
  <Slides>12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Исполнительная</vt:lpstr>
      <vt:lpstr>Тема: «Развитие творческих способностей на уроках математики»</vt:lpstr>
      <vt:lpstr>Оглавление</vt:lpstr>
      <vt:lpstr>Многогранники</vt:lpstr>
      <vt:lpstr>Правильные многогранники</vt:lpstr>
      <vt:lpstr>Доказательство теоремы </vt:lpstr>
      <vt:lpstr>Виды правильных многогранников</vt:lpstr>
      <vt:lpstr>Опрос</vt:lpstr>
      <vt:lpstr>Опрос</vt:lpstr>
      <vt:lpstr>Задача</vt:lpstr>
      <vt:lpstr>Презентация PowerPoint</vt:lpstr>
      <vt:lpstr>Вывод</vt:lpstr>
      <vt:lpstr>Списки использованных источников и литературы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Многогранники</dc:title>
  <dc:creator>Honest</dc:creator>
  <cp:lastModifiedBy>Honest</cp:lastModifiedBy>
  <cp:revision>18</cp:revision>
  <dcterms:created xsi:type="dcterms:W3CDTF">2016-04-20T11:22:51Z</dcterms:created>
  <dcterms:modified xsi:type="dcterms:W3CDTF">2016-04-21T12:56:37Z</dcterms:modified>
</cp:coreProperties>
</file>