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56" r:id="rId2"/>
    <p:sldId id="260" r:id="rId3"/>
    <p:sldId id="263" r:id="rId4"/>
    <p:sldId id="265" r:id="rId5"/>
    <p:sldId id="278" r:id="rId6"/>
    <p:sldId id="280" r:id="rId7"/>
    <p:sldId id="266" r:id="rId8"/>
    <p:sldId id="259" r:id="rId9"/>
    <p:sldId id="279" r:id="rId10"/>
    <p:sldId id="285" r:id="rId11"/>
    <p:sldId id="268" r:id="rId12"/>
    <p:sldId id="269" r:id="rId13"/>
    <p:sldId id="284" r:id="rId14"/>
    <p:sldId id="287" r:id="rId15"/>
    <p:sldId id="275" r:id="rId16"/>
    <p:sldId id="276" r:id="rId17"/>
    <p:sldId id="283" r:id="rId18"/>
    <p:sldId id="286" r:id="rId19"/>
    <p:sldId id="271" r:id="rId20"/>
    <p:sldId id="273" r:id="rId21"/>
    <p:sldId id="272" r:id="rId22"/>
    <p:sldId id="281" r:id="rId23"/>
    <p:sldId id="282" r:id="rId24"/>
    <p:sldId id="262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B0F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4" autoAdjust="0"/>
    <p:restoredTop sz="92832" autoAdjust="0"/>
  </p:normalViewPr>
  <p:slideViewPr>
    <p:cSldViewPr>
      <p:cViewPr>
        <p:scale>
          <a:sx n="68" d="100"/>
          <a:sy n="68" d="100"/>
        </p:scale>
        <p:origin x="-33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FBE91-5CCA-4E58-BF8C-35ED76F05E9D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88ADB-7DC5-4EAD-9FB0-8656A73446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F22ED-956E-42A0-B51D-65E1037117DF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94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2A51C8A-178D-423F-8785-8B8635F11E61}" type="datetimeFigureOut">
              <a:rPr lang="ru-RU" smtClean="0"/>
              <a:pPr/>
              <a:t>25.04.2016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2B3E60D-BDD5-4B2F-A28C-A257469C4B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aviatoru.at.ua/_fr/9/9897238.jpg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5.jpe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gif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gif"/><Relationship Id="rId3" Type="http://schemas.openxmlformats.org/officeDocument/2006/relationships/image" Target="../media/image5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gif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373216"/>
            <a:ext cx="9144000" cy="1484784"/>
          </a:xfrm>
          <a:scene3d>
            <a:camera prst="obliqueBottomRigh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опыта работы 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педагога: 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Сёминой В.Н.       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373858"/>
          </a:xfrm>
          <a:scene3d>
            <a:camera prst="obliqueBottomRight"/>
            <a:lightRig rig="soft" dir="t">
              <a:rot lat="0" lon="0" rev="18000000"/>
            </a:lightRig>
          </a:scene3d>
          <a:sp3d prstMaterial="dkEdge">
            <a:bevelT w="73660" h="4445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sz="6000" dirty="0" smtClean="0">
                <a:solidFill>
                  <a:srgbClr val="FFC000"/>
                </a:solidFill>
              </a:rPr>
              <a:t>Метод </a:t>
            </a:r>
            <a:r>
              <a:rPr lang="ru-RU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проектов как     </a:t>
            </a:r>
            <a:br>
              <a:rPr lang="ru-RU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средство разработки и внедрения педагогических инноваций в старшей группе №4</a:t>
            </a:r>
            <a:endParaRPr lang="ru-RU" sz="60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Documents and Settings\USER\Рабочий стол\Новая папка\63136665_5f8350820dd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0"/>
            <a:ext cx="252028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/>
        </p:spPr>
      </p:pic>
      <p:pic>
        <p:nvPicPr>
          <p:cNvPr id="5" name="Picture 4" descr="C:\Documents and Settings\USER\Рабочий стол\Новая папка\m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1656184" cy="19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10" name="Picture 2" descr="E:\IMG_1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0"/>
            <a:ext cx="1368152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ttp://static3.depositphotos.com/1002275/166/v/450/depositphotos_1662120-Clever-ow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детей сформировались  знания и забота о своем здоровье;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Знают , в каких продуктах содержатся  витамины и  почему витамины нужны человеку;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Знают, как устроен человек, что полезно, а что вредно для организма, что нужно знать и делать для сохранения здоровья ;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Сформировалась гигиеническая культура;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Освоили новые подвижные народные, дидактические , сюжетно – ролевые игры;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Узнали зимние виды спорта, такие как -«Биатлон», «Слалом»,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Горно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лыжный спорт» и др.;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сплотил детей , родителей , и педагогов, дети научились работать в команде ,совместно решать поставленные задачи;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Взрослые и дети получили моральное удовлетворение.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Работая над проектом, решили поставленные задачи:</a:t>
            </a:r>
            <a:endParaRPr lang="ru-RU" sz="36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         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Портфолио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 «Олимпийская неделя»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9144000" cy="573325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Ознакомление старших дошкольников с первоначальными сведениями об истории олимпийского движения древности и современности как достижения общечеловеческой культуры.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lvl="0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у детей представление об Олимпийских играх как мирного соревнования в целях физического совершенствования людей, в котором участвуют народы всего мира</a:t>
            </a:r>
          </a:p>
          <a:p>
            <a:pPr lvl="0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Ознакомить дошкольников с доступными для детей этого возраста сведениями из истории олимпийского движения.</a:t>
            </a:r>
          </a:p>
          <a:p>
            <a:pPr lvl="0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формированию у детей интереса к занятиям физическим упражнениям через нравственный и эстетический опыт олимпизма.</a:t>
            </a:r>
          </a:p>
          <a:p>
            <a:pPr lvl="0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желание вести здоровый образ жизни</a:t>
            </a:r>
          </a:p>
          <a:p>
            <a:pPr lvl="0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 с детьми и родителями создать книгу «Путешествие в Олимпию», оформить тематический уголок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8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ло3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5589240"/>
            <a:ext cx="1944216" cy="126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IMG_1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0"/>
            <a:ext cx="1368152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Olymp_0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1728192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9897238">
            <a:hlinkClick r:id="rId6" tgtFrame="_blank" tooltip="Нажмите, для просмотра в полном размере...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800200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            Формы реализация проекта</a:t>
            </a:r>
            <a:endParaRPr lang="ru-RU" dirty="0"/>
          </a:p>
        </p:txBody>
      </p:sp>
      <p:pic>
        <p:nvPicPr>
          <p:cNvPr id="6" name="Picture 2" descr="E:\IMG_1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60648"/>
            <a:ext cx="1368152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Olymp_1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6021288"/>
            <a:ext cx="1944216" cy="83671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12" name="Рисунок 11" descr="Olymp_0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6021288"/>
            <a:ext cx="1763688" cy="83671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7" name="Рисунок 16" descr="Olymp_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412776"/>
            <a:ext cx="1944216" cy="10801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14" name="Содержимое 13" descr="E:\DCIM\116___02\IMG_1610.JPG"/>
          <p:cNvPicPr>
            <a:picLocks noGrp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96552" y="4005064"/>
            <a:ext cx="2160240" cy="149855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5" name="Содержимое 14" descr="E:\DCIM\116___02\IMG_1612.JPG"/>
          <p:cNvPicPr>
            <a:picLocks noGrp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96552" y="2348880"/>
            <a:ext cx="2232248" cy="178928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8" name="Рисунок 17" descr="E:\DCIM\116___02\IMG_1615.JPG"/>
          <p:cNvPicPr/>
          <p:nvPr/>
        </p:nvPicPr>
        <p:blipFill>
          <a:blip r:embed="rId8" cstate="print"/>
          <a:srcRect l="15120"/>
          <a:stretch>
            <a:fillRect/>
          </a:stretch>
        </p:blipFill>
        <p:spPr bwMode="auto">
          <a:xfrm>
            <a:off x="-324544" y="1412776"/>
            <a:ext cx="2520280" cy="100811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9" name="Рисунок 18" descr="E:\DCIM\116___02\IMG_159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2420888"/>
            <a:ext cx="2160240" cy="205285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20" name="Рисунок 19" descr="E:\DCIM\116___02\IMG_158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2320" y="5373216"/>
            <a:ext cx="1691680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E:\DCIM\116___02\IMG_158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4221088"/>
            <a:ext cx="259228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bliqueTopRight"/>
            <a:lightRig rig="threePt" dir="t"/>
          </a:scene3d>
        </p:spPr>
      </p:pic>
      <p:pic>
        <p:nvPicPr>
          <p:cNvPr id="22" name="Рисунок 21" descr="E:\DCIM\116___02\IMG_158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252536" y="5445224"/>
            <a:ext cx="2016224" cy="141277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23" name="Рисунок 22" descr="E:\DCIM\116___02\IMG_1583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4509120"/>
            <a:ext cx="2232248" cy="10706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24" name="Рисунок 23" descr="E:\DCIM\116___02\IMG_162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1840" y="1412776"/>
            <a:ext cx="2952328" cy="297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E:\DCIM\116___02\IMG_1624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2160" y="1484784"/>
            <a:ext cx="158417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E:\DCIM\116___02\IMG_1605.JPG"/>
          <p:cNvPicPr/>
          <p:nvPr/>
        </p:nvPicPr>
        <p:blipFill>
          <a:blip r:embed="rId16" cstate="print"/>
          <a:srcRect l="21807" t="6631" r="12774" b="3744"/>
          <a:stretch>
            <a:fillRect/>
          </a:stretch>
        </p:blipFill>
        <p:spPr bwMode="auto">
          <a:xfrm>
            <a:off x="1403648" y="1340768"/>
            <a:ext cx="180020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E:\DCIM\116___02\IMG_1606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03648" y="3212976"/>
            <a:ext cx="18002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E:\DCIM\116___02\IMG_1594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12160" y="3140968"/>
            <a:ext cx="1647453" cy="187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E:\DCIM\116___02\IMG_1598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47664" y="4653136"/>
            <a:ext cx="180020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E:\DCIM\116___02\IMG_1599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84168" y="4869160"/>
            <a:ext cx="1368152" cy="128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                  Энциклопедия              </a:t>
            </a:r>
            <a:br>
              <a:rPr lang="ru-RU" dirty="0" smtClean="0"/>
            </a:br>
            <a:r>
              <a:rPr lang="ru-RU" dirty="0" smtClean="0"/>
              <a:t>    «Путешествие в Олимпию»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ло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268760"/>
            <a:ext cx="3421968" cy="270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7686D4CC019A729D6FFE5849EE3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45345" cy="133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3157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2554" y="0"/>
            <a:ext cx="1611446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olympic_fla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0"/>
            <a:ext cx="2025773" cy="1299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E:\Documents and Settings\Evolution\Мои документы\ReceivedFiles\Ann-Baby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5561856"/>
            <a:ext cx="201622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E:\Documents and Settings\Evolution\Мои документы\ReceivedFiles\Ann-Baby\olimpgames5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5517232"/>
            <a:ext cx="2160240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Olymp_0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0"/>
            <a:ext cx="1728192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Olymp_08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345832"/>
            <a:ext cx="277180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Olymp_16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1412776"/>
            <a:ext cx="2771800" cy="168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Olymp_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5445224"/>
            <a:ext cx="2267745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Olymp_14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0232" y="3140968"/>
            <a:ext cx="230425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Olymp_10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340768"/>
            <a:ext cx="2915816" cy="179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Olymp_17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75656" y="0"/>
            <a:ext cx="154618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Olymp_18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4208" y="1"/>
            <a:ext cx="1225856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Olymp_04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996952"/>
            <a:ext cx="2771800" cy="176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Дать определение Олимпийским играм;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Узнали, где и когда зародились Олимпийские игры;</a:t>
            </a:r>
          </a:p>
          <a:p>
            <a:pPr lvl="0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Могут описывать какой-либо вид олимпийского состязания;</a:t>
            </a:r>
          </a:p>
          <a:p>
            <a:pPr lvl="0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Понимают смысл Олимпийской символики;</a:t>
            </a:r>
          </a:p>
          <a:p>
            <a:pPr lvl="0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Узнали о победах олимпийцев;</a:t>
            </a:r>
          </a:p>
          <a:p>
            <a:pPr lvl="0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Учились работать с источниками информации (книги, журналы, интернет);</a:t>
            </a:r>
          </a:p>
          <a:p>
            <a:pPr lvl="0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Учились общаться, слушать 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(беседы, чтение книг,  организация выставок);</a:t>
            </a:r>
          </a:p>
          <a:p>
            <a:pPr lvl="0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Развивали свои творческие способности (рисование, лепка, аппликация, оформление книги «Путешествие в Олимпию»).</a:t>
            </a:r>
          </a:p>
          <a:p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Работая над проектом, решили поставленные задачи;    </a:t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дети усвоили и могут:</a:t>
            </a:r>
            <a:endParaRPr lang="ru-RU" sz="36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    </a:t>
            </a:r>
            <a:r>
              <a:rPr lang="ru-RU" sz="3600" dirty="0" err="1" smtClean="0">
                <a:solidFill>
                  <a:srgbClr val="0070C0"/>
                </a:solidFill>
              </a:rPr>
              <a:t>Портфолио</a:t>
            </a:r>
            <a:r>
              <a:rPr lang="ru-RU" sz="3600" dirty="0" smtClean="0">
                <a:solidFill>
                  <a:srgbClr val="0070C0"/>
                </a:solidFill>
              </a:rPr>
              <a:t> проекта</a:t>
            </a:r>
            <a:r>
              <a:rPr lang="ru-RU" sz="3600" dirty="0" smtClean="0"/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«ОсТрОвОк </a:t>
            </a:r>
            <a:r>
              <a:rPr lang="ru-RU" sz="3200" dirty="0" smtClean="0">
                <a:solidFill>
                  <a:srgbClr val="00B050"/>
                </a:solidFill>
              </a:rPr>
              <a:t>БеЗоПаСнОсТи»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52736"/>
            <a:ext cx="9144000" cy="5805264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rgbClr val="00B050"/>
                </a:solidFill>
              </a:rPr>
              <a:t>Цель проекта</a:t>
            </a:r>
            <a:r>
              <a:rPr lang="ru-RU" dirty="0" smtClean="0">
                <a:solidFill>
                  <a:srgbClr val="0070C0"/>
                </a:solidFill>
              </a:rPr>
              <a:t>: Воспитание у ребёнка культуры безопасного поведения в различных ситуациях.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Задачи: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Формировать у дошкольников представление об опасных для жизни и здоровья предметах, которые встречаются в быту;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Научить соблюдать определенные правила поведения дома;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Стимулировать у дошкольников развитие самостоятельности и ответственности;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Расширить и углубить представления детей о путях охраны своего здоровья и способах безопасного поведения в различных ситуациях;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Развивать внимание, память, инстинкт самосохранения.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Привлечь внимание родителей к данному вопросу и участию в проектной деятельности.</a:t>
            </a:r>
          </a:p>
          <a:p>
            <a:endParaRPr lang="ru-RU" dirty="0"/>
          </a:p>
        </p:txBody>
      </p:sp>
      <p:pic>
        <p:nvPicPr>
          <p:cNvPr id="5" name="Picture 2" descr="E:\IMG_1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1368152" cy="54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Анимашки Дет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125963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В процессе реализации проекта педагогами группы 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были использованы различные формы работы с детьми и       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родителями воспитанников.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для презент\IMG_201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3059832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пользователь\Desktop\для презент\IMG_202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r="-118"/>
          <a:stretch>
            <a:fillRect/>
          </a:stretch>
        </p:blipFill>
        <p:spPr bwMode="auto">
          <a:xfrm>
            <a:off x="0" y="2348880"/>
            <a:ext cx="2843808" cy="142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для презент\IMG_2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284380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для презент\IMG_2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284380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для презент\IMG_2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340768"/>
            <a:ext cx="302433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ользователь\Desktop\для презент\IMG_198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356992"/>
            <a:ext cx="269979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пользователь\Desktop\для презент\IMG_200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5085184"/>
            <a:ext cx="36004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пользователь\Desktop\для презент\IMG_2001.JPG"/>
          <p:cNvPicPr/>
          <p:nvPr/>
        </p:nvPicPr>
        <p:blipFill>
          <a:blip r:embed="rId9" cstate="print"/>
          <a:srcRect l="16563" t="3210" r="21654" b="10864"/>
          <a:stretch>
            <a:fillRect/>
          </a:stretch>
        </p:blipFill>
        <p:spPr bwMode="auto">
          <a:xfrm>
            <a:off x="6372200" y="1484784"/>
            <a:ext cx="2626396" cy="1916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пользователь\Desktop\для презент\IMG_1998.JPG"/>
          <p:cNvPicPr/>
          <p:nvPr/>
        </p:nvPicPr>
        <p:blipFill>
          <a:blip r:embed="rId10" cstate="print"/>
          <a:srcRect r="-316"/>
          <a:stretch>
            <a:fillRect/>
          </a:stretch>
        </p:blipFill>
        <p:spPr bwMode="auto">
          <a:xfrm>
            <a:off x="2843808" y="2708921"/>
            <a:ext cx="351832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пользователь\Desktop\для презент\IMG_199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5013176"/>
            <a:ext cx="284380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144000" cy="587727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Совместное творчество дошкольников и родителей воспитанников.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Презентация проекта</a:t>
            </a:r>
            <a:endParaRPr lang="ru-RU" dirty="0"/>
          </a:p>
        </p:txBody>
      </p:sp>
      <p:pic>
        <p:nvPicPr>
          <p:cNvPr id="4" name="Рисунок 3" descr="http://geomama.ucoz.ru/_nw/4/876567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73630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geomama.ucoz.ru/_nw/4/841893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84784"/>
            <a:ext cx="291581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nsopb.ru/fck_editor_files/images/2%20.jpg"/>
          <p:cNvPicPr/>
          <p:nvPr/>
        </p:nvPicPr>
        <p:blipFill>
          <a:blip r:embed="rId4" cstate="print"/>
          <a:srcRect b="5744"/>
          <a:stretch>
            <a:fillRect/>
          </a:stretch>
        </p:blipFill>
        <p:spPr bwMode="auto">
          <a:xfrm>
            <a:off x="2843808" y="1700808"/>
            <a:ext cx="348000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www.usgg.ru/uploads/posts/2015-05/1431672723_1338864169_1risunok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284380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pojarnayabezopasnost.ru/images/foto/pojarnayabezopasnost-17-big.jpg"/>
          <p:cNvPicPr/>
          <p:nvPr/>
        </p:nvPicPr>
        <p:blipFill>
          <a:blip r:embed="rId6" cstate="print"/>
          <a:srcRect t="44756"/>
          <a:stretch>
            <a:fillRect/>
          </a:stretch>
        </p:blipFill>
        <p:spPr bwMode="auto">
          <a:xfrm>
            <a:off x="2771800" y="4005064"/>
            <a:ext cx="374441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220072" y="1844824"/>
            <a:ext cx="540000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800" dirty="0" smtClean="0"/>
              <a:t>Лиза Г.</a:t>
            </a:r>
            <a:endParaRPr lang="ru-RU" sz="8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827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 flipH="1">
            <a:off x="1835696" y="6370634"/>
            <a:ext cx="504000" cy="2154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tx1"/>
                </a:solidFill>
                <a:latin typeface="Constantia" pitchFamily="18" charset="0"/>
              </a:rPr>
              <a:t>Ирина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6453336"/>
            <a:ext cx="576000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800" dirty="0" smtClean="0"/>
              <a:t>Алёна 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52320" y="6093296"/>
            <a:ext cx="82800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800" dirty="0" smtClean="0"/>
              <a:t>Алёна Б</a:t>
            </a:r>
            <a:endParaRPr lang="ru-RU" sz="800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 rot="10800000" flipV="1">
            <a:off x="755136" y="3356992"/>
            <a:ext cx="612000" cy="2154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+mn-ea" charset="0"/>
                <a:cs typeface="+mn-cs" charset="0"/>
              </a:rPr>
              <a:t>Даша 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Воспитанники знают определенные правила поведения дома;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Умеют вести себя адекватно в опасных ситуациях дома и на улице: при общении с незнакомыми людьми, взаимодействии с пожароопасными и другими предметами, животными.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Имеют представления об охране своего здоровья и способах безопасного поведения в различных ситуациях.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B050"/>
                </a:solidFill>
              </a:rPr>
              <a:t/>
            </a:r>
            <a:br>
              <a:rPr lang="ru-RU" sz="4400" dirty="0" smtClean="0">
                <a:solidFill>
                  <a:srgbClr val="00B050"/>
                </a:solidFill>
              </a:rPr>
            </a:br>
            <a:r>
              <a:rPr lang="ru-RU" sz="4400" dirty="0" smtClean="0">
                <a:solidFill>
                  <a:srgbClr val="00B050"/>
                </a:solidFill>
              </a:rPr>
              <a:t>                     </a:t>
            </a:r>
            <a:r>
              <a:rPr lang="ru-RU" sz="4000" dirty="0" smtClean="0">
                <a:solidFill>
                  <a:srgbClr val="00B050"/>
                </a:solidFill>
              </a:rPr>
              <a:t>Результаты проекта:</a:t>
            </a:r>
            <a:endParaRPr lang="ru-RU" dirty="0"/>
          </a:p>
        </p:txBody>
      </p:sp>
      <p:pic>
        <p:nvPicPr>
          <p:cNvPr id="4" name="Picture 4" descr="улыб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81128"/>
            <a:ext cx="914400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проекта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«ОбЩеСтВо РыЦаРеЙ и ПрИнЦеСс»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419976" cy="5328592"/>
          </a:xfrm>
          <a:scene3d>
            <a:camera prst="perspectiveAbove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8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Создать условия для развития коммуникативной деятельности ребенка дошкольного возраста в детском саду и в семье с учетом гендерных особенностей.</a:t>
            </a:r>
          </a:p>
          <a:p>
            <a:pPr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Формировать положительную мотивацию к развитию речи;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Накопление игрового материала для развития нравственного и речевого потенциала дошкольников;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Воспитать в детях положительное отношение к своему гендеру;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Воспитать культуру отношений между мальчиками и девочками;</a:t>
            </a:r>
          </a:p>
          <a:p>
            <a:pPr lvl="8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8024" y="1700808"/>
            <a:ext cx="4355976" cy="5157192"/>
          </a:xfrm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Обеспечить благоприятную атмосферу и условия для всестороннего развития, воспитания и образования мальчиков и девочек в группе старшего дошкольного возраста;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Повысить активность родителей в совместной деятельности по гендерному    воспитанию детей.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Организовать систему мероприятий по взаимодействию ДОУ и семьи, обеспечивающие полноценную социализацию личности ребенка.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 Презентация проекта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«Общество рыцарей и принцесс»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педагогическому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сообществу и родителям воспитанников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ДОУ.</a:t>
            </a:r>
          </a:p>
          <a:p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www.playcast.ru/uploads/2015/05/27/13758527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0"/>
            <a:ext cx="2339752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IMG_1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0"/>
            <a:ext cx="1080120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Анимашки Дет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188640"/>
            <a:ext cx="1152128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buNone/>
            </a:pPr>
            <a:endParaRPr lang="ru-RU" sz="8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8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Изменение социальных условий жизни в нашем обществе определяют иные тенденции развития системы образования.</a:t>
            </a:r>
          </a:p>
          <a:p>
            <a:pPr>
              <a:buNone/>
            </a:pPr>
            <a:r>
              <a:rPr lang="ru-RU" sz="8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Главной целью образования становится не столько передача знаний и социального опыта, сколько развитие личности ребёнка. На смену традиционным методам обучения приходят новые инновационные  технологии, направленные на активацию познавательной деятельности ребёнка и развитие его личностной сферы как целостной структуры.</a:t>
            </a:r>
            <a:endParaRPr lang="en-US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Использование инновационных педагогических технологий открывает новые возможности воспитания и обучения дошкольников, и одной из эффективных в наши дни стал метод проектов.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 условиях внедрения ФГОС к структуре программы дошкольного образования проектная деятельность приобретает особую значимость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Как следствие, проектная деятельность  даёт возможность воспитывать «деятеля», а не «исполнителя».      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Метод проектов не только способствует развитию детей дошкольного возраста, но и создаёт условия для единого образовательного пространства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и взаимодействия детского сада с семьями воспитанников.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 Инновационный подход к образованию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IMG_1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764704"/>
            <a:ext cx="1080120" cy="9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педагогов:</a:t>
            </a: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Повысить уровень психолого –педагогической компетентности по вопросам нравственного и гендерного воспитания дошкольников;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 Создать вариативное образовательное пространство в соответствии с заявленной темой;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Внедрить в образовательный процесс старших дошкольников проект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«Общество рыцарей и принцесс»;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дошкольников: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Развивать коммуникативно-речевые навыки.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-Сформировать устойчивые формы межличностного взаимодействия мальчиков и девочек.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Развивать нравственные качества, принятые в обществе.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родителей воспитанников:</a:t>
            </a: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-Обеспечить и повысить психолого-педагогическую поддержку семьи в вопросах гендерного воспитания детей;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-Внедрить полученные знания в традиции семьи;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-Создать партнерские отношения с детьми, педагогами и родителями воспитанников (законными представителями).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Предполагаемые  результаты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ВН, к проекту и 5 группе\imag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5768" y="0"/>
            <a:ext cx="2088232" cy="74746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5" name="Picture 2" descr="E:\IMG_1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783704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Достижение цели и задач проекта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IMG_1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1080120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Новая папка (2)\IMG_2173.JPG"/>
          <p:cNvPicPr/>
          <p:nvPr/>
        </p:nvPicPr>
        <p:blipFill>
          <a:blip r:embed="rId4" cstate="print"/>
          <a:srcRect l="41667" t="13959" b="15969"/>
          <a:stretch>
            <a:fillRect/>
          </a:stretch>
        </p:blipFill>
        <p:spPr bwMode="auto">
          <a:xfrm rot="5400000">
            <a:off x="5508104" y="1412776"/>
            <a:ext cx="172819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Новая папка (2)\IMG_2192.JPG"/>
          <p:cNvPicPr/>
          <p:nvPr/>
        </p:nvPicPr>
        <p:blipFill>
          <a:blip r:embed="rId5" cstate="print"/>
          <a:srcRect l="9080" t="23244" b="12146"/>
          <a:stretch>
            <a:fillRect/>
          </a:stretch>
        </p:blipFill>
        <p:spPr bwMode="auto">
          <a:xfrm rot="5400000">
            <a:off x="2170477" y="1510043"/>
            <a:ext cx="1800200" cy="14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ользователь\Desktop\Новая папка (2)\IMG_2170.JPG"/>
          <p:cNvPicPr/>
          <p:nvPr/>
        </p:nvPicPr>
        <p:blipFill>
          <a:blip r:embed="rId6" cstate="print"/>
          <a:srcRect l="11238" t="30795" b="16179"/>
          <a:stretch>
            <a:fillRect/>
          </a:stretch>
        </p:blipFill>
        <p:spPr bwMode="auto">
          <a:xfrm rot="5400000">
            <a:off x="5269768" y="3235288"/>
            <a:ext cx="551723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пользователь\Desktop\дети фот\IMG_166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340768"/>
            <a:ext cx="2627784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пользователь\Desktop\дети фот\IMG_1633.JPG"/>
          <p:cNvPicPr/>
          <p:nvPr/>
        </p:nvPicPr>
        <p:blipFill>
          <a:blip r:embed="rId8" cstate="print"/>
          <a:srcRect t="50743" b="9143"/>
          <a:stretch>
            <a:fillRect/>
          </a:stretch>
        </p:blipFill>
        <p:spPr bwMode="auto">
          <a:xfrm>
            <a:off x="0" y="4869160"/>
            <a:ext cx="320384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пользователь\Desktop\дети фот\IMG_1637.JPG"/>
          <p:cNvPicPr/>
          <p:nvPr/>
        </p:nvPicPr>
        <p:blipFill>
          <a:blip r:embed="rId9" cstate="print"/>
          <a:srcRect t="23762" b="21263"/>
          <a:stretch>
            <a:fillRect/>
          </a:stretch>
        </p:blipFill>
        <p:spPr bwMode="auto">
          <a:xfrm>
            <a:off x="179512" y="2924944"/>
            <a:ext cx="324036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пользователь\Desktop\Новая папка (2)\IMG_216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5229200"/>
            <a:ext cx="3960440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C:\Users\пользователь\Desktop\фото39\39-фото\DSCN2110.JPG"/>
          <p:cNvPicPr/>
          <p:nvPr/>
        </p:nvPicPr>
        <p:blipFill>
          <a:blip r:embed="rId11" cstate="print"/>
          <a:srcRect l="28623" t="21535" r="24890"/>
          <a:stretch>
            <a:fillRect/>
          </a:stretch>
        </p:blipFill>
        <p:spPr bwMode="auto">
          <a:xfrm>
            <a:off x="3275856" y="3068960"/>
            <a:ext cx="396044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C:\Users\пользователь\Desktop\Новая папка (2)\IMG_2183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7904" y="1268760"/>
            <a:ext cx="188547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Анимашки Дети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475655" cy="124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5733256"/>
            <a:ext cx="9144000" cy="11247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Грандиозное представление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«Шоу шляпок»           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Ведущие дети гр.№4: Кирилл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Ощепков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Лиза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Кузьменко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пользователь\Desktop\Новая папка (2)\IMG_2125.JPG"/>
          <p:cNvPicPr/>
          <p:nvPr/>
        </p:nvPicPr>
        <p:blipFill>
          <a:blip r:embed="rId3" cstate="print"/>
          <a:srcRect l="35808" t="12376" r="18635" b="12624"/>
          <a:stretch>
            <a:fillRect/>
          </a:stretch>
        </p:blipFill>
        <p:spPr bwMode="auto">
          <a:xfrm>
            <a:off x="2771800" y="0"/>
            <a:ext cx="3888432" cy="515719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7" name="Содержимое 5" descr="C:\Users\пользователь\Desktop\Новая папка (2)\IMG_2091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9452" y="-139453"/>
            <a:ext cx="2636913" cy="291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Новая папка (2)\IMG_2084.JPG"/>
          <p:cNvPicPr/>
          <p:nvPr/>
        </p:nvPicPr>
        <p:blipFill>
          <a:blip r:embed="rId5" cstate="print"/>
          <a:srcRect t="12376" r="52769" b="14851"/>
          <a:stretch>
            <a:fillRect/>
          </a:stretch>
        </p:blipFill>
        <p:spPr bwMode="auto">
          <a:xfrm>
            <a:off x="6588224" y="0"/>
            <a:ext cx="1440160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Новая папка (2)\IMG_2082.JPG"/>
          <p:cNvPicPr/>
          <p:nvPr/>
        </p:nvPicPr>
        <p:blipFill>
          <a:blip r:embed="rId6" cstate="print"/>
          <a:srcRect l="15455" r="7"/>
          <a:stretch>
            <a:fillRect/>
          </a:stretch>
        </p:blipFill>
        <p:spPr bwMode="auto">
          <a:xfrm rot="5400000">
            <a:off x="7771793" y="184583"/>
            <a:ext cx="1556790" cy="118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ользователь\Desktop\Новая папка (2)\IMG_2098.JPG"/>
          <p:cNvPicPr/>
          <p:nvPr/>
        </p:nvPicPr>
        <p:blipFill>
          <a:blip r:embed="rId7" cstate="print"/>
          <a:srcRect l="41800"/>
          <a:stretch>
            <a:fillRect/>
          </a:stretch>
        </p:blipFill>
        <p:spPr bwMode="auto">
          <a:xfrm>
            <a:off x="-684584" y="2204864"/>
            <a:ext cx="4752528" cy="360040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3" name="Рисунок 12" descr="C:\Users\пользователь\Desktop\Новая папка (2)\IMG_2115.JPG"/>
          <p:cNvPicPr/>
          <p:nvPr/>
        </p:nvPicPr>
        <p:blipFill>
          <a:blip r:embed="rId8" cstate="print"/>
          <a:srcRect l="17678" r="5439"/>
          <a:stretch>
            <a:fillRect/>
          </a:stretch>
        </p:blipFill>
        <p:spPr bwMode="auto">
          <a:xfrm>
            <a:off x="5436096" y="1484784"/>
            <a:ext cx="4248472" cy="424847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r>
              <a:rPr lang="ru-RU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Уважаемые коллеги!</a:t>
            </a:r>
          </a:p>
          <a:p>
            <a:pPr>
              <a:buNone/>
            </a:pPr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 завершении, проект будет   </a:t>
            </a:r>
          </a:p>
          <a:p>
            <a:pPr>
              <a:buNone/>
            </a:pPr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представлен педагогическому сообществу двух детских     </a:t>
            </a:r>
          </a:p>
          <a:p>
            <a:pPr>
              <a:buNone/>
            </a:pPr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учреждений.</a:t>
            </a:r>
          </a:p>
          <a:p>
            <a:pPr>
              <a:buNone/>
            </a:pPr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Приглашаем вас на     </a:t>
            </a:r>
          </a:p>
          <a:p>
            <a:pPr>
              <a:buNone/>
            </a:pPr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презентацию!</a:t>
            </a:r>
          </a:p>
          <a:p>
            <a:pPr>
              <a:buNone/>
            </a:pPr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</p:txBody>
      </p:sp>
      <p:pic>
        <p:nvPicPr>
          <p:cNvPr id="4" name="Picture 2" descr="E:\IMG_1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936104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Анимашки Дет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21088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примере представленных  проектов,  педагоги группы №4 ,смогли убедиться в эффективности метода проектирования, позволившего построить образовательный процесс с учетом современных подходов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организации деятельности дошкольников.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убеждены, что жизнь ребенка в детском саду можно сделать более интересной, а образовательный процесс более эффективным, если формы организации  образовательной деятельности  приблизить к специфически детским видам деятельности.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в полной мере соответствует положениям, заявленным в действующем ФГОС, ориентирующих педагогов на внедрение интегративного подхода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организацию проектной деятельности.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Считаем, что проведенная работа целесообразна и полезна для развития детей.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30" name="Picture 6" descr="http://static3.depositphotos.com/1002275/166/v/450/depositphotos_1662120-Clever-ow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35696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Картинки по запросу картинки мультяшных кни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0"/>
            <a:ext cx="1691680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Картинки по запросу картинки мультяшных кни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800200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E:\IMG_1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60648"/>
            <a:ext cx="1008112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пользователь\Desktop\работа в39\дс39\11111\IMG_1052.JPG"/>
          <p:cNvPicPr/>
          <p:nvPr/>
        </p:nvPicPr>
        <p:blipFill>
          <a:blip r:embed="rId7" cstate="print"/>
          <a:srcRect l="8692" t="17225" b="13662"/>
          <a:stretch>
            <a:fillRect/>
          </a:stretch>
        </p:blipFill>
        <p:spPr bwMode="auto">
          <a:xfrm rot="5400000">
            <a:off x="7610028" y="5575548"/>
            <a:ext cx="112474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9600" dirty="0" smtClean="0"/>
              <a:t>      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за терпение!</a:t>
            </a:r>
            <a:br>
              <a:rPr lang="ru-RU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/>
              <a:t> </a:t>
            </a:r>
            <a:endParaRPr lang="ru-RU" sz="9600" dirty="0"/>
          </a:p>
        </p:txBody>
      </p:sp>
      <p:pic>
        <p:nvPicPr>
          <p:cNvPr id="5" name="Рисунок 4" descr="Анимашки Де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80728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0" y="0"/>
            <a:ext cx="67056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Уважаемые коллеги!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течение учебного года педагоги группы реализовывали познавательно-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творческие проекты, некоторые из них мы представляем вашему вниманию.</a:t>
            </a:r>
            <a:endParaRPr lang="ru-RU" sz="4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9971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5" name="Picture 2" descr="Картинки по запросу картинки мультяшных кни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2" descr="E:\IMG_1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0"/>
            <a:ext cx="1440160" cy="9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Картинки по запросу картинки мультяшных кни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805264"/>
            <a:ext cx="1296144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://static3.depositphotos.com/1002275/166/v/450/depositphotos_1662120-Clever-ow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916832" y="551723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Анимашки Дет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524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</a:t>
            </a:r>
            <a:r>
              <a:rPr lang="ru-RU" sz="3600" dirty="0" err="1" smtClean="0">
                <a:solidFill>
                  <a:srgbClr val="C00000"/>
                </a:solidFill>
              </a:rPr>
              <a:t>Портфолио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НеБоЛеЙкА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9144000" cy="551723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sz="7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7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Приобщить детей к здоровому образу жизни, прививать интерес к физической культуре и спорту. </a:t>
            </a:r>
          </a:p>
          <a:p>
            <a:pPr>
              <a:buNone/>
            </a:pPr>
            <a:r>
              <a:rPr lang="ru-RU" sz="7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7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Формировать представления детей о том, что здоровье – главная ценность человеческой жизни; </a:t>
            </a:r>
          </a:p>
          <a:p>
            <a:pPr lvl="0"/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Воспитывать осознанное отношение дошкольников к своему здоровью; </a:t>
            </a:r>
          </a:p>
          <a:p>
            <a:pPr lvl="0"/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Формировать умение самовыражения, самопознания у воспитанников; </a:t>
            </a:r>
          </a:p>
          <a:p>
            <a:pPr lvl="0"/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Обогащать представления о витаминах, их роли в жизни человека;</a:t>
            </a:r>
          </a:p>
          <a:p>
            <a:pPr lvl="0"/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Вызвать желание вести здоровый образ жизни, заниматься физкультурой.</a:t>
            </a:r>
          </a:p>
          <a:p>
            <a:pPr lvl="0"/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Привлечь родителей воспитанников к решению практических задач проекта.</a:t>
            </a:r>
          </a:p>
          <a:p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 l="50000"/>
          <a:stretch/>
        </p:blipFill>
        <p:spPr>
          <a:xfrm>
            <a:off x="0" y="188640"/>
            <a:ext cx="974715" cy="113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C:\Users\пользователь\Desktop\работа в39\дс39\11111\IMG_1052.JPG"/>
          <p:cNvPicPr/>
          <p:nvPr/>
        </p:nvPicPr>
        <p:blipFill>
          <a:blip r:embed="rId4" cstate="print"/>
          <a:srcRect l="8692" t="17225" b="13662"/>
          <a:stretch>
            <a:fillRect/>
          </a:stretch>
        </p:blipFill>
        <p:spPr bwMode="auto">
          <a:xfrm rot="5400000">
            <a:off x="7704348" y="80628"/>
            <a:ext cx="1152128" cy="13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IMG_1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0"/>
            <a:ext cx="1728192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8367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 согласно ФГОС: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1412776"/>
            <a:ext cx="2016224" cy="518457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Наблюдения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Кроссворды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</a:p>
          <a:p>
            <a:pPr algn="ctr"/>
            <a:r>
              <a:rPr lang="ru-RU" sz="2000" i="1" u="sng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Беседа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Чтение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Рассматривание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картинок по теме, отгадывание загадок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39752" y="1484784"/>
            <a:ext cx="1872208" cy="5184576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pPr algn="ctr"/>
            <a:r>
              <a:rPr lang="ru-RU" sz="24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Рисование, лепка, аппликация</a:t>
            </a:r>
          </a:p>
          <a:p>
            <a:pPr algn="ctr"/>
            <a:r>
              <a:rPr lang="ru-RU" sz="24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  <a:endParaRPr lang="ru-RU" sz="2400" i="1" dirty="0">
              <a:solidFill>
                <a:srgbClr val="3418D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5976" y="1196752"/>
            <a:ext cx="2592288" cy="540060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  <a:scene3d>
            <a:camera prst="perspectiveContrastingLef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  <a:p>
            <a:pPr algn="ctr"/>
            <a:r>
              <a:rPr lang="ru-RU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Гимнастики: пальчиковая, артикуляционная; утренняя; дыхательная; гимнастика после сна; гимнастика для глаз;НОД;ароматерапия;кислородный коктель;полоскание горла отваром  трав</a:t>
            </a:r>
          </a:p>
          <a:p>
            <a:pPr algn="ctr"/>
            <a:r>
              <a:rPr lang="ru-RU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Массаж биоло -гически активных зон; воздушные ванны;физ-минутки;</a:t>
            </a:r>
          </a:p>
          <a:p>
            <a:pPr algn="ctr"/>
            <a:r>
              <a:rPr lang="ru-RU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Экскурсии выходного дня</a:t>
            </a:r>
          </a:p>
          <a:p>
            <a:pPr algn="ctr"/>
            <a:endParaRPr lang="ru-RU" sz="1600" b="1" dirty="0" smtClean="0">
              <a:solidFill>
                <a:srgbClr val="3418DE"/>
              </a:solidFill>
            </a:endParaRPr>
          </a:p>
          <a:p>
            <a:pPr algn="ctr"/>
            <a:endParaRPr lang="ru-RU" sz="1600" b="1" dirty="0">
              <a:solidFill>
                <a:srgbClr val="3418D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92280" y="1484784"/>
            <a:ext cx="1872208" cy="5112568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31750"/>
          </a:effectLst>
          <a:scene3d>
            <a:camera prst="perspectiveContrastingLef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Социальнокоммуникативное развитие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Игры: Подвижные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Дидактические С/ролевые Народные</a:t>
            </a:r>
            <a:endParaRPr lang="ru-RU" sz="2000" i="1" dirty="0">
              <a:solidFill>
                <a:srgbClr val="3418D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>
            <a:stCxn id="2" idx="2"/>
          </p:cNvCxnSpPr>
          <p:nvPr/>
        </p:nvCxnSpPr>
        <p:spPr>
          <a:xfrm flipH="1">
            <a:off x="2280808" y="836712"/>
            <a:ext cx="2291192" cy="487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" idx="2"/>
          </p:cNvCxnSpPr>
          <p:nvPr/>
        </p:nvCxnSpPr>
        <p:spPr>
          <a:xfrm flipH="1">
            <a:off x="4009000" y="836712"/>
            <a:ext cx="563000" cy="487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  <a:endCxn id="6" idx="0"/>
          </p:cNvCxnSpPr>
          <p:nvPr/>
        </p:nvCxnSpPr>
        <p:spPr>
          <a:xfrm>
            <a:off x="4572000" y="836712"/>
            <a:ext cx="345638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  <a:endCxn id="5" idx="0"/>
          </p:cNvCxnSpPr>
          <p:nvPr/>
        </p:nvCxnSpPr>
        <p:spPr>
          <a:xfrm>
            <a:off x="4572000" y="836712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344553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-171400"/>
            <a:ext cx="9144000" cy="727280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1049.JPG"/>
          <p:cNvPicPr>
            <a:picLocks noChangeAspect="1"/>
          </p:cNvPicPr>
          <p:nvPr/>
        </p:nvPicPr>
        <p:blipFill>
          <a:blip r:embed="rId2" cstate="print"/>
          <a:srcRect l="13452" t="35476"/>
          <a:stretch>
            <a:fillRect/>
          </a:stretch>
        </p:blipFill>
        <p:spPr>
          <a:xfrm>
            <a:off x="2339752" y="-243408"/>
            <a:ext cx="4320480" cy="46805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bliqueBottomLeft"/>
            <a:lightRig rig="threePt" dir="t"/>
          </a:scene3d>
          <a:sp3d/>
        </p:spPr>
      </p:pic>
      <p:pic>
        <p:nvPicPr>
          <p:cNvPr id="5" name="Picture 2" descr="C:\Users\пользователь\Desktop\11111\IMG_1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581128"/>
            <a:ext cx="39604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elaxed"/>
            <a:lightRig rig="threePt" dir="t"/>
          </a:scene3d>
          <a:sp3d>
            <a:bevelT w="165100" prst="coolSlant"/>
          </a:sp3d>
        </p:spPr>
      </p:pic>
      <p:pic>
        <p:nvPicPr>
          <p:cNvPr id="6" name="Picture 2" descr="E:\фото для защиты\центры группы\IMG_1788.JPG"/>
          <p:cNvPicPr>
            <a:picLocks noChangeAspect="1" noChangeArrowheads="1"/>
          </p:cNvPicPr>
          <p:nvPr/>
        </p:nvPicPr>
        <p:blipFill>
          <a:blip r:embed="rId4" cstate="print"/>
          <a:srcRect t="39485" b="30414"/>
          <a:stretch>
            <a:fillRect/>
          </a:stretch>
        </p:blipFill>
        <p:spPr bwMode="auto">
          <a:xfrm>
            <a:off x="2627784" y="4293096"/>
            <a:ext cx="3923928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пользователь\Desktop\11111\IMG_1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3408"/>
            <a:ext cx="241176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пользователь\Desktop\11111\IMG_1094.JPG"/>
          <p:cNvPicPr>
            <a:picLocks noChangeAspect="1" noChangeArrowheads="1"/>
          </p:cNvPicPr>
          <p:nvPr/>
        </p:nvPicPr>
        <p:blipFill>
          <a:blip r:embed="rId6" cstate="print"/>
          <a:srcRect b="-5179"/>
          <a:stretch>
            <a:fillRect/>
          </a:stretch>
        </p:blipFill>
        <p:spPr bwMode="auto">
          <a:xfrm>
            <a:off x="6588224" y="-171400"/>
            <a:ext cx="255577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:\DCIM\114___12\IMG_11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73016"/>
            <a:ext cx="269979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IMG_11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0"/>
            <a:ext cx="720080" cy="54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пользователь\Desktop\витаминка проект 2015\витамины\P1040471.JPG"/>
          <p:cNvPicPr>
            <a:picLocks noChangeAspect="1" noChangeArrowheads="1"/>
          </p:cNvPicPr>
          <p:nvPr/>
        </p:nvPicPr>
        <p:blipFill>
          <a:blip r:embed="rId9" cstate="print"/>
          <a:srcRect t="16327"/>
          <a:stretch>
            <a:fillRect/>
          </a:stretch>
        </p:blipFill>
        <p:spPr bwMode="auto">
          <a:xfrm>
            <a:off x="0" y="4437112"/>
            <a:ext cx="2699792" cy="30963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elaxed"/>
            <a:lightRig rig="threePt" dir="t"/>
          </a:scene3d>
        </p:spPr>
      </p:pic>
      <p:pic>
        <p:nvPicPr>
          <p:cNvPr id="12" name="Picture 2" descr="C:\Users\пользователь\Desktop\Новая папка (4)\IMG_13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5400000">
            <a:off x="6317940" y="4203340"/>
            <a:ext cx="3024336" cy="262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пользователь\Desktop\11111\IMG_1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291581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пользователь\Desktop\11111\IMG_1080.JPG"/>
          <p:cNvPicPr>
            <a:picLocks noChangeAspect="1" noChangeArrowheads="1"/>
          </p:cNvPicPr>
          <p:nvPr/>
        </p:nvPicPr>
        <p:blipFill>
          <a:blip r:embed="rId4" cstate="print"/>
          <a:srcRect l="17918" r="4815"/>
          <a:stretch>
            <a:fillRect/>
          </a:stretch>
        </p:blipFill>
        <p:spPr>
          <a:xfrm>
            <a:off x="0" y="0"/>
            <a:ext cx="269979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пользователь\Desktop\11111\IMG_1070.JPG"/>
          <p:cNvPicPr>
            <a:picLocks noChangeAspect="1" noChangeArrowheads="1"/>
          </p:cNvPicPr>
          <p:nvPr/>
        </p:nvPicPr>
        <p:blipFill>
          <a:blip r:embed="rId5" cstate="print"/>
          <a:srcRect l="-991" t="21764" r="8832"/>
          <a:stretch>
            <a:fillRect/>
          </a:stretch>
        </p:blipFill>
        <p:spPr bwMode="auto">
          <a:xfrm>
            <a:off x="2771800" y="1772816"/>
            <a:ext cx="39604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E:\IMG_1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5293" y="26894"/>
            <a:ext cx="1368152" cy="88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C:\Users\пользователь\Desktop\Новая папка (4)\IMG_1341.JPG"/>
          <p:cNvPicPr>
            <a:picLocks noChangeAspect="1" noChangeArrowheads="1"/>
          </p:cNvPicPr>
          <p:nvPr/>
        </p:nvPicPr>
        <p:blipFill>
          <a:blip r:embed="rId7" cstate="print"/>
          <a:srcRect t="12245" b="30612"/>
          <a:stretch>
            <a:fillRect/>
          </a:stretch>
        </p:blipFill>
        <p:spPr bwMode="auto">
          <a:xfrm rot="-5400000">
            <a:off x="4153644" y="4279404"/>
            <a:ext cx="2564904" cy="259228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24" name="Picture 3" descr="F:\DCIM\114___12\IMG_12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2132856"/>
            <a:ext cx="248376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Содержимое 7" descr="IMG_20150824_15301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0"/>
            <a:ext cx="2736304" cy="206084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26" name="Содержимое 6" descr="IMG_20150824_15305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0"/>
            <a:ext cx="2808312" cy="213285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  <a:sp3d/>
        </p:spPr>
      </p:pic>
      <p:pic>
        <p:nvPicPr>
          <p:cNvPr id="17" name="Picture 2" descr="F:\DCIM\114___12\IMG_124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4365104"/>
            <a:ext cx="2483768" cy="249289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8" name="Picture 3" descr="F:\DCIM\114___12\IMG_124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0"/>
            <a:ext cx="2483768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Users\пользователь\Desktop\11111\IMG_1054.JPG"/>
          <p:cNvPicPr>
            <a:picLocks noChangeAspect="1" noChangeArrowheads="1"/>
          </p:cNvPicPr>
          <p:nvPr/>
        </p:nvPicPr>
        <p:blipFill>
          <a:blip r:embed="rId13" cstate="print"/>
          <a:srcRect l="22222" t="9559" r="22222" b="18750"/>
          <a:stretch>
            <a:fillRect/>
          </a:stretch>
        </p:blipFill>
        <p:spPr bwMode="auto">
          <a:xfrm>
            <a:off x="4499992" y="836712"/>
            <a:ext cx="504056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" descr="C:\Users\пользователь\Desktop\11111\IMG_1060.JPG"/>
          <p:cNvPicPr>
            <a:picLocks noChangeAspect="1" noChangeArrowheads="1"/>
          </p:cNvPicPr>
          <p:nvPr/>
        </p:nvPicPr>
        <p:blipFill>
          <a:blip r:embed="rId14" cstate="print"/>
          <a:srcRect t="23333" r="6796"/>
          <a:stretch>
            <a:fillRect/>
          </a:stretch>
        </p:blipFill>
        <p:spPr bwMode="auto">
          <a:xfrm>
            <a:off x="0" y="4365104"/>
            <a:ext cx="421196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6" name="Picture 2" descr="C:\Users\пользователь\Desktop\почта\07-12-2015_15-51-33\DSCN28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88840"/>
            <a:ext cx="38164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:\проект фото\DSCN2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7718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F:\DCIM\114___12\IMG_11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869160"/>
            <a:ext cx="284380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" descr="E:\IMG_11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r="27047"/>
          <a:stretch>
            <a:fillRect/>
          </a:stretch>
        </p:blipFill>
        <p:spPr bwMode="auto">
          <a:xfrm>
            <a:off x="0" y="0"/>
            <a:ext cx="2663280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2" descr="E:\IMG_11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 l="23443"/>
          <a:stretch>
            <a:fillRect/>
          </a:stretch>
        </p:blipFill>
        <p:spPr bwMode="auto">
          <a:xfrm>
            <a:off x="6444208" y="0"/>
            <a:ext cx="269979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пользователь\Desktop\11111\фото физкультура  30,11,2015\DSCN26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25144"/>
            <a:ext cx="2771800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IMG_1117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0"/>
            <a:ext cx="3600400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проект фото\DSCN26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300192" y="2492896"/>
            <a:ext cx="28438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пользователь\Desktop\почта\06-12-2015_20-50-37\DSCN27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4869160"/>
            <a:ext cx="360040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Презентация проекта    </a:t>
            </a:r>
            <a:br>
              <a:rPr lang="ru-RU" dirty="0" smtClean="0"/>
            </a:br>
            <a:r>
              <a:rPr lang="ru-RU" dirty="0" smtClean="0"/>
              <a:t>             «Неболейка»</a:t>
            </a:r>
            <a:endParaRPr lang="ru-RU" dirty="0"/>
          </a:p>
        </p:txBody>
      </p:sp>
      <p:pic>
        <p:nvPicPr>
          <p:cNvPr id="4" name="Picture 2" descr="C:\Users\пользователь\Desktop\11111\фото физкультура  30,11,2015\DSCN2543.JPG"/>
          <p:cNvPicPr>
            <a:picLocks noChangeAspect="1" noChangeArrowheads="1"/>
          </p:cNvPicPr>
          <p:nvPr/>
        </p:nvPicPr>
        <p:blipFill>
          <a:blip r:embed="rId2" cstate="print"/>
          <a:srcRect t="29729"/>
          <a:stretch>
            <a:fillRect/>
          </a:stretch>
        </p:blipFill>
        <p:spPr bwMode="auto">
          <a:xfrm>
            <a:off x="0" y="332656"/>
            <a:ext cx="6408712" cy="396044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5" name="Picture 3" descr="C:\Users\пользователь\Desktop\11111\фото физкультура  30,11,2015\DSCN25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499992" cy="43924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2183</TotalTime>
  <Words>810</Words>
  <Application>Microsoft Office PowerPoint</Application>
  <PresentationFormat>Экран (4:3)</PresentationFormat>
  <Paragraphs>157</Paragraphs>
  <Slides>25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Бумажная</vt:lpstr>
      <vt:lpstr>Метод проектов как      средство разработки и внедрения педагогических инноваций в старшей группе №4</vt:lpstr>
      <vt:lpstr>    Инновационный подход к образованию</vt:lpstr>
      <vt:lpstr>Слайд 3</vt:lpstr>
      <vt:lpstr>        Портфолио проекта «НеБоЛеЙкА»</vt:lpstr>
      <vt:lpstr>Слайд 5</vt:lpstr>
      <vt:lpstr>Слайд 6</vt:lpstr>
      <vt:lpstr>      </vt:lpstr>
      <vt:lpstr>Слайд 8</vt:lpstr>
      <vt:lpstr> Презентация проекта                  «Неболейка»</vt:lpstr>
      <vt:lpstr>                      Работая над проектом, решили поставленные задачи:</vt:lpstr>
      <vt:lpstr>                                               Портфолио проекта «Олимпийская неделя»</vt:lpstr>
      <vt:lpstr>             Формы реализация проекта</vt:lpstr>
      <vt:lpstr>                   Энциклопедия                   «Путешествие в Олимпию»    </vt:lpstr>
      <vt:lpstr>  Работая над проектом, решили поставленные задачи;                                дети усвоили и могут:</vt:lpstr>
      <vt:lpstr>    Портфолио проекта «ОсТрОвОк БеЗоПаСнОсТи»</vt:lpstr>
      <vt:lpstr>          В процессе реализации проекта педагогами группы      были использованы различные формы работы с детьми и                                        родителями воспитанников.</vt:lpstr>
      <vt:lpstr>Презентация проекта</vt:lpstr>
      <vt:lpstr>                      Результаты проекта:</vt:lpstr>
      <vt:lpstr>                       Портфолио проекта       «ОбЩеСтВо РыЦаРеЙ и ПрИнЦеСс»</vt:lpstr>
      <vt:lpstr>                          Предполагаемые  результаты</vt:lpstr>
      <vt:lpstr>           Достижение цели и задач проекта</vt:lpstr>
      <vt:lpstr>Слайд 22</vt:lpstr>
      <vt:lpstr>Слайд 23</vt:lpstr>
      <vt:lpstr>           На примере представленных  проектов,  педагоги группы №4 ,смогли убедиться в эффективности метода проектирования, позволившего построить образовательный процесс с учетом современных подходов  к организации деятельности дошкольников.  Мы убеждены, что жизнь ребенка в детском саду можно сделать более интересной, а образовательный процесс более эффективным, если формы организации  образовательной деятельности  приблизить к специфически детским видам деятельности.  Это в полной мере соответствует положениям, заявленным в действующем ФГОС, ориентирующих педагогов на внедрение интегративного подхода  и организацию проектной деятельности. Считаем, что проведенная работа целесообразна и полезна для развития детей.    </vt:lpstr>
      <vt:lpstr>       Спасибо      за терпение!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в деятельности старшей группы №4</dc:title>
  <dc:creator>Windows User</dc:creator>
  <cp:lastModifiedBy>Windows User</cp:lastModifiedBy>
  <cp:revision>107</cp:revision>
  <dcterms:created xsi:type="dcterms:W3CDTF">2016-04-05T17:24:29Z</dcterms:created>
  <dcterms:modified xsi:type="dcterms:W3CDTF">2016-04-25T18:37:30Z</dcterms:modified>
</cp:coreProperties>
</file>