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16" r:id="rId3"/>
    <p:sldId id="317" r:id="rId4"/>
    <p:sldId id="320" r:id="rId5"/>
    <p:sldId id="325" r:id="rId6"/>
    <p:sldId id="326" r:id="rId7"/>
    <p:sldId id="327" r:id="rId8"/>
    <p:sldId id="321" r:id="rId9"/>
    <p:sldId id="329" r:id="rId10"/>
    <p:sldId id="330" r:id="rId11"/>
    <p:sldId id="331" r:id="rId12"/>
    <p:sldId id="265" r:id="rId13"/>
    <p:sldId id="266" r:id="rId14"/>
    <p:sldId id="284" r:id="rId15"/>
    <p:sldId id="267" r:id="rId16"/>
    <p:sldId id="281" r:id="rId17"/>
    <p:sldId id="339" r:id="rId18"/>
    <p:sldId id="340" r:id="rId19"/>
    <p:sldId id="332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34" autoAdjust="0"/>
    <p:restoredTop sz="91039" autoAdjust="0"/>
  </p:normalViewPr>
  <p:slideViewPr>
    <p:cSldViewPr>
      <p:cViewPr varScale="1">
        <p:scale>
          <a:sx n="66" d="100"/>
          <a:sy n="66" d="100"/>
        </p:scale>
        <p:origin x="-14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gaspiko.ru/upload/1234175797.93.jpg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gaspiko.ru/upload/1234176051.23.jpg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0" dirty="0" smtClean="0">
                <a:solidFill>
                  <a:srgbClr val="002060"/>
                </a:solidFill>
                <a:latin typeface="Monotype Corsiva" pitchFamily="66" charset="0"/>
                <a:cs typeface="Microsoft Sans Serif" pitchFamily="34" charset="0"/>
              </a:rPr>
              <a:t>1941 -1945</a:t>
            </a:r>
            <a:endParaRPr lang="ru-RU" sz="12000" dirty="0">
              <a:solidFill>
                <a:srgbClr val="002060"/>
              </a:solidFill>
              <a:latin typeface="Monotype Corsiva" pitchFamily="66" charset="0"/>
              <a:cs typeface="Microsoft Sans Serif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ctr">
              <a:spcBef>
                <a:spcPts val="0"/>
              </a:spcBef>
              <a:buNone/>
            </a:pPr>
            <a:r>
              <a:rPr lang="ru-RU" dirty="0" smtClean="0"/>
              <a:t>  </a:t>
            </a:r>
            <a:r>
              <a:rPr lang="ru-RU" sz="12000" b="1" dirty="0" smtClean="0">
                <a:solidFill>
                  <a:srgbClr val="002060"/>
                </a:solidFill>
                <a:latin typeface="Monotype Corsiva" pitchFamily="66" charset="0"/>
              </a:rPr>
              <a:t>Письма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2000" b="1" dirty="0" smtClean="0">
                <a:solidFill>
                  <a:srgbClr val="002060"/>
                </a:solidFill>
                <a:latin typeface="Monotype Corsiva" pitchFamily="66" charset="0"/>
              </a:rPr>
              <a:t>из прошлого</a:t>
            </a:r>
            <a:endParaRPr lang="ru-RU" sz="1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Зоопарк\Downloads\EPSON024.jpg"/>
          <p:cNvPicPr/>
          <p:nvPr/>
        </p:nvPicPr>
        <p:blipFill>
          <a:blip r:embed="rId3">
            <a:lum bright="-10000"/>
          </a:blip>
          <a:srcRect t="53316" b="38622"/>
          <a:stretch>
            <a:fillRect/>
          </a:stretch>
        </p:blipFill>
        <p:spPr bwMode="auto">
          <a:xfrm rot="10800000">
            <a:off x="381000" y="381000"/>
            <a:ext cx="8458200" cy="1600200"/>
          </a:xfrm>
          <a:prstGeom prst="rect">
            <a:avLst/>
          </a:prstGeom>
          <a:noFill/>
        </p:spPr>
      </p:pic>
      <p:pic>
        <p:nvPicPr>
          <p:cNvPr id="3" name="Рисунок 2" descr="C:\Users\Зоопарк\Downloads\EPSON024.jpg"/>
          <p:cNvPicPr/>
          <p:nvPr/>
        </p:nvPicPr>
        <p:blipFill>
          <a:blip r:embed="rId3">
            <a:lum bright="-10000"/>
          </a:blip>
          <a:srcRect t="74902" b="17686"/>
          <a:stretch>
            <a:fillRect/>
          </a:stretch>
        </p:blipFill>
        <p:spPr bwMode="auto">
          <a:xfrm rot="10800000">
            <a:off x="609599" y="2362200"/>
            <a:ext cx="8153399" cy="1369828"/>
          </a:xfrm>
          <a:prstGeom prst="rect">
            <a:avLst/>
          </a:prstGeom>
          <a:noFill/>
        </p:spPr>
      </p:pic>
      <p:pic>
        <p:nvPicPr>
          <p:cNvPr id="4" name="Рисунок 3" descr="C:\Users\Зоопарк\Downloads\EPSON021.jpg"/>
          <p:cNvPicPr/>
          <p:nvPr/>
        </p:nvPicPr>
        <p:blipFill>
          <a:blip r:embed="rId4">
            <a:lum bright="-10000"/>
          </a:blip>
          <a:srcRect t="18466" b="72431"/>
          <a:stretch>
            <a:fillRect/>
          </a:stretch>
        </p:blipFill>
        <p:spPr bwMode="auto">
          <a:xfrm rot="10800000">
            <a:off x="609599" y="4495797"/>
            <a:ext cx="7924799" cy="18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Зоопарк\Downloads\EPSON021.jpg"/>
          <p:cNvPicPr/>
          <p:nvPr/>
        </p:nvPicPr>
        <p:blipFill>
          <a:blip r:embed="rId3">
            <a:lum bright="-10000"/>
          </a:blip>
          <a:srcRect t="49675" b="45774"/>
          <a:stretch>
            <a:fillRect/>
          </a:stretch>
        </p:blipFill>
        <p:spPr bwMode="auto">
          <a:xfrm rot="10800000">
            <a:off x="457200" y="16002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Зоопарк\Downloads\EPSON021.jpg"/>
          <p:cNvPicPr/>
          <p:nvPr/>
        </p:nvPicPr>
        <p:blipFill>
          <a:blip r:embed="rId3">
            <a:lum bright="-10000"/>
          </a:blip>
          <a:srcRect t="63329" b="24447"/>
          <a:stretch>
            <a:fillRect/>
          </a:stretch>
        </p:blipFill>
        <p:spPr bwMode="auto">
          <a:xfrm rot="10800000">
            <a:off x="762000" y="3657600"/>
            <a:ext cx="7696199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43000" y="2057400"/>
            <a:ext cx="6858000" cy="3581400"/>
          </a:xfrm>
          <a:prstGeom prst="roundRect">
            <a:avLst/>
          </a:prstGeom>
          <a:gradFill flip="none" rotWithShape="1">
            <a:gsLst>
              <a:gs pos="0">
                <a:srgbClr val="FFF200">
                  <a:alpha val="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000" dirty="0" smtClean="0"/>
          </a:p>
          <a:p>
            <a:pPr algn="r"/>
            <a:endParaRPr lang="ru-RU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4" name="Рисунок 3" descr="Фронтовое письмо. Ф.6698, оп.1, ед.хр.1">
            <a:hlinkClick r:id="rId2" tooltip="&quot;Фронтовое письмо. Ф.6698, оп.1, ед.хр.1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81000"/>
            <a:ext cx="7239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43000" y="2057400"/>
            <a:ext cx="6858000" cy="3581400"/>
          </a:xfrm>
          <a:prstGeom prst="roundRect">
            <a:avLst/>
          </a:prstGeom>
          <a:gradFill flip="none" rotWithShape="1">
            <a:gsLst>
              <a:gs pos="0">
                <a:srgbClr val="FFF200">
                  <a:alpha val="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000" dirty="0" smtClean="0"/>
          </a:p>
          <a:p>
            <a:pPr algn="r"/>
            <a:endParaRPr lang="ru-RU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4" name="Рисунок 3" descr="Фронтовое письмо.ф.6698, оп.1, ед.хр.1">
            <a:hlinkClick r:id="rId2" tooltip="&quot;Фронтовое письмо.ф.6698, оп.1, ед.хр.1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33400"/>
            <a:ext cx="74676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43000" y="2057400"/>
            <a:ext cx="6858000" cy="3581400"/>
          </a:xfrm>
          <a:prstGeom prst="roundRect">
            <a:avLst/>
          </a:prstGeom>
          <a:gradFill flip="none" rotWithShape="1">
            <a:gsLst>
              <a:gs pos="0">
                <a:srgbClr val="FFF200">
                  <a:alpha val="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000" dirty="0" smtClean="0"/>
          </a:p>
          <a:p>
            <a:pPr algn="r"/>
            <a:endParaRPr lang="ru-RU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6" name="Рисунок 5" descr="Письма с фронта времен Великой Отечественной войны: «Мы будем сражаться, пока не останется ни одного фашиста!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7086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229600" cy="1676399"/>
          </a:xfrm>
          <a:prstGeom prst="roundRect">
            <a:avLst/>
          </a:prstGeom>
          <a:gradFill flip="none" rotWithShape="1">
            <a:gsLst>
              <a:gs pos="0">
                <a:srgbClr val="FFF200">
                  <a:alpha val="1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ru-RU" sz="8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43000" y="2057400"/>
            <a:ext cx="6858000" cy="3581400"/>
          </a:xfrm>
          <a:prstGeom prst="roundRect">
            <a:avLst/>
          </a:prstGeom>
          <a:gradFill flip="none" rotWithShape="1">
            <a:gsLst>
              <a:gs pos="0">
                <a:srgbClr val="FFF200">
                  <a:alpha val="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000" dirty="0" smtClean="0"/>
          </a:p>
          <a:p>
            <a:pPr algn="r"/>
            <a:endParaRPr lang="ru-RU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4" name="Рисунок 3" descr="Письма с фронта (4 фото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04800"/>
            <a:ext cx="7239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43000" y="457200"/>
            <a:ext cx="6858000" cy="5638800"/>
          </a:xfrm>
          <a:prstGeom prst="roundRect">
            <a:avLst/>
          </a:prstGeom>
          <a:gradFill flip="none" rotWithShape="1">
            <a:gsLst>
              <a:gs pos="0">
                <a:srgbClr val="FFF200">
                  <a:alpha val="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000" dirty="0" smtClean="0"/>
          </a:p>
          <a:p>
            <a:pPr algn="r"/>
            <a:endParaRPr lang="ru-RU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7170" name="Picture 2" descr="C:\Users\Зоопарк\Desktop\семинар\0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612" y="576262"/>
            <a:ext cx="7748588" cy="570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06810973_image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8200"/>
            <a:ext cx="7772399" cy="5796365"/>
          </a:xfrm>
          <a:prstGeom prst="rect">
            <a:avLst/>
          </a:prstGeom>
        </p:spPr>
      </p:pic>
      <p:pic>
        <p:nvPicPr>
          <p:cNvPr id="10" name="Picture 2" descr="C:\Users\Зоопарк\Desktop\семинар\1367928637_war-in-color-15.jpg"/>
          <p:cNvPicPr>
            <a:picLocks noChangeAspect="1" noChangeArrowheads="1"/>
          </p:cNvPicPr>
          <p:nvPr/>
        </p:nvPicPr>
        <p:blipFill>
          <a:blip r:embed="rId3"/>
          <a:srcRect r="11558"/>
          <a:stretch>
            <a:fillRect/>
          </a:stretch>
        </p:blipFill>
        <p:spPr bwMode="auto">
          <a:xfrm>
            <a:off x="762000" y="838200"/>
            <a:ext cx="7760668" cy="5845162"/>
          </a:xfrm>
          <a:prstGeom prst="rect">
            <a:avLst/>
          </a:prstGeom>
          <a:noFill/>
        </p:spPr>
      </p:pic>
      <p:pic>
        <p:nvPicPr>
          <p:cNvPr id="11" name="Picture 2" descr="C:\Users\Зоопарк\Desktop\семинар\victory_1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762000"/>
            <a:ext cx="7818524" cy="5871000"/>
          </a:xfrm>
          <a:prstGeom prst="rect">
            <a:avLst/>
          </a:prstGeom>
          <a:noFill/>
        </p:spPr>
      </p:pic>
      <p:pic>
        <p:nvPicPr>
          <p:cNvPr id="13" name="Picture 2" descr="C:\Users\Зоопарк\Desktop\семинар\1361299816_5097.jpg"/>
          <p:cNvPicPr>
            <a:picLocks noChangeAspect="1" noChangeArrowheads="1"/>
          </p:cNvPicPr>
          <p:nvPr/>
        </p:nvPicPr>
        <p:blipFill>
          <a:blip r:embed="rId5"/>
          <a:srcRect t="8758"/>
          <a:stretch>
            <a:fillRect/>
          </a:stretch>
        </p:blipFill>
        <p:spPr bwMode="auto">
          <a:xfrm>
            <a:off x="762000" y="685800"/>
            <a:ext cx="7967904" cy="6172200"/>
          </a:xfrm>
          <a:prstGeom prst="rect">
            <a:avLst/>
          </a:prstGeom>
          <a:noFill/>
        </p:spPr>
      </p:pic>
      <p:pic>
        <p:nvPicPr>
          <p:cNvPr id="25602" name="Picture 2" descr="5d99f_Victory_26"/>
          <p:cNvPicPr>
            <a:picLocks noChangeAspect="1" noChangeArrowheads="1"/>
          </p:cNvPicPr>
          <p:nvPr/>
        </p:nvPicPr>
        <p:blipFill>
          <a:blip r:embed="rId6"/>
          <a:srcRect t="28696"/>
          <a:stretch>
            <a:fillRect/>
          </a:stretch>
        </p:blipFill>
        <p:spPr bwMode="auto">
          <a:xfrm>
            <a:off x="838200" y="685800"/>
            <a:ext cx="7772400" cy="5943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rgbClr val="002060"/>
                </a:solidFill>
                <a:latin typeface="Monotype Corsiva" pitchFamily="66" charset="0"/>
              </a:rPr>
              <a:t>Фронтовые письма  -  </a:t>
            </a:r>
            <a:br>
              <a:rPr lang="ru-RU" sz="5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5000" b="1" dirty="0" smtClean="0">
                <a:solidFill>
                  <a:srgbClr val="002060"/>
                </a:solidFill>
                <a:latin typeface="Monotype Corsiva" pitchFamily="66" charset="0"/>
              </a:rPr>
              <a:t> это документы огромной нравственной силы. Они пробуждают интерес к истории своей семьи, к семейным архивам, а, значит, и к истории Отечества.</a:t>
            </a:r>
            <a:endParaRPr lang="ru-RU" sz="5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295399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Редактирование письма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38100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Задание</a:t>
            </a:r>
          </a:p>
          <a:p>
            <a:pPr algn="l">
              <a:buFontTx/>
              <a:buChar char="-"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прочитайте текст письма:</a:t>
            </a:r>
          </a:p>
          <a:p>
            <a:pPr algn="l"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найдите  ошибки; </a:t>
            </a:r>
          </a:p>
          <a:p>
            <a:pPr algn="l"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устно проанализируйте их;</a:t>
            </a:r>
          </a:p>
          <a:p>
            <a:pPr algn="l"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 письменно исправьте  деформированный текст.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Monotype Corsiva" pitchFamily="66" charset="0"/>
              </a:rPr>
              <a:t>Родина</a:t>
            </a:r>
            <a:endParaRPr lang="ru-RU" sz="8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300" b="1" dirty="0" smtClean="0">
                <a:solidFill>
                  <a:srgbClr val="002060"/>
                </a:solidFill>
                <a:latin typeface="Monotype Corsiva" pitchFamily="66" charset="0"/>
              </a:rPr>
              <a:t>Народный, народ, родители, род, родня, родственники, родной, родимый,  родиться, рождение, родственный, родник, родовой, природный , урожденный </a:t>
            </a:r>
            <a:endParaRPr lang="ru-RU" sz="53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r>
              <a:rPr lang="ru-RU" sz="16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общеобразовательная школа № 1</a:t>
            </a:r>
            <a:r>
              <a:rPr lang="ru-RU" sz="16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Московская область г.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Климовск</a:t>
            </a:r>
            <a:b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Урок русского языка </a:t>
            </a:r>
            <a:r>
              <a:rPr lang="ru-RU" sz="32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по РР   в 5 классе «Письмо»</a:t>
            </a:r>
            <a:r>
              <a:rPr lang="ru-RU" sz="32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                 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Автор работы:</a:t>
            </a:r>
            <a:r>
              <a:rPr lang="ru-RU" sz="32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                                   </a:t>
            </a:r>
            <a:r>
              <a:rPr lang="ru-RU" sz="32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учитель русского языка </a:t>
            </a:r>
            <a:r>
              <a:rPr lang="ru-RU" sz="32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                </a:t>
            </a:r>
            <a:r>
              <a:rPr lang="ru-RU" sz="32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и литературы</a:t>
            </a:r>
            <a:r>
              <a:rPr lang="ru-RU" sz="32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Чичуга Галина </a:t>
            </a:r>
            <a:r>
              <a:rPr lang="ru-RU" sz="32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Александровна</a:t>
            </a:r>
            <a:br>
              <a:rPr lang="ru-RU" sz="32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Климовск, </a:t>
            </a:r>
            <a:r>
              <a:rPr lang="ru-RU" sz="32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2016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познакомить учащихся с особенностями эпистолярного жанра;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формировать умение редактировать  письма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воспитывать культуру письменного общения.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прививать любовь к Родине;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воспитывать чувство патриотизма.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Предполагаемые результаты: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Личностные УУД: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проявлять интерес к культуре и истории своего народа, родной страны;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проявлять доброжелательность, доверие, внимательность.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Познавательные УУД: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способность и умение учащихся производить простые логические действия (анализ, синтез, сравнение, обобщение).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Коммуникативные УУД: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воспринимать текст с учётом поставленной учебной задачи;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анализировать и исправлять деформированный текст: находить ошибки, дополнять, изменять, восстанавливать логику изложения,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Регулятивные УУД: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планировать решение учебной задачи;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осуществлять итоговый контроль деятельности;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оценивать результаты деятельности.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Тип урока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объяснение нового материала.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презентация, копия  писем  времен ВОВ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Ход урока.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 Слово учителя: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(слайд 1)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С каждым годом память  о Великой  Отечественной  войне тихонечко уходит в прошлое. Но мы не должны забывать подвиг, который совершили солдаты, защищая свою Родину от фашистских захватчиков.  Их героические подвиги  навечно вписаны золотыми буквами в трагическую и славную летопись нашего народа.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День ото дня ряды настоящих участников боевых действий великой войны становятся меньше,  и многим из нас уже не услышать их рассказов о боевой жизни. В наследство нам, потомкам, останутся навсегда кадры военных кинохроник,  фотографии и письма.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началом военных действий миллионы людей оказались в действующей армии. Шла массовая эвакуация из прифронтовой полосы. Многие люди поменяли адреса, место жительства. Война разлучила миллионы  семей. Вся надежда была на почту, которая помогала найти близких — в тылу и на фронте. Ежедневно уходили на фронт тысячи писем, открыток, газет и журналов. Не меньше шло писем с фронта — в разные города, поселки и села, туда, где были оставлены родные люди.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данным Управления военно-полевой почты, в годы войны ежемесячно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доставлялось до 70 миллионов писем. Они тонкой ниточкой надежды и веры соединяли мужей и жен, детей и родителей.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Письма, которые одинаково ждали как солдаты, так и те, кого они защищали.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Сегодня мы познакомимся  с фронтовыми письмами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вы думаете, какое значение имели письма с фронта?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Фронтовые письма – это частичка нашей истории. В них сама жизнь.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 В письмах с фронта переданы чувства, понятные и близкие каждому, в них звучат темы мужества, патриотизма, верности.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Такая поэзия помогала выжить в нечеловеческих условиях, отвечала на вечные и бесконечные жизненные вопросы.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годы войны письма являлись единственной нитью, которая связывала бойцов с их родными и близкими. Для жен, матерей, сестер важно было знать, что их отцы, мужья, сыновья, братья были живы и здоровы. Письма из дома помогали солдатам поддерживать боевой дух. Солдаты хранили письма в нагрудном кармане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часто их перечитывали.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 письма дают возможность окунуться в историческое прошлое нашей страны, почувствовать неразрывную связь поколений.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Еще в августе 1941 года в газете «Правда»  было написано о том, что очень важно, чтобы письма находили своего адресата на фронте. И далее: «Каждое письмо, посылка…. вливают силы в бойцов, вдохновляют на новые подвиги во имя Родины».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Что такое Родина?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Дети: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Ро́дина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— синоним слова Отечество,  место, где родился человек, а также страна,   в которой он родился  и к судьбе которой ощущает свою духовную сопричастность  и место, откуда произошли предки, корни  человека.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Давайте подберем однокоренные слова к этому слову   (слайд 2),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(слайд 3)  - Девизом  солдат, защищающих свою Родину, родителей, родственников,  родимых,  свой род, свою родню от  фашистов,  стали  слова: ««Мы будем сражаться, пока не останется ни одного фашиста!»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Сегодня почти невозможно найти музей или архив, где бы ни хранились письма фронтовиков. А ведь история Второй мировой войны глазами ее участников — важный исторический источник.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Ребята, а что такое военно-полевая почта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-почтовая связь, адрес  армии в условиях ведения боевых действий...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 которому доставляли письма фронтовикам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(Слайд 10)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Верно, номер полевой почты помогал найти солдата. Вспомните,  с чего начинается любое письмо? Давайте подумаем,  какими словами могли обращаться  солдаты к своим близким?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Конечно, не было на фронте человека, который бы не скучал по родному дому. Неслучайно почти все письма начинаются с обращения к родным и близким: «милая мама», «мои родные», «дорогие мои дети», «любимая моя»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(Слайд 11) +  (Слайд 12)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Многие письма бойцов написаны бесхитростным языком, в основном о том, что их волновало. В солдатских письмах редко найдешь жалобы на тяготы фронтовой жизни. Здесь все в порядке: и питание, и здоровье, и настроение. А если бой, то чаще всего успешный. Зато о жизни в тылу близких боец хотел знать во всех подробностях. Как учатся дети? Закончился ли сев? Не притесняет ли колхозный председатель? И в каждом по давнему крестьянскому обычаю многочисленные приветы и поклоны знакомым (что бы кого-то  не обидеть невзначай)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правило, в письмах бойцов встречаются короткие повествования о войне. Отправляли родным стихи, фотографии, вырезки из газет-листовок. Поскольку письма писали прямо с поля боя, «с переднего края», фронтовики по мере того, как шла война, все чаще указывали места, где шел бой. Обычно всего одной строкой: «пишу из Пруссии», «отстояли Одер», «привет из Беларуси».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(Слайд 14)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было ни одного письма, в котором бы не звучали  слова,  как призыв или клятва.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(Слайд 15)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так выглядели     немаркированные иллюстрированные односторонние почтовые карточки,  предназначенные  в основном для отправлений из действующей армии в тыл. На лицевой стороне написано: «Почтовая карточка» или «Воинское». После слов «Обратный адрес» следовали надпись «Полевая почта» и линии для указания обратного адреса. Для рисунка оставалась всего половина лицевой стороны, поэтому рисунки были лаконичны,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плакатны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 кратким выразительным текстом. Например, как на этой почтовой карточке «Стреляю так: что ни патрон, то – немец!».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(Слайд 16)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Большой популярностью в начале войны пользовался плакат художника В.Б. Корецкого «Воин Красной армии, спаси!», воспроизведенный и на почтовых отправлениях. На нем фашистский штык нацелен на мать с ребенком на руках, и она с мольбой обращается к красноармейцу. И вы понимаете, что, получив такой конверт, солдат   защищал,   воевал до последнего патрона, и иногда до последнего вздоха.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(Слайд 17)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Очень популярна была и такая надпись на почтовой карточке: «Фашистскому зверю закрыты дороги,  его мы прикончим в берлинской берлоге»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(Слайд 19)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И, наконец, самодельные треугольники. Их складывали из любой оказавшейся под руками бумаги, вплоть до газетной. Но могли они быть сложены и из специальной почтовой бумаги.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 5 настоящих фронтовых треугольников, писанных фиолетовым химическим карандашом, потрепанных,  и с совершенно особенным запахом, вызывающим трепет и ком в горле... На каждом письме печать: "Просмотрено военной цензурой".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(Слайд 20)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такой бумаге тоже помещались патриотический рисунок.   Это  русский солдат-защитник.  И текст : «Мое сердце верит: письмо дойдет». И родные с трепетом ждали с фронта треугольники, и еще не читая, знали, что их родные живы.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".</a:t>
            </a:r>
            <a:r>
              <a:rPr lang="ru-RU" sz="2000" b="1" dirty="0" smtClean="0"/>
              <a:t> </a:t>
            </a:r>
            <a:r>
              <a:rPr lang="ru-RU" sz="2000" dirty="0" smtClean="0"/>
              <a:t>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(Слайд 21)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Сообщения с фронта – не всегда радостная весть. Очень сильно боялись матери и жены солдат белого официального  конверта. Это были извещения о гибели брата, мужа, сына, отца…: «Ваш...красноармеец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Подсекаев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Аркадий Иванович, уроженец  Татарской АССР 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Шугуровского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района, с.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Сякувак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... , в бою за Социалистическую Родину, верный воинской присяге, проявив геройство и мужество пропал без вести (был убит, ранен и умер от ран). Указывалось также место  похорон.  И далее: Настоящее извещение является документом для возбуждения ходатайства о пенсии».  И подпись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райвоенкома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... Скорбные письма о гибели близких людей на фронте в народе называли "похоронкам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endParaRPr lang="ru-RU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(Слайд 22-26)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Редко выпадала фронтовику свободная минута, и  часто, вместо отдыха он использовал ее, чтобы написать письмо своим близким. Писал, где придется: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 в окопе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 на стволе винтовки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на корне дерева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 на ступеньках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коленях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(Слайд 27)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Нередко в госпиталях раненые солдаты прибегали к помощи медицинских сестер, когда сами не могли сообщить родным, что они живы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(Слайд 28)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фотографии изображен один из счастливых моментов военного времени – вручение писем из дома.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Фронтовые письма – это документы огромной нравственной силы, которые никого в любом возрасте не могут оставить равнодушным. Они пробуждают интерес к истории своей семьи, к семейным архивам, а, значит, и к истории Отечества.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Monotype Corsiva" pitchFamily="66" charset="0"/>
              </a:rPr>
              <a:t>«Мы будем сражаться, пока не останется ни одного фашиста!»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Ученик читает стихотворение,  держа в руке треугольник-письмо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Я читаю письмо, что уже пожелтело с годами,</a:t>
            </a:r>
            <a:br>
              <a:rPr lang="ru-RU" sz="2400" dirty="0" smtClean="0"/>
            </a:br>
            <a:r>
              <a:rPr lang="ru-RU" sz="2400" dirty="0" smtClean="0"/>
              <a:t>На конверте в углу номер почты стоит полевой.</a:t>
            </a:r>
            <a:br>
              <a:rPr lang="ru-RU" sz="2400" dirty="0" smtClean="0"/>
            </a:br>
            <a:r>
              <a:rPr lang="ru-RU" sz="2400" dirty="0" smtClean="0"/>
              <a:t>Это в сорок втором мой отец написал моей маме</a:t>
            </a:r>
            <a:br>
              <a:rPr lang="ru-RU" sz="2400" dirty="0" smtClean="0"/>
            </a:br>
            <a:r>
              <a:rPr lang="ru-RU" sz="2400" dirty="0" smtClean="0"/>
              <a:t>Перед тем, как идти в свой последний решительный бой.</a:t>
            </a:r>
            <a:br>
              <a:rPr lang="ru-RU" sz="2400" dirty="0" smtClean="0"/>
            </a:br>
            <a:r>
              <a:rPr lang="ru-RU" sz="2400" dirty="0" smtClean="0"/>
              <a:t>«Дорогая моя, на переднем у нас передышка,</a:t>
            </a:r>
            <a:br>
              <a:rPr lang="ru-RU" sz="2400" dirty="0" smtClean="0"/>
            </a:br>
            <a:r>
              <a:rPr lang="ru-RU" sz="2400" dirty="0" smtClean="0"/>
              <a:t>Спят в окопах друзья, тишина на крутом берегу.</a:t>
            </a:r>
            <a:br>
              <a:rPr lang="ru-RU" sz="2400" dirty="0" smtClean="0"/>
            </a:br>
            <a:r>
              <a:rPr lang="ru-RU" sz="2400" dirty="0" smtClean="0"/>
              <a:t>Дорогая, поцелуй ты покрепче сынишку, </a:t>
            </a:r>
            <a:br>
              <a:rPr lang="ru-RU" sz="2400" dirty="0" smtClean="0"/>
            </a:br>
            <a:r>
              <a:rPr lang="ru-RU" sz="2400" dirty="0" smtClean="0"/>
              <a:t>Знай, что вас от беды я всегда сберегу».</a:t>
            </a:r>
            <a:br>
              <a:rPr lang="ru-RU" sz="2400" dirty="0" smtClean="0"/>
            </a:br>
            <a:r>
              <a:rPr lang="ru-RU" sz="2400" dirty="0" smtClean="0"/>
              <a:t>Я читаю письмо, и как будто все ближе и ближе</a:t>
            </a:r>
            <a:br>
              <a:rPr lang="ru-RU" sz="2400" dirty="0" smtClean="0"/>
            </a:br>
            <a:r>
              <a:rPr lang="ru-RU" sz="2400" dirty="0" smtClean="0"/>
              <a:t>Тот тревожный рассвет и биенье солдатских сердец.</a:t>
            </a:r>
            <a:br>
              <a:rPr lang="ru-RU" sz="2400" dirty="0" smtClean="0"/>
            </a:br>
            <a:r>
              <a:rPr lang="ru-RU" sz="2400" dirty="0" smtClean="0"/>
              <a:t>Я читаю письмо, и сквозь годы отчетливо слышу</a:t>
            </a:r>
            <a:br>
              <a:rPr lang="ru-RU" sz="2400" dirty="0" smtClean="0"/>
            </a:br>
            <a:r>
              <a:rPr lang="ru-RU" sz="2400" dirty="0" smtClean="0"/>
              <a:t>Я сейчас те слова, что сказал перед боем отец.</a:t>
            </a:r>
            <a:br>
              <a:rPr lang="ru-RU" sz="2400" dirty="0" smtClean="0"/>
            </a:br>
            <a:r>
              <a:rPr lang="ru-RU" sz="2400" dirty="0" smtClean="0"/>
              <a:t>Я читаю письмо, а за окнами солнце смеется,</a:t>
            </a:r>
            <a:br>
              <a:rPr lang="ru-RU" sz="2400" dirty="0" smtClean="0"/>
            </a:br>
            <a:r>
              <a:rPr lang="ru-RU" sz="2400" dirty="0" smtClean="0"/>
              <a:t>Новостройки растут, и сердца продолжают любить.</a:t>
            </a:r>
            <a:br>
              <a:rPr lang="ru-RU" sz="2400" dirty="0" smtClean="0"/>
            </a:br>
            <a:r>
              <a:rPr lang="ru-RU" sz="2400" dirty="0" smtClean="0"/>
              <a:t>Я читаю письмо и уверен, что если придется,</a:t>
            </a:r>
            <a:br>
              <a:rPr lang="ru-RU" sz="2400" dirty="0" smtClean="0"/>
            </a:br>
            <a:r>
              <a:rPr lang="ru-RU" sz="2400" dirty="0" smtClean="0"/>
              <a:t>Все, что сделал отец, я сумею всегда повторить.</a:t>
            </a:r>
            <a:endParaRPr lang="ru-R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236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(Слайд 29)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Представьте себе далекие военные годы. Вы находитесь глубоко в тылу. Отец ваш на фронте. Вы с нетерпением ждете от него заветный треугольник.  И вот он получен. Перед вами лежат военные треугольники.  Возьмите их, подержите в руках, вдохните воздух боевых сражений, проникнитесь верой в победу. Раскройте треугольники. Это  копии  военных писем  фронтовиков ВОВ, Героев Советского Союза, погибших за Родину.  Они немного пострадали при транспортировке, и наша задача –  исправить деформированный текст.</a:t>
            </a:r>
            <a:br>
              <a:rPr lang="ru-RU" sz="2800" dirty="0" smtClean="0"/>
            </a:br>
            <a:r>
              <a:rPr lang="ru-RU" sz="2800" dirty="0" smtClean="0"/>
              <a:t> </a:t>
            </a:r>
            <a:br>
              <a:rPr lang="ru-RU" sz="2800" dirty="0" smtClean="0"/>
            </a:br>
            <a:r>
              <a:rPr lang="ru-RU" sz="2800" dirty="0" smtClean="0"/>
              <a:t>- Чтение писем </a:t>
            </a:r>
            <a:endParaRPr lang="ru-RU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Письмо № 1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рогая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Даш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   милые     м и     сынки  и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Тонечка!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вам с фронта! Папка   ваш  вою т  с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клятыми  оккупантами   и очень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скуча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 по нашему дом .   Наде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на скор      победу,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сомн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вайтесь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я все силы,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тобы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бить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глевшего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гада.  Дети не будут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снеть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 отца… Даша,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  б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наш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тишек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Дела  идут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рошо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  немцев    б ем  и  в   хвост и в гриву. 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торым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падет  в  гриву,  тот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остае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вечно    в    рус кой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 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торому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 хвост, тот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еще  б жит.  В общем,  огня,  коне но,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мног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  Трудно  вам и  пре ставить,  что у нас тут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..   Пре стоит  нам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жарк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бой.   Пер давай  мой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се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Ваш  муж 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Михаил Иванов.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 ноября 1943 г да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Письмо Михаила Иванова, командира артиллерии.  Погиб 23 ноября 1943 года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Письмо № 2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ктября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1943 г да.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Здра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ствуйте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  м маша, брат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Ваня,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стренки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Анфиса и Вер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! Я   ж в,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ров, чего и вам  ж лаю.  Я  был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в  прав   ногу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оск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лком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нагр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жден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м далью «За отвагу».   Должен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лучить  орден  Красно  знамени.  Если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гибну,  то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гибну  за наш     Родину и за вас.  Мы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сли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тяж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лый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удар по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мцам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при форсировании Днепр .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тобы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1943 год был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последн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годом   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йны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Теперь немцы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днимают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руки перед нами,  молодыми солдатами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пыленных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гимнастерках. Я уже сейчас вижу будущее   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рное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время,  слышу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пен е   девушек,   смех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  Мама, обо мне не    б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спокойтесь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  все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рошо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  Очень 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скуч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пиш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те    чаще.    Ваш    Н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колай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Письмо сержанта  Николая  Власова.  Погиб 19 октября 1943 года.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Письмо № 3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ствуй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Вер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 сын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Эдик!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Веруш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не грусти. Г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товься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к  зиме. Купи сын     валенки  и    сшей ему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  Дев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моя,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товь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себя  к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луке.    Ж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как и   я,   надежд    на встречу.  Впереди 1942 год.  Я  буду  б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врага   до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следних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сил,  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что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расквита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    фрицами. Свободного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мало.    Многому приходи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учи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на  оду.  Но   не   сто т    унывать.  Мы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бедим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 Тебе,  Эдик,  мой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отцовск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наказ.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гай   маме,   слушайся    во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м.   Ты же в доме   один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чина.   Ц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лую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вас   крепко, мо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   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блю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вас.   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лерий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5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1941 год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Письмо  Валерия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Кондакова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командира эскадрильи авиаполка,   погиб 17 октября 1941 года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/>
              <a:t>Итог: почему письма из прошлого (письма солдат ВОВ) перестали быть личными и перешли в собственность государства?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i="1" dirty="0" smtClean="0"/>
              <a:t>(- в них показан патриотический дух солдат ВОВ;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i="1" dirty="0" smtClean="0"/>
              <a:t>  - учат быть патриотами страны;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i="1" dirty="0" smtClean="0"/>
              <a:t> -учат быть смелыми, мужественными, не падать духом;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i="1" dirty="0" smtClean="0"/>
              <a:t>- любить своих родных и близких )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 </a:t>
            </a:r>
            <a:br>
              <a:rPr lang="ru-RU" sz="2200" dirty="0" smtClean="0"/>
            </a:br>
            <a:r>
              <a:rPr lang="ru-RU" sz="2200" dirty="0" smtClean="0"/>
              <a:t>Великий праздник отмечает народ России и народы бывшего Советского Союза 9 мая.   Много лет назад  был повергнут фашизм, принесший столько неисчислимых бедствий и горя. </a:t>
            </a:r>
            <a:br>
              <a:rPr lang="ru-RU" sz="2200" dirty="0" smtClean="0"/>
            </a:br>
            <a:r>
              <a:rPr lang="ru-RU" sz="2200" dirty="0" smtClean="0"/>
              <a:t>А  «солдатский треугольник» снова напомнит нам о великом подвиге советского народа. Давайте окружим  заботой тех, кто шёл в бой с автоматом в руках. И не только в майские праздники, а всегда, пока жив хотя бы один солдат.</a:t>
            </a:r>
            <a:br>
              <a:rPr lang="ru-RU" sz="2200" dirty="0" smtClean="0"/>
            </a:br>
            <a:r>
              <a:rPr lang="ru-RU" sz="2200" dirty="0" smtClean="0"/>
              <a:t> </a:t>
            </a:r>
            <a:br>
              <a:rPr lang="ru-RU" sz="2200" dirty="0" smtClean="0"/>
            </a:br>
            <a:r>
              <a:rPr lang="ru-RU" sz="2200" dirty="0" smtClean="0"/>
              <a:t> </a:t>
            </a:r>
            <a:br>
              <a:rPr lang="ru-RU" sz="2200" dirty="0" smtClean="0"/>
            </a:br>
            <a:r>
              <a:rPr lang="ru-RU" sz="2200" b="1" dirty="0" smtClean="0"/>
              <a:t> </a:t>
            </a:r>
            <a:r>
              <a:rPr lang="ru-RU" sz="2200" dirty="0" smtClean="0"/>
              <a:t>.. Д/</a:t>
            </a:r>
            <a:r>
              <a:rPr lang="ru-RU" sz="2200" dirty="0" err="1" smtClean="0"/>
              <a:t>з</a:t>
            </a:r>
            <a:r>
              <a:rPr lang="ru-RU" sz="2200" dirty="0" smtClean="0"/>
              <a:t> написать сочинение «Моя семья в годы Великой Отечественной войны»</a:t>
            </a:r>
            <a:br>
              <a:rPr lang="ru-RU" sz="2200" dirty="0" smtClean="0"/>
            </a:br>
            <a:r>
              <a:rPr lang="ru-RU" sz="2200" dirty="0" smtClean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Pismo22"/>
          <p:cNvPicPr>
            <a:picLocks noChangeAspect="1" noChangeArrowheads="1"/>
          </p:cNvPicPr>
          <p:nvPr/>
        </p:nvPicPr>
        <p:blipFill>
          <a:blip r:embed="rId3"/>
          <a:srcRect b="87987"/>
          <a:stretch>
            <a:fillRect/>
          </a:stretch>
        </p:blipFill>
        <p:spPr bwMode="auto">
          <a:xfrm>
            <a:off x="838200" y="381000"/>
            <a:ext cx="7924800" cy="1371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:\Users\Зоопарк\Downloads\EPSON021.jpg"/>
          <p:cNvPicPr/>
          <p:nvPr/>
        </p:nvPicPr>
        <p:blipFill>
          <a:blip r:embed="rId4" cstate="print">
            <a:lum bright="-10000"/>
          </a:blip>
          <a:srcRect t="52475" b="36343"/>
          <a:stretch>
            <a:fillRect/>
          </a:stretch>
        </p:blipFill>
        <p:spPr bwMode="auto">
          <a:xfrm rot="10800000">
            <a:off x="457200" y="3886200"/>
            <a:ext cx="8153397" cy="2209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Зоопарк\Downloads\EPSON023.jpg"/>
          <p:cNvPicPr/>
          <p:nvPr/>
        </p:nvPicPr>
        <p:blipFill>
          <a:blip r:embed="rId5" cstate="print">
            <a:lum bright="-10000"/>
          </a:blip>
          <a:srcRect t="89749"/>
          <a:stretch>
            <a:fillRect/>
          </a:stretch>
        </p:blipFill>
        <p:spPr bwMode="auto">
          <a:xfrm rot="10800000">
            <a:off x="761998" y="1828800"/>
            <a:ext cx="7924799" cy="19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600" y="3244334"/>
            <a:ext cx="3788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762000"/>
          </a:xfrm>
        </p:spPr>
        <p:txBody>
          <a:bodyPr>
            <a:normAutofit/>
          </a:bodyPr>
          <a:lstStyle/>
          <a:p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8" name="Рисунок 7" descr="C:\Users\Зоопарк\Downloads\EPSON023.jpg"/>
          <p:cNvPicPr/>
          <p:nvPr/>
        </p:nvPicPr>
        <p:blipFill>
          <a:blip r:embed="rId3" cstate="print">
            <a:lum bright="-10000"/>
          </a:blip>
          <a:srcRect t="28089" b="62435"/>
          <a:stretch>
            <a:fillRect/>
          </a:stretch>
        </p:blipFill>
        <p:spPr bwMode="auto">
          <a:xfrm rot="10800000">
            <a:off x="609600" y="-1"/>
            <a:ext cx="807719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Зоопарк\Downloads\EPSON024.jpg"/>
          <p:cNvPicPr/>
          <p:nvPr/>
        </p:nvPicPr>
        <p:blipFill>
          <a:blip r:embed="rId4">
            <a:lum bright="-10000"/>
          </a:blip>
          <a:srcRect t="28869" b="62809"/>
          <a:stretch>
            <a:fillRect/>
          </a:stretch>
        </p:blipFill>
        <p:spPr bwMode="auto">
          <a:xfrm rot="10800000">
            <a:off x="762000" y="2209800"/>
            <a:ext cx="7696200" cy="1559442"/>
          </a:xfrm>
          <a:prstGeom prst="rect">
            <a:avLst/>
          </a:prstGeom>
          <a:noFill/>
        </p:spPr>
      </p:pic>
      <p:pic>
        <p:nvPicPr>
          <p:cNvPr id="9" name="Рисунок 8" descr="C:\Users\Зоопарк\Downloads\EPSON024.jpg"/>
          <p:cNvPicPr/>
          <p:nvPr/>
        </p:nvPicPr>
        <p:blipFill>
          <a:blip r:embed="rId4">
            <a:lum bright="-10000"/>
          </a:blip>
          <a:srcRect t="58517" b="35371"/>
          <a:stretch>
            <a:fillRect/>
          </a:stretch>
        </p:blipFill>
        <p:spPr bwMode="auto">
          <a:xfrm rot="10800000">
            <a:off x="685799" y="4419600"/>
            <a:ext cx="7848599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Зоопарк\Downloads\EPSON023.jpg"/>
          <p:cNvPicPr/>
          <p:nvPr/>
        </p:nvPicPr>
        <p:blipFill>
          <a:blip r:embed="rId3" cstate="print">
            <a:lum bright="-10000"/>
          </a:blip>
          <a:srcRect t="22976" b="67094"/>
          <a:stretch>
            <a:fillRect/>
          </a:stretch>
        </p:blipFill>
        <p:spPr bwMode="auto">
          <a:xfrm rot="10800000">
            <a:off x="457200" y="152400"/>
            <a:ext cx="8305799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Зоопарк\Downloads\EPSON023.jpg"/>
          <p:cNvPicPr/>
          <p:nvPr/>
        </p:nvPicPr>
        <p:blipFill>
          <a:blip r:embed="rId3" cstate="print">
            <a:lum bright="-10000"/>
          </a:blip>
          <a:srcRect t="57134" b="33547"/>
          <a:stretch>
            <a:fillRect/>
          </a:stretch>
        </p:blipFill>
        <p:spPr bwMode="auto">
          <a:xfrm rot="10800000">
            <a:off x="685796" y="2438399"/>
            <a:ext cx="8000999" cy="190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235108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22375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066800"/>
          </a:xfrm>
        </p:spPr>
        <p:txBody>
          <a:bodyPr>
            <a:normAutofit/>
          </a:bodyPr>
          <a:lstStyle/>
          <a:p>
            <a:endParaRPr lang="ru-RU" sz="4400" b="1" dirty="0"/>
          </a:p>
        </p:txBody>
      </p:sp>
      <p:pic>
        <p:nvPicPr>
          <p:cNvPr id="7" name="Рисунок 6" descr="C:\Users\Зоопарк\Downloads\EPSON021.jpg"/>
          <p:cNvPicPr/>
          <p:nvPr/>
        </p:nvPicPr>
        <p:blipFill>
          <a:blip r:embed="rId3" cstate="print">
            <a:lum bright="-10000"/>
          </a:blip>
          <a:srcRect t="73562" b="11794"/>
          <a:stretch>
            <a:fillRect/>
          </a:stretch>
        </p:blipFill>
        <p:spPr bwMode="auto">
          <a:xfrm rot="10800000">
            <a:off x="380998" y="304797"/>
            <a:ext cx="8305799" cy="1676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Зоопарк\Downloads\EPSON024.jpg"/>
          <p:cNvPicPr/>
          <p:nvPr/>
        </p:nvPicPr>
        <p:blipFill>
          <a:blip r:embed="rId4">
            <a:lum bright="-10000"/>
          </a:blip>
          <a:srcRect t="14174" b="70481"/>
          <a:stretch>
            <a:fillRect/>
          </a:stretch>
        </p:blipFill>
        <p:spPr bwMode="auto">
          <a:xfrm rot="10800000">
            <a:off x="609600" y="3124200"/>
            <a:ext cx="80010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1"/>
          <p:cNvPicPr>
            <a:picLocks noChangeAspect="1" noChangeArrowheads="1"/>
          </p:cNvPicPr>
          <p:nvPr/>
        </p:nvPicPr>
        <p:blipFill>
          <a:blip r:embed="rId3"/>
          <a:srcRect l="56508" t="5710" b="79538"/>
          <a:stretch>
            <a:fillRect/>
          </a:stretch>
        </p:blipFill>
        <p:spPr bwMode="auto">
          <a:xfrm>
            <a:off x="838200" y="228600"/>
            <a:ext cx="7829550" cy="17716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C:\Users\Зоопарк\Downloads\EPSON021.jpg"/>
          <p:cNvPicPr/>
          <p:nvPr/>
        </p:nvPicPr>
        <p:blipFill>
          <a:blip r:embed="rId4" cstate="print">
            <a:lum bright="-10000"/>
          </a:blip>
          <a:srcRect t="89749"/>
          <a:stretch>
            <a:fillRect/>
          </a:stretch>
        </p:blipFill>
        <p:spPr bwMode="auto">
          <a:xfrm rot="10800000">
            <a:off x="533400" y="2438400"/>
            <a:ext cx="8229599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Зоопарк\Downloads\EPSON023.jpg"/>
          <p:cNvPicPr/>
          <p:nvPr/>
        </p:nvPicPr>
        <p:blipFill>
          <a:blip r:embed="rId5" cstate="print">
            <a:lum bright="-10000"/>
          </a:blip>
          <a:srcRect t="58387" b="37274"/>
          <a:stretch>
            <a:fillRect/>
          </a:stretch>
        </p:blipFill>
        <p:spPr bwMode="auto">
          <a:xfrm rot="10800000">
            <a:off x="533400" y="4267200"/>
            <a:ext cx="807719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Зоопарк\Downloads\EPSON023.jpg"/>
          <p:cNvPicPr/>
          <p:nvPr/>
        </p:nvPicPr>
        <p:blipFill>
          <a:blip r:embed="rId3" cstate="print">
            <a:lum bright="-10000"/>
          </a:blip>
          <a:srcRect t="22655" b="71754"/>
          <a:stretch>
            <a:fillRect/>
          </a:stretch>
        </p:blipFill>
        <p:spPr bwMode="auto">
          <a:xfrm rot="10800000">
            <a:off x="381000" y="381000"/>
            <a:ext cx="8458204" cy="16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Зоопарк\Downloads\EPSON021.jpg"/>
          <p:cNvPicPr/>
          <p:nvPr/>
        </p:nvPicPr>
        <p:blipFill>
          <a:blip r:embed="rId4" cstate="print">
            <a:lum bright="-10000"/>
          </a:blip>
          <a:srcRect t="24519" b="63367"/>
          <a:stretch>
            <a:fillRect/>
          </a:stretch>
        </p:blipFill>
        <p:spPr bwMode="auto">
          <a:xfrm rot="10800000">
            <a:off x="609597" y="2209797"/>
            <a:ext cx="8153399" cy="1905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Зоопарк\Downloads\EPSON024.jpg"/>
          <p:cNvPicPr/>
          <p:nvPr/>
        </p:nvPicPr>
        <p:blipFill>
          <a:blip r:embed="rId5">
            <a:lum bright="-10000"/>
          </a:blip>
          <a:srcRect t="19766" b="74122"/>
          <a:stretch>
            <a:fillRect/>
          </a:stretch>
        </p:blipFill>
        <p:spPr bwMode="auto">
          <a:xfrm rot="10800000">
            <a:off x="685799" y="4648197"/>
            <a:ext cx="8000999" cy="1676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1726</TotalTime>
  <Words>210</Words>
  <Application>Microsoft Office PowerPoint</Application>
  <PresentationFormat>Экран (4:3)</PresentationFormat>
  <Paragraphs>30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Office Theme</vt:lpstr>
      <vt:lpstr>1941 -1945</vt:lpstr>
      <vt:lpstr>Родина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Фронтовые письма  -    это документы огромной нравственной силы. Они пробуждают интерес к истории своей семьи, к семейным архивам, а, значит, и к истории Отечества.</vt:lpstr>
      <vt:lpstr>Редактирование письма</vt:lpstr>
      <vt:lpstr>Муниципальное бюджетное общеобразовательное учреждение Средняя общеобразовательная школа № 1 Московская область г. Климовск  Урок русского языка   по РР   в 5 классе «Письмо»                          Автор работы:                                           учитель русского языка                         и литературы Чичуга Галина Александровна  Климовск, 2016 </vt:lpstr>
      <vt:lpstr>Цели: - познакомить учащихся с особенностями эпистолярного жанра; - формировать умение редактировать  письма; - воспитывать культуру письменного общения. Задачи: - прививать любовь к Родине; - воспитывать чувство патриотизма.   Предполагаемые результаты: Личностные УУД: - проявлять интерес к культуре и истории своего народа, родной страны; - проявлять доброжелательность, доверие, внимательность. Познавательные УУД: - способность и умение учащихся производить простые логические действия (анализ, синтез, сравнение, обобщение). Коммуникативные УУД: - воспринимать текст с учётом поставленной учебной задачи; - анализировать и исправлять деформированный текст: находить ошибки, дополнять, изменять, восстанавливать логику изложения, Регулятивные УУД: - планировать решение учебной задачи; - осуществлять итоговый контроль деятельности; - оценивать результаты деятельности. Тип урока: объяснение нового материала. Оборудование: презентация, копия  писем  времен ВОВ   </vt:lpstr>
      <vt:lpstr>Ход урока. 1. Слово учителя: (слайд 1)  С каждым годом память  о Великой  Отечественной  войне тихонечко уходит в прошлое. Но мы не должны забывать подвиг, который совершили солдаты, защищая свою Родину от фашистских захватчиков.  Их героические подвиги  навечно вписаны золотыми буквами в трагическую и славную летопись нашего народа. День ото дня ряды настоящих участников боевых действий великой войны становятся меньше,  и многим из нас уже не услышать их рассказов о боевой жизни. В наследство нам, потомкам, останутся навсегда кадры военных кинохроник,  фотографии и письма.   С  началом военных действий миллионы людей оказались в действующей армии. Шла массовая эвакуация из прифронтовой полосы. Многие люди поменяли адреса, место жительства. Война разлучила миллионы  семей. Вся надежда была на почту, которая помогала найти близких — в тылу и на фронте. Ежедневно уходили на фронт тысячи писем, открыток, газет и журналов. Не меньше шло писем с фронта — в разные города, поселки и села, туда, где были оставлены родные люди.  По данным Управления военно-полевой почты, в годы войны ежемесячно  доставлялось до 70 миллионов писем. Они тонкой ниточкой надежды и веры соединяли мужей и жен, детей и родителей.     Письма, которые одинаково ждали как солдаты, так и те, кого они защищали.   </vt:lpstr>
      <vt:lpstr>Сегодня мы познакомимся  с фронтовыми письмами. Как вы думаете, какое значение имели письма с фронта? - Фронтовые письма – это частичка нашей истории. В них сама жизнь.  -  В письмах с фронта переданы чувства, понятные и близкие каждому, в них звучат темы мужества, патриотизма, верности. - Такая поэзия помогала выжить в нечеловеческих условиях, отвечала на вечные и бесконечные жизненные вопросы. - В годы войны письма являлись единственной нитью, которая связывала бойцов с их родными и близкими. Для жен, матерей, сестер важно было знать, что их отцы, мужья, сыновья, братья были живы и здоровы. Письма из дома помогали солдатам поддерживать боевой дух. Солдаты хранили письма в нагрудном кармане и часто их перечитывали. Эти письма дают возможность окунуться в историческое прошлое нашей страны, почувствовать неразрывную связь поколений.    -   Еще в августе 1941 года в газете «Правда»  было написано о том, что очень важно, чтобы письма находили своего адресата на фронте. И далее: «Каждое письмо, посылка…. вливают силы в бойцов, вдохновляют на новые подвиги во имя Родины». </vt:lpstr>
      <vt:lpstr>- Что такое Родина?  Дети: Ро́дина — синоним слова Отечество,  место, где родился человек, а также страна,   в которой он родился  и к судьбе которой ощущает свою духовную сопричастность  и место, откуда произошли предки, корни  человека.  - Давайте подберем однокоренные слова к этому слову   (слайд 2),   (слайд 3)  - Девизом  солдат, защищающих свою Родину, родителей, родственников,  родимых,  свой род, свою родню от  фашистов,  стали  слова: ««Мы будем сражаться, пока не останется ни одного фашиста!»        Сегодня почти невозможно найти музей или архив, где бы ни хранились письма фронтовиков. А ведь история Второй мировой войны глазами ее участников — важный исторический источник.  -Ребята, а что такое военно-полевая почта -почтовая связь, адрес  армии в условиях ведения боевых действий... по которому доставляли письма фронтовикам </vt:lpstr>
      <vt:lpstr> (Слайд 10)   - Верно, номер полевой почты помогал найти солдата. Вспомните,  с чего начинается любое письмо? Давайте подумаем,  какими словами могли обращаться  солдаты к своим близким?  Конечно, не было на фронте человека, который бы не скучал по родному дому. Неслучайно почти все письма начинаются с обращения к родным и близким: «милая мама», «мои родные», «дорогие мои дети», «любимая моя»  (Слайд 11) +  (Слайд 12)   Многие письма бойцов написаны бесхитростным языком, в основном о том, что их волновало. В солдатских письмах редко найдешь жалобы на тяготы фронтовой жизни. Здесь все в порядке: и питание, и здоровье, и настроение. А если бой, то чаще всего успешный. Зато о жизни в тылу близких боец хотел знать во всех подробностях. Как учатся дети? Закончился ли сев? Не притесняет ли колхозный председатель? И в каждом по давнему крестьянскому обычаю многочисленные приветы и поклоны знакомым (что бы кого-то  не обидеть невзначай)  Как правило, в письмах бойцов встречаются короткие повествования о войне. Отправляли родным стихи, фотографии, вырезки из газет-листовок. Поскольку письма писали прямо с поля боя, «с переднего края», фронтовики по мере того, как шла война, все чаще указывали места, где шел бой. Обычно всего одной строкой: «пишу из Пруссии», «отстояли Одер», «привет из Беларуси». </vt:lpstr>
      <vt:lpstr> (Слайд 14)  Не было ни одного письма, в котором бы не звучали  слова,  как призыв или клятва.   (Слайд 15)  Вот так выглядели     немаркированные иллюстрированные односторонние почтовые карточки,  предназначенные  в основном для отправлений из действующей армии в тыл. На лицевой стороне написано: «Почтовая карточка» или «Воинское». После слов «Обратный адрес» следовали надпись «Полевая почта» и линии для указания обратного адреса. Для рисунка оставалась всего половина лицевой стороны, поэтому рисунки были лаконичны, плакатны, с кратким выразительным текстом. Например, как на этой почтовой карточке «Стреляю так: что ни патрон, то – немец!». (Слайд 16)   Большой популярностью в начале войны пользовался плакат художника В.Б. Корецкого «Воин Красной армии, спаси!», воспроизведенный и на почтовых отправлениях. На нем фашистский штык нацелен на мать с ребенком на руках, и она с мольбой обращается к красноармейцу. И вы понимаете, что, получив такой конверт, солдат   защищал,   воевал до последнего патрона, и иногда до последнего вздоха. </vt:lpstr>
      <vt:lpstr>(Слайд 17)  Очень популярна была и такая надпись на почтовой карточке: «Фашистскому зверю закрыты дороги,  его мы прикончим в берлинской берлоге»   (Слайд 19)   И, наконец, самодельные треугольники. Их складывали из любой оказавшейся под руками бумаги, вплоть до газетной. Но могли они быть сложены и из специальной почтовой бумаги.  Это  5 настоящих фронтовых треугольников, писанных фиолетовым химическим карандашом, потрепанных,  и с совершенно особенным запахом, вызывающим трепет и ком в горле... На каждом письме печать: "Просмотрено военной цензурой".   (Слайд 20)   На такой бумаге тоже помещались патриотический рисунок.   Это  русский солдат-защитник.  И текст : «Мое сердце верит: письмо дойдет». И родные с трепетом ждали с фронта треугольники, и еще не читая, знали, что их родные живы.   </vt:lpstr>
      <vt:lpstr>". и (Слайд 21)     Сообщения с фронта – не всегда радостная весть. Очень сильно боялись матери и жены солдат белого официального  конверта. Это были извещения о гибели брата, мужа, сына, отца…: «Ваш...красноармеец  Подсекаев Аркадий Иванович, уроженец  Татарской АССР , Шугуровского района, с. Сякувак ... , в бою за Социалистическую Родину, верный воинской присяге, проявив геройство и мужество пропал без вести (был убит, ранен и умер от ран). Указывалось также место  похорон.  И далее: Настоящее извещение является документом для возбуждения ходатайства о пенсии».  И подпись райвоенкома... Скорбные письма о гибели близких людей на фронте в народе называли "похоронкам  </vt:lpstr>
      <vt:lpstr>(Слайд 22-26) Редко выпадала фронтовику свободная минута, и  часто, вместо отдыха он использовал ее, чтобы написать письмо своим близким. Писал, где придется:  -  в окопе  -  на стволе винтовки  - на корне дерева  -  на ступеньках  -  на коленях   (Слайд 27) Нередко в госпиталях раненые солдаты прибегали к помощи медицинских сестер, когда сами не могли сообщить родным, что они живы   (Слайд 28)  На фотографии изображен один из счастливых моментов военного времени – вручение писем из дома. Фронтовые письма – это документы огромной нравственной силы, которые никого в любом возрасте не могут оставить равнодушным. Они пробуждают интерес к истории своей семьи, к семейным архивам, а, значит, и к истории Отечества. </vt:lpstr>
      <vt:lpstr>Ученик читает стихотворение,  держа в руке треугольник-письмо Я читаю письмо, что уже пожелтело с годами, На конверте в углу номер почты стоит полевой. Это в сорок втором мой отец написал моей маме Перед тем, как идти в свой последний решительный бой. «Дорогая моя, на переднем у нас передышка, Спят в окопах друзья, тишина на крутом берегу. Дорогая, поцелуй ты покрепче сынишку,  Знай, что вас от беды я всегда сберегу». Я читаю письмо, и как будто все ближе и ближе Тот тревожный рассвет и биенье солдатских сердец. Я читаю письмо, и сквозь годы отчетливо слышу Я сейчас те слова, что сказал перед боем отец. Я читаю письмо, а за окнами солнце смеется, Новостройки растут, и сердца продолжают любить. Я читаю письмо и уверен, что если придется, Все, что сделал отец, я сумею всегда повторить.</vt:lpstr>
      <vt:lpstr>(Слайд 29)  Представьте себе далекие военные годы. Вы находитесь глубоко в тылу. Отец ваш на фронте. Вы с нетерпением ждете от него заветный треугольник.  И вот он получен. Перед вами лежат военные треугольники.  Возьмите их, подержите в руках, вдохните воздух боевых сражений, проникнитесь верой в победу. Раскройте треугольники. Это  копии  военных писем  фронтовиков ВОВ, Героев Советского Союза, погибших за Родину.  Они немного пострадали при транспортировке, и наша задача –  исправить деформированный текст.   - Чтение писем </vt:lpstr>
      <vt:lpstr>Письмо № 1 Д рогая    Даш нька,     милые     м и     сынки  и  доч нька    Тонечка!   Пр вет  вам с фронта! Папка   ваш  вою т  с  пр клятыми  оккупантами   и очень скуча т по нашему дом .   Наде сь  на скор      победу, не сомн вайтесь,  прил жу  я все силы,    тобы  ра бить  обн глевшего гада.  Дети не будут кр снеть за  отца… Даша,            р дная,    б реги   наш х    д тишек.  Дела  идут  х рошо,    немцев    б ем  и  в   хвост и в гриву. К торым    п падет  в  гриву,  тот     остае ся       н вечно    в    рус кой з мле, а  к торому  в хвост, тот  п ка   еще  б жит.  В общем,  огня,  коне но,   мног .  Трудно  вам и  пре ставить,  что у нас тут   тв рится..   Пре стоит  нам    жарк      бой.   Пер давай  мой  пр вет в се    р дным.  Ваш  муж  и оте    Михаил Иванов.  19 ноября 1943 г да Письмо Михаила Иванова, командира артиллерии.  Погиб 23 ноября 1943 года</vt:lpstr>
      <vt:lpstr>Письмо № 2 5   ктября 1943 г да.  Здра ствуйте,   м маша, брат шка Ваня,  с стренки Анфиса и Вер чка! Я   ж в,  зд ров, чего и вам  ж лаю.  Я  был  р нен  в  прав   ногу оск лком, нагр жден   м далью «За отвагу».   Должен  п лучить  орден  Красно  знамени.  Если  п гибну,  то п гибну  за наш     Родину и за вас.  Мы   нан сли   тяж лый удар по н мцам  при форсировании Днепр .    Хоч тся,    тобы 1943 год был   последн    годом    в йны. Теперь немцы  п днимают  руки перед нами,  молодыми солдатами в з пыленных гимнастерках. Я уже сейчас вижу будущее   м рное   время,  слышу  пен е   девушек,   смех   д тей.   Мама, обо мне не    б спокойтесь,   все   х рошо.   Очень   скуч ю,    пиш те    чаще.    Ваш    Н колай.    Письмо сержанта  Николая  Власова.  Погиб 19 октября 1943 года.</vt:lpstr>
      <vt:lpstr>Письмо № 3  «Здра ствуй,  Вер чка и  сын лька Эдик!  Веруш чка,  не грусти. Г товься  к  зиме. Купи сын     валенки  и    сшей ему шу ку.    Дев чка моя,     приг товь  себя  к   ра луке.    Ж ви,  как и   я,   надежд    на встречу.  Впереди 1942 год.  Я  буду  б ть  врага   до   п следних   сил,   в рю,  что    расквита мся    с    фрицами. Свободного вр мени     мало.    Многому приходи ся  учи  ся  на  оду.  Но   не   сто т    унывать.  Мы   п бедим.   Тебе,  Эдик,  мой отцовск     наказ. Пом гай   маме,   слушайся    во    вс м.   Ты же в доме   один   му  чина.   Ц лую   вас   крепко, мо       р дные.     Л блю    вас.    В лерий.    5   окт бря   1941 год    Письмо  Валерия Кондакова, командира эскадрильи авиаполка,   погиб 17 октября 1941 года  </vt:lpstr>
      <vt:lpstr>Итог: почему письма из прошлого (письма солдат ВОВ) перестали быть личными и перешли в собственность государства? (- в них показан патриотический дух солдат ВОВ;   - учат быть патриотами страны;   -учат быть смелыми, мужественными, не падать духом;  - любить своих родных и близких )   Великий праздник отмечает народ России и народы бывшего Советского Союза 9 мая.   Много лет назад  был повергнут фашизм, принесший столько неисчислимых бедствий и горя.  А  «солдатский треугольник» снова напомнит нам о великом подвиге советского народа. Давайте окружим  заботой тех, кто шёл в бой с автоматом в руках. И не только в майские праздники, а всегда, пока жив хотя бы один солдат.      .. Д/з написать сочинение «Моя семья в годы Великой Отечественной войны»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Зоопарк</cp:lastModifiedBy>
  <cp:revision>174</cp:revision>
  <dcterms:created xsi:type="dcterms:W3CDTF">2014-07-29T09:23:38Z</dcterms:created>
  <dcterms:modified xsi:type="dcterms:W3CDTF">2016-05-01T22:40:26Z</dcterms:modified>
</cp:coreProperties>
</file>