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Default Extension="pptx" ContentType="application/vnd.openxmlformats-officedocument.presentationml.presentation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43"/>
  </p:notesMasterIdLst>
  <p:sldIdLst>
    <p:sldId id="291" r:id="rId12"/>
    <p:sldId id="260" r:id="rId13"/>
    <p:sldId id="263" r:id="rId14"/>
    <p:sldId id="283" r:id="rId15"/>
    <p:sldId id="268" r:id="rId16"/>
    <p:sldId id="282" r:id="rId17"/>
    <p:sldId id="265" r:id="rId18"/>
    <p:sldId id="267" r:id="rId19"/>
    <p:sldId id="271" r:id="rId20"/>
    <p:sldId id="273" r:id="rId21"/>
    <p:sldId id="272" r:id="rId22"/>
    <p:sldId id="274" r:id="rId23"/>
    <p:sldId id="299" r:id="rId24"/>
    <p:sldId id="300" r:id="rId25"/>
    <p:sldId id="301" r:id="rId26"/>
    <p:sldId id="275" r:id="rId27"/>
    <p:sldId id="278" r:id="rId28"/>
    <p:sldId id="298" r:id="rId29"/>
    <p:sldId id="277" r:id="rId30"/>
    <p:sldId id="309" r:id="rId31"/>
    <p:sldId id="294" r:id="rId32"/>
    <p:sldId id="289" r:id="rId33"/>
    <p:sldId id="310" r:id="rId34"/>
    <p:sldId id="311" r:id="rId35"/>
    <p:sldId id="293" r:id="rId36"/>
    <p:sldId id="297" r:id="rId37"/>
    <p:sldId id="312" r:id="rId38"/>
    <p:sldId id="281" r:id="rId39"/>
    <p:sldId id="313" r:id="rId40"/>
    <p:sldId id="288" r:id="rId41"/>
    <p:sldId id="28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EC2"/>
    <a:srgbClr val="CC0066"/>
    <a:srgbClr val="CC0099"/>
    <a:srgbClr val="990000"/>
    <a:srgbClr val="E50909"/>
    <a:srgbClr val="5F5F5F"/>
    <a:srgbClr val="FF3399"/>
    <a:srgbClr val="FF66FF"/>
    <a:srgbClr val="009900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2894" autoAdjust="0"/>
  </p:normalViewPr>
  <p:slideViewPr>
    <p:cSldViewPr>
      <p:cViewPr>
        <p:scale>
          <a:sx n="86" d="100"/>
          <a:sy n="86" d="100"/>
        </p:scale>
        <p:origin x="-906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2BF8B-914C-4093-AD83-144E0BCF45E5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C40A6-24FC-45DE-999E-510156095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79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C40A6-24FC-45DE-999E-5101560953C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37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C40A6-24FC-45DE-999E-5101560953C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79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C40A6-24FC-45DE-999E-5101560953C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612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C40A6-24FC-45DE-999E-5101560953C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890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C40A6-24FC-45DE-999E-5101560953C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02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53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77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62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75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37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40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30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71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72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28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9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05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07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87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84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89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43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87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20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78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0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12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85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47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84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16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10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7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78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95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08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35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98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33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34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04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66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34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60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87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56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01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32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7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19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81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41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02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55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49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66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58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68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59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62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50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16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20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28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14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46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37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68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09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42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10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72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31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21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67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40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5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01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03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48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30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71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4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0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2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28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33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90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83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41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28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9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13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27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39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46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41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14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46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16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44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08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54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33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49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34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80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58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52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79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67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3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55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7CF0-2C76-4BBD-A66E-5328F7676A39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60B5-6F99-49F5-8E79-03D8B3282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8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62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5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7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26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4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11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13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08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7CF0-2C76-4BBD-A66E-5328F7676A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60B5-6F99-49F5-8E79-03D8B3282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0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3.pptx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package" Target="../embeddings/____________Microsoft_Office_PowerPoint4.pptx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44" y="0"/>
            <a:ext cx="9178244" cy="686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93" y="1916832"/>
            <a:ext cx="9001000" cy="4104456"/>
          </a:xfrm>
        </p:spPr>
        <p:txBody>
          <a:bodyPr>
            <a:noAutofit/>
          </a:bodyPr>
          <a:lstStyle/>
          <a:p>
            <a:r>
              <a:rPr lang="ru-RU" b="1" dirty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образовательного процесса </a:t>
            </a:r>
            <a:r>
              <a:rPr lang="ru-RU" b="1" dirty="0" smtClean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  <a:br>
              <a:rPr lang="ru-RU" b="1" dirty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ДОО и </a:t>
            </a:r>
            <a:r>
              <a:rPr lang="ru-RU" b="1" dirty="0" smtClean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семьи.</a:t>
            </a:r>
            <a:br>
              <a:rPr lang="ru-RU" b="1" dirty="0" smtClean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№887</a:t>
            </a:r>
            <a:br>
              <a:rPr lang="ru-RU" sz="2800" b="1" i="1" dirty="0" smtClean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(структурное подразделение </a:t>
            </a:r>
            <a:r>
              <a:rPr lang="ru-RU" sz="2400" b="1" i="1" dirty="0" smtClean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400" b="1" i="1" dirty="0">
              <a:ln w="1905"/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85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726" y="116632"/>
            <a:ext cx="8466798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взаимодействия с родителями</a:t>
            </a:r>
            <a:endParaRPr lang="ru-RU" sz="3200" b="1" dirty="0">
              <a:ln w="1905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4427984" y="1122462"/>
            <a:ext cx="4479540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Нетрадиционные формы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395536" y="1122462"/>
            <a:ext cx="3456384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ru-RU" sz="24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радиционные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формы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887" y="2132856"/>
            <a:ext cx="33123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Утренники, досуги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Дни открытых дверей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Оформление информационных стендов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8004" y="1762619"/>
            <a:ext cx="4443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Информация о группе, детском саде                      на сайте в Интернете	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Вовлечение в спортивные и творческие конкурсы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Презентация группы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Тематические досуги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Оформление стенгазет и буклетов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Групповые встречи – практикумы, мастер – классы, круглые столы, дискуссии, видео-презентации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Почта доверия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Театрализованные представления для детей с участием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Нетрадиционные собрания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161"/>
            <a:ext cx="9144000" cy="688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16" y="0"/>
            <a:ext cx="8229600" cy="1484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по вовлечению родителей в совместную деятельность</a:t>
            </a:r>
            <a:endParaRPr lang="ru-RU" sz="32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0371" y="2060848"/>
            <a:ext cx="4167614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 - аналитическое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(анкетирование, тестирование, опрос,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на предмет социального заказа)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2120058"/>
            <a:ext cx="3960440" cy="1656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(родительские гостиные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семинары для родителей, семейные посиделки,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диспут-размышления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85830" y="4426843"/>
            <a:ext cx="395105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Досуговое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(праздники, акции)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370" y="4437112"/>
            <a:ext cx="4167615" cy="1285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Наглядно – информационное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(через родительские уголки, папки – передвижки, мини – библиотека, выпуск газеты)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4" y="-19178"/>
            <a:ext cx="9144000" cy="687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00" y="0"/>
            <a:ext cx="9001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5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Методы, формирующие родительскую позицию, повышающие активность</a:t>
            </a:r>
            <a:endParaRPr lang="ru-RU" sz="3200" dirty="0">
              <a:solidFill>
                <a:srgbClr val="CC54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628800"/>
            <a:ext cx="3672408" cy="12521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педагогических ситуаций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455074"/>
            <a:ext cx="3600400" cy="13420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решение педагогических задач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70675" y="1639406"/>
            <a:ext cx="3851920" cy="1230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собственной воспитательной деятельности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70675" y="3468517"/>
            <a:ext cx="3842940" cy="13681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домашних заданий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90455" y="5243442"/>
            <a:ext cx="3960440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игровое моделирование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48" y="0"/>
            <a:ext cx="9154548" cy="688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7" y="-205495"/>
            <a:ext cx="8229600" cy="1052736"/>
          </a:xfrm>
        </p:spPr>
        <p:txBody>
          <a:bodyPr>
            <a:no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ДЕТЕЙ В НАШИХ РУКАХ!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DCIM\100PENTX\IMGP07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3" y="764704"/>
            <a:ext cx="3383410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5" name="Picture 6" descr="D:\папка зож ФОТО ДЛЯ СТЕНДА\IMGP07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3" y="4100884"/>
            <a:ext cx="324529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6" name="Picture 7" descr="D:\папка зож ФОТО ДЛЯ СТЕНДА\IMGP07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14660" y="1988841"/>
            <a:ext cx="2353483" cy="3315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E:\DCIM\100PENTX\IMGP07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4" y="863284"/>
            <a:ext cx="3155038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8" name="Picture 4" descr="E:\DCIM\100PENTX\IMGP071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69499" y="4067671"/>
            <a:ext cx="2952328" cy="2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22983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28" y="-16993"/>
            <a:ext cx="9203721" cy="68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"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Осенний марафон</a:t>
            </a:r>
            <a:endParaRPr lang="ru-RU" sz="4000" b="1" dirty="0">
              <a:ln w="1905"/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папка зож ФОТО ДЛЯ СТЕНДА\DSC084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028" y="1343926"/>
            <a:ext cx="2868836" cy="410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E:\DCIM\100PENTX\IMGP06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33205" y="1650868"/>
            <a:ext cx="3166533" cy="336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E:\DCIM\100PENTX\IMGP06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26469" y="1016895"/>
            <a:ext cx="3410150" cy="284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User\AppData\Local\Temp\IMG-20141015-WA00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7" y="4293095"/>
            <a:ext cx="3292811" cy="253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4856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K:\ФОТО 2015\DSC_01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9872" y="836472"/>
            <a:ext cx="2160240" cy="316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474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sz="4000" b="1" dirty="0" smtClean="0">
                <a:ln w="1905"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здоровой семьи.</a:t>
            </a:r>
            <a:endParaRPr lang="ru-RU" sz="4000" b="1" dirty="0">
              <a:ln w="1905"/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K:\ФОТО 2015\DSC_017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1520" y="2994322"/>
            <a:ext cx="21602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K:\ФОТО 2015\IMG_52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67773" y="711788"/>
            <a:ext cx="3348372" cy="23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K:\ФОТО 2015\DSC083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8426" y="4137877"/>
            <a:ext cx="3456383" cy="267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K:\ФОТО 2015\20150217_09134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92697"/>
            <a:ext cx="3236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K:\ФОТО 2015\IMG_488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3281729"/>
            <a:ext cx="239426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016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minipe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967"/>
            <a:ext cx="9144000" cy="689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087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 класс</a:t>
            </a:r>
            <a:br>
              <a:rPr lang="ru-RU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«Волшебная глина»</a:t>
            </a:r>
            <a:endParaRPr lang="ru-RU" sz="32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J:\ФОТО 2015\20150217_08421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098" y="964034"/>
            <a:ext cx="4166477" cy="28102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" name="Picture 2" descr="F:\ФОТО 2015\20150219_0925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73575" y="3926717"/>
            <a:ext cx="4365950" cy="27577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7" name="Picture 3" descr="F:\ФОТО 2015\20150217_0902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11174" y="908719"/>
            <a:ext cx="4347120" cy="28102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8" name="Picture 4" descr="F:\ФОТО 2015\20150218_09484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3936150"/>
            <a:ext cx="4166477" cy="273887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386" y="-26710"/>
            <a:ext cx="9216784" cy="688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40960" cy="6480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Конкурс «Украсим домик из теста»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D:\ФОТО ТЕСТО 3 гр\DSC_17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1091" y="1170255"/>
            <a:ext cx="2808312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20483" name="Picture 3" descr="D:\ФОТО ТЕСТО 3 гр\DSC_17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78350"/>
            <a:ext cx="2799775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20484" name="Picture 4" descr="D:\ФОТО ТЕСТО 3 гр\DSC_18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99775" y="3201184"/>
            <a:ext cx="3672470" cy="3186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Лепим, рисуем, творим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K:\ФОТО 2015\20141223_1917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888432" cy="28083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K:\20150225_1737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655700" cy="23042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J:\1 группа\IMG_0488 —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6381" y="4005064"/>
            <a:ext cx="3888432" cy="25922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J:\11 группа\IMG_29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3322314"/>
            <a:ext cx="2646294" cy="35283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61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7" y="116632"/>
            <a:ext cx="9108503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Выставка работ совместной деятельности детей и родителей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3" name="Picture 3" descr="D:\ПРЕЗЕНТАЦИЯ\101MSDCF\DSC085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79812" y="1124744"/>
            <a:ext cx="3384376" cy="2880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2" descr="D:\ПРЕЗЕНТАЦИЯ\РАБОТЫ\20140930_1740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77123" y="1524152"/>
            <a:ext cx="2520280" cy="4806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:\ФОТО 2015\20141027_1658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28980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-20141009-WA000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5497" y="4244418"/>
            <a:ext cx="3672407" cy="23868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2" descr="D:\ПРЕЗЕНТАЦИЯ\101MSDCF\DSC0856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1076" y="4244418"/>
            <a:ext cx="3093132" cy="23868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3077469"/>
              </p:ext>
            </p:extLst>
          </p:nvPr>
        </p:nvGraphicFramePr>
        <p:xfrm>
          <a:off x="0" y="0"/>
          <a:ext cx="9151328" cy="6947020"/>
        </p:xfrm>
        <a:graphic>
          <a:graphicData uri="http://schemas.openxmlformats.org/presentationml/2006/ole">
            <p:oleObj spid="_x0000_s1067" name="Презентация" r:id="rId3" imgW="4570378" imgH="3427430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728192"/>
          </a:xfrm>
        </p:spPr>
        <p:txBody>
          <a:bodyPr>
            <a:prstTxWarp prst="textPlain">
              <a:avLst>
                <a:gd name="adj" fmla="val 49848"/>
              </a:avLst>
            </a:prstTxWarp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 РАЗВИТИЕ  РЕБЁНКА,  ПОДГОТОВКА  ЕГО  К  ЖИЗНИ  В  СОВРЕМЕННОМ  ОБЩЕСТВЕ – ГЛАВНАЯ ЗАДАЧА,  РЕШАЕМАЯ  ОБЩЕСТВОМ  И  СЕМЬЁЙ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J:\ФОТО 2015\DSC07173.JPG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551972"/>
            <a:ext cx="445320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6" name="Picture 2" descr="G:\ФОТО 2015\DSC086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5976" y="2551972"/>
            <a:ext cx="453650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Семейное чтение.</a:t>
            </a:r>
            <a:endParaRPr lang="ru-RU" sz="3200" b="1" dirty="0">
              <a:ln w="1905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J:\ФОТО 2015\20150218_15485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825262"/>
            <a:ext cx="388843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4" name="Picture 2" descr="G:\1 группа\image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952703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5" name="Picture 3" descr="G:\1 группа\IMG_2310 —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895915"/>
            <a:ext cx="3888432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J:\ФОТО 2015\20150217_08455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9043" y="3934282"/>
            <a:ext cx="395270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9165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ipe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музыкальные вечера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701480" cy="41027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F:\ФОТО 2015\IMG-20150217-WA00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1216721"/>
            <a:ext cx="4053408" cy="50743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395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1344625"/>
              </p:ext>
            </p:extLst>
          </p:nvPr>
        </p:nvGraphicFramePr>
        <p:xfrm>
          <a:off x="0" y="0"/>
          <a:ext cx="9162116" cy="6872323"/>
        </p:xfrm>
        <a:graphic>
          <a:graphicData uri="http://schemas.openxmlformats.org/presentationml/2006/ole">
            <p:oleObj spid="_x0000_s22571" name="Презентация" r:id="rId3" imgW="4570378" imgH="3427430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07288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безопасного поведения</a:t>
            </a:r>
            <a:endParaRPr lang="ru-RU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3" descr="D:\ФОТО 5\Новый альбом_1\20130917_1720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6841" y="692696"/>
            <a:ext cx="3851920" cy="2949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22532" name="Picture 4" descr="D:\ФОТО 5\Новый альбом_1\20130917_1715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14558" y="3966272"/>
            <a:ext cx="3833905" cy="27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22533" name="Picture 5" descr="D:\ФОТО 5\Новый альбом_1\20130917_1708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14558" y="692696"/>
            <a:ext cx="3816424" cy="2949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22534" name="Picture 6" descr="D:\ФОТО 5\Новый альбом_1\20130917_1712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9342" y="3971677"/>
            <a:ext cx="381635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ЛОГОПУНКТ</a:t>
            </a:r>
            <a:endParaRPr lang="ru-RU" sz="3200" b="1" dirty="0">
              <a:ln w="1905"/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K:\ФОТО Логопед\20150217_08494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52860" y="4010589"/>
            <a:ext cx="3482236" cy="273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G:\DSC095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18309" y="955542"/>
            <a:ext cx="3581883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3" name="Picture 3" descr="G:\DSC095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75118" y="4010589"/>
            <a:ext cx="3485314" cy="269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G:\DSC095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18962" y="875146"/>
            <a:ext cx="3187790" cy="2534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 descr="G:\DSC0956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6028725" y="964163"/>
            <a:ext cx="3323861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225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Консультации логопеда для родителей.</a:t>
            </a:r>
            <a:endParaRPr lang="ru-RU" sz="3600" b="1" dirty="0">
              <a:ln w="1905"/>
              <a:solidFill>
                <a:srgbClr val="D600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G:\DSC095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054577"/>
            <a:ext cx="3538090" cy="2726922"/>
          </a:xfrm>
          <a:prstGeom prst="rect">
            <a:avLst/>
          </a:prstGeom>
          <a:noFill/>
        </p:spPr>
      </p:pic>
      <p:pic>
        <p:nvPicPr>
          <p:cNvPr id="9" name="Picture 3" descr="D:\Отредактированные\IMG_50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4016005"/>
            <a:ext cx="3539546" cy="26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ХОГОЕК\DSC070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45797" y="4149081"/>
            <a:ext cx="3474380" cy="25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Отредактированные\IMG_50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73545" y="1063677"/>
            <a:ext cx="34743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566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06" y="0"/>
            <a:ext cx="91593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9735" y="121031"/>
            <a:ext cx="5616624" cy="5805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Играем всей семьей.</a:t>
            </a:r>
            <a:endParaRPr lang="ru-RU" sz="36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G:\3 группа\взаимодействие с родителями\IMG_00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2366402" cy="3183082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G:\3 группа\взаимодействие с родителями\IMG_00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91956" y="1196752"/>
            <a:ext cx="3264141" cy="24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G:\3 группа\взаимодействие с родителями\IMG_00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14894" y="1124744"/>
            <a:ext cx="3008494" cy="2505840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F:\ФОТО 2015\20150217_0847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4773" y="4237323"/>
            <a:ext cx="3120125" cy="23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F:\ФОТО 2015\IMG-20150217-WA0001 - копия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40656" y="4237323"/>
            <a:ext cx="3156970" cy="2376098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F:\ФОТО 2015\20150217_085320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7504" y="3945461"/>
            <a:ext cx="2366402" cy="2687729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786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Интеллектуальные игры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K:\ФОТО ДЛЯ ПРЕЗЕНТ\IMG-20150219-WA0017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159" y="836713"/>
            <a:ext cx="3956825" cy="295232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K:\ФОТО Логопед\20150217_1735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68812" y="836712"/>
            <a:ext cx="3742475" cy="2952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J:\1 группа\2015-18-2--00-09-5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3960440" cy="28083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081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823"/>
            <a:ext cx="8229600" cy="103891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Зимние развлечения для детей и родителей - МАСЛЕНИЦА</a:t>
            </a:r>
            <a:endParaRPr lang="ru-RU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K:\ФОТО ДЛЯ ПРЕЗЕНТ\DSC_09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7857" y="4021259"/>
            <a:ext cx="3799434" cy="264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K:\ФОТО ДЛЯ ПРЕЗЕНТ\DSC_10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4026808"/>
            <a:ext cx="367240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D:\ПРЕЗЕНТАЦИЯ СЕМЬЯ\20150220_1000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121539"/>
            <a:ext cx="3672408" cy="2714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3" name="Picture 5" descr="G:\Масленица 2015\DSC096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1121540"/>
            <a:ext cx="3600400" cy="2714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2813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inipe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9577064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Музыкально-спортивный досуг, посвященный Дню защитника Отечества</a:t>
            </a:r>
            <a:endParaRPr lang="ru-RU" sz="2800" b="1" dirty="0">
              <a:ln w="1905"/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G:\IMG_06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4392489" cy="320793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G:\IMG_06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893824" cy="313592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G:\IMG_064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7784" y="3933057"/>
            <a:ext cx="4107415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inipe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E5090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чего начинается Родина?</a:t>
            </a:r>
            <a:endParaRPr lang="ru-RU" sz="4000" b="1" dirty="0">
              <a:ln w="11430"/>
              <a:solidFill>
                <a:srgbClr val="E5090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J:\ФОТО 2015\IMG_20150215_172439_4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2399332" cy="40195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4818" name="Picture 2" descr="F:\ФОТО 2015\IMG_20150215_172448_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3600400" cy="237626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J:\ФОТО 2015\20150220_12505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743126" cy="280447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J:\ФОТО 2015\IMG-20150215-WA0007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96294" y="2132856"/>
            <a:ext cx="2468193" cy="31683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7173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361040" cy="19302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— социальный институт воспитания, в ней осуществляется преемственность поколений, социализация детей, что включает в себя передачу семейных ценностей и стереотипов поведения. 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905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G:\ФОТО 2015\DSC071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41682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483261"/>
              </p:ext>
            </p:extLst>
          </p:nvPr>
        </p:nvGraphicFramePr>
        <p:xfrm>
          <a:off x="0" y="-224736"/>
          <a:ext cx="9161584" cy="7182128"/>
        </p:xfrm>
        <a:graphic>
          <a:graphicData uri="http://schemas.openxmlformats.org/presentationml/2006/ole">
            <p:oleObj spid="_x0000_s21544" name="Презентация" r:id="rId4" imgW="4570378" imgH="3427430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-162147"/>
            <a:ext cx="6264696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работы хороши…</a:t>
            </a:r>
            <a:endParaRPr lang="ru-RU" sz="4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1640" y="4005064"/>
            <a:ext cx="2664296" cy="2691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88965" y="752698"/>
            <a:ext cx="3966584" cy="2890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3874897"/>
            <a:ext cx="3762256" cy="28216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154894"/>
            <a:ext cx="2416365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0" y="1"/>
            <a:ext cx="914009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155" y="2564904"/>
            <a:ext cx="8229600" cy="1143000"/>
          </a:xfrm>
        </p:spPr>
        <p:txBody>
          <a:bodyPr>
            <a:prstTxWarp prst="textDeflat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36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n w="1905"/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взаимодействия и сотрудничества ДОО и семьи</a:t>
            </a:r>
            <a:endParaRPr lang="ru-RU" sz="3200" b="1" dirty="0">
              <a:ln w="1905"/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00" y="1556792"/>
            <a:ext cx="9001000" cy="48531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i="1" dirty="0" smtClean="0"/>
              <a:t>                        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  <a:p>
            <a:pPr marL="0" indent="0">
              <a:buNone/>
            </a:pPr>
            <a:r>
              <a:rPr lang="ru-RU" b="1" i="1" dirty="0" smtClean="0"/>
              <a:t>- Нехватка времени, занятость</a:t>
            </a:r>
            <a:r>
              <a:rPr lang="ru-RU" b="1" i="1" dirty="0"/>
              <a:t>.</a:t>
            </a:r>
          </a:p>
          <a:p>
            <a:pPr marL="0" indent="0">
              <a:buNone/>
            </a:pPr>
            <a:r>
              <a:rPr lang="ru-RU" b="1" i="1" dirty="0" smtClean="0"/>
              <a:t>    - Снижение воспитательного потенциала семьи.</a:t>
            </a:r>
            <a:endParaRPr lang="ru-RU" b="1" dirty="0" smtClean="0"/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- Отстраненность от воспитательно-образовательного процесса.</a:t>
            </a:r>
          </a:p>
          <a:p>
            <a:pPr>
              <a:buNone/>
            </a:pPr>
            <a:r>
              <a:rPr lang="ru-RU" b="1" i="1" dirty="0" smtClean="0"/>
              <a:t>           - Перекладывание ответственности на педагогов:</a:t>
            </a:r>
            <a:r>
              <a:rPr lang="ru-RU" b="1" i="1" dirty="0"/>
              <a:t> </a:t>
            </a:r>
            <a:r>
              <a:rPr lang="ru-RU" b="1" i="1" dirty="0" smtClean="0"/>
              <a:t>в соответствии 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с Законом об образовании РФ №273 –ФЗ статья 44 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   родители несут ответственность 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      за образование  и воспитание своих детей.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3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ДОО                                            </a:t>
            </a:r>
          </a:p>
          <a:p>
            <a:pPr>
              <a:buNone/>
            </a:pPr>
            <a:r>
              <a:rPr lang="ru-RU" i="1" dirty="0" smtClean="0"/>
              <a:t>                        </a:t>
            </a:r>
            <a:r>
              <a:rPr lang="ru-RU" b="1" i="1" dirty="0" smtClean="0"/>
              <a:t>- По ФГОС ДО основная задача – взаимодействие с семьей </a:t>
            </a:r>
          </a:p>
          <a:p>
            <a:pPr>
              <a:buNone/>
            </a:pPr>
            <a:r>
              <a:rPr lang="ru-RU" b="1" i="1" dirty="0" smtClean="0"/>
              <a:t>                                 для обеспечения полноценного развития ребенка</a:t>
            </a:r>
          </a:p>
          <a:p>
            <a:pPr>
              <a:buNone/>
            </a:pPr>
            <a:r>
              <a:rPr lang="ru-RU" b="1" i="1" dirty="0" smtClean="0"/>
              <a:t>                                      - Ни одна задача не может быть качественно</a:t>
            </a:r>
          </a:p>
          <a:p>
            <a:pPr>
              <a:buNone/>
            </a:pPr>
            <a:r>
              <a:rPr lang="ru-RU" b="1" i="1" dirty="0" smtClean="0"/>
              <a:t>                                            реализована без взаимодействия и   сотрудничества</a:t>
            </a:r>
          </a:p>
          <a:p>
            <a:pPr>
              <a:buNone/>
            </a:pPr>
            <a:r>
              <a:rPr lang="ru-RU" b="1" i="1" dirty="0" smtClean="0"/>
              <a:t>                                                  с родителями воспитанников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820472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взаимодействия</a:t>
            </a:r>
          </a:p>
          <a:p>
            <a:r>
              <a:rPr lang="ru-RU" sz="2400" b="1" i="1" dirty="0" smtClean="0">
                <a:cs typeface="Times New Roman" pitchFamily="18" charset="0"/>
              </a:rPr>
              <a:t>Вовлечение семьи в единое образовательное пространство, партнерских отношений участников педагогического процесса, включение родителей в жизнь ДОО.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r>
              <a:rPr lang="ru-RU" sz="2400" b="1" i="1" dirty="0" smtClean="0">
                <a:cs typeface="Times New Roman" pitchFamily="18" charset="0"/>
              </a:rPr>
              <a:t>Создание условий для благоприятного климата взаимодействия с родителями.</a:t>
            </a:r>
          </a:p>
          <a:p>
            <a:r>
              <a:rPr lang="ru-RU" sz="2400" b="1" i="1" dirty="0" smtClean="0">
                <a:cs typeface="Times New Roman" pitchFamily="18" charset="0"/>
              </a:rPr>
              <a:t>Активизация и обогащение воспитательных и образовательных умений родителей.</a:t>
            </a:r>
          </a:p>
          <a:p>
            <a:r>
              <a:rPr lang="ru-RU" sz="2400" b="1" i="1" dirty="0" smtClean="0">
                <a:cs typeface="Times New Roman" pitchFamily="18" charset="0"/>
              </a:rPr>
              <a:t>Реализация единого подхода к воспитанию и обучению детей в семье и детском саду на основе Федеральных государственных образовательных стандартов ДО</a:t>
            </a:r>
            <a:r>
              <a:rPr lang="ru-RU" sz="2400" i="1" dirty="0" smtClean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8883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72816"/>
            <a:ext cx="7056784" cy="485740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Активное участие в воспитательно-образовательном процессе дошкольного отделения</a:t>
            </a:r>
          </a:p>
          <a:p>
            <a:r>
              <a:rPr lang="ru-RU" sz="2400" b="1" i="1" dirty="0" smtClean="0"/>
              <a:t>Повышение педагогической культуры родителей и педагогов</a:t>
            </a:r>
          </a:p>
          <a:p>
            <a:r>
              <a:rPr lang="ru-RU" sz="2400" b="1" i="1" dirty="0" smtClean="0"/>
              <a:t>Объединение интересов семьи, ДОО и социальных партнеров</a:t>
            </a:r>
          </a:p>
          <a:p>
            <a:r>
              <a:rPr lang="ru-RU" sz="2400" b="1" i="1" dirty="0" smtClean="0"/>
              <a:t>Сплоченность семьи, как системы</a:t>
            </a:r>
          </a:p>
          <a:p>
            <a:r>
              <a:rPr lang="ru-RU" sz="2400" b="1" i="1" dirty="0" smtClean="0"/>
              <a:t>Создание условий для успешной социализации детей дошкольного возраста</a:t>
            </a:r>
          </a:p>
          <a:p>
            <a:r>
              <a:rPr lang="ru-RU" sz="2400" b="1" i="1" dirty="0" smtClean="0"/>
              <a:t>Личностное развитие всех участников.</a:t>
            </a:r>
          </a:p>
          <a:p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073614"/>
              </p:ext>
            </p:extLst>
          </p:nvPr>
        </p:nvGraphicFramePr>
        <p:xfrm>
          <a:off x="0" y="0"/>
          <a:ext cx="9252520" cy="6957392"/>
        </p:xfrm>
        <a:graphic>
          <a:graphicData uri="http://schemas.openxmlformats.org/presentationml/2006/ole">
            <p:oleObj spid="_x0000_s3112" name="Презентация" r:id="rId3" imgW="4570378" imgH="3427430" progId="PowerPoint.Show.12">
              <p:embed/>
            </p:oleObj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339752" y="548680"/>
            <a:ext cx="468052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5021" y="2047805"/>
            <a:ext cx="2429462" cy="17859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Взаимодополнение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воздействия дошкольного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и семьи на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2060848"/>
            <a:ext cx="3024336" cy="18573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Дифференцированный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 к работе с родителями с учетом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многоаспектной специфики каждой семьи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0897" y="4556898"/>
            <a:ext cx="3143272" cy="20002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совместной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взрослых и детей в дошкольном учреждении и в семье, подход к родителям как к активным субъектам образовательного процесса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48680"/>
            <a:ext cx="576064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Принципы успешного взаимодействия с семьей</a:t>
            </a:r>
            <a:endParaRPr lang="ru-RU" sz="2800" dirty="0">
              <a:solidFill>
                <a:srgbClr val="FFFF00"/>
              </a:solidFill>
            </a:endParaRPr>
          </a:p>
        </p:txBody>
      </p:sp>
      <p:cxnSp>
        <p:nvCxnSpPr>
          <p:cNvPr id="12" name="Прямая со стрелкой 11"/>
          <p:cNvCxnSpPr>
            <a:stCxn id="5" idx="2"/>
            <a:endCxn id="4" idx="0"/>
          </p:cNvCxnSpPr>
          <p:nvPr/>
        </p:nvCxnSpPr>
        <p:spPr>
          <a:xfrm flipH="1">
            <a:off x="4352533" y="1502787"/>
            <a:ext cx="219467" cy="305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300281" y="1545450"/>
            <a:ext cx="639685" cy="515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783150" y="1541044"/>
            <a:ext cx="534146" cy="515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88" y="368"/>
            <a:ext cx="9162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0527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педагога с родителями через</a:t>
            </a:r>
            <a:endParaRPr lang="ru-RU" sz="3600" b="1" dirty="0">
              <a:ln w="1905"/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340768"/>
            <a:ext cx="2880320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приобщение  к педагогическому процессу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2636912"/>
            <a:ext cx="2714625" cy="1071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сферы участия родителей в организации жизни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3927" y="3884387"/>
            <a:ext cx="2714625" cy="10715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 – педагогические материалы, выставки детских работ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136" y="5157192"/>
            <a:ext cx="3024336" cy="13573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объединение усилий в совместной деятельности по воспитанию и развитию ребенка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inipe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Традиционные мероприятия</a:t>
            </a:r>
            <a:br>
              <a:rPr lang="ru-RU" sz="3200" b="1" dirty="0" smtClean="0">
                <a:ln w="1905"/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200" b="1" dirty="0">
              <a:ln w="1905"/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628800"/>
            <a:ext cx="3569022" cy="142989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Коллективные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общие и групповые родительские собрания, консультации,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совместные мероприятия,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открытых двере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3284984"/>
            <a:ext cx="3569023" cy="142989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Индивидуальные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 эпизодические и систематические, по запросам родителей, индивидуальные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беседы, анкетирование, опрос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4941168"/>
            <a:ext cx="3569023" cy="142989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Наглядные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памятки, тематические выставки, папки- передвижки, ширмы, информационные стенды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606</Words>
  <Application>Microsoft Office PowerPoint</Application>
  <PresentationFormat>Экран (4:3)</PresentationFormat>
  <Paragraphs>107</Paragraphs>
  <Slides>31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Презентация</vt:lpstr>
      <vt:lpstr>Реализация образовательного процесса  ФГОС ДО Взаимодействие ДОО и семьи.    ГБОУ Школа №887 (структурное подразделение 3)</vt:lpstr>
      <vt:lpstr>ВСЕСТОРОННЕЕ  РАЗВИТИЕ  РЕБЁНКА,  ПОДГОТОВКА  ЕГО  К  ЖИЗНИ  В  СОВРЕМЕННОМ  ОБЩЕСТВЕ – ГЛАВНАЯ ЗАДАЧА,  РЕШАЕМАЯ  ОБЩЕСТВОМ  И  СЕМЬЁЙ. </vt:lpstr>
      <vt:lpstr>Семья — социальный институт воспитания, в ней осуществляется преемственность поколений, социализация детей, что включает в себя передачу семейных ценностей и стереотипов поведения.  </vt:lpstr>
      <vt:lpstr>Актуальность взаимодействия и сотрудничества ДОО и семьи</vt:lpstr>
      <vt:lpstr>Слайд 5</vt:lpstr>
      <vt:lpstr>Предполагаемый результат</vt:lpstr>
      <vt:lpstr>Слайд 7</vt:lpstr>
      <vt:lpstr>Взаимодействие педагога с родителями через</vt:lpstr>
      <vt:lpstr>Традиционные мероприятия взаимодействие с родителями</vt:lpstr>
      <vt:lpstr>Формы взаимодействия с родителями</vt:lpstr>
      <vt:lpstr>Направления по вовлечению родителей в совместную деятельность</vt:lpstr>
      <vt:lpstr>Методы, формирующие родительскую позицию, повышающие активность</vt:lpstr>
      <vt:lpstr>ЗДОРОВЬЕ ДЕТЕЙ В НАШИХ РУКАХ!</vt:lpstr>
      <vt:lpstr>Осенний марафон</vt:lpstr>
      <vt:lpstr>  День здоровой семьи.</vt:lpstr>
      <vt:lpstr>Мастер – класс «Волшебная глина»</vt:lpstr>
      <vt:lpstr>   Конкурс «Украсим домик из теста»</vt:lpstr>
      <vt:lpstr>Лепим, рисуем, творим</vt:lpstr>
      <vt:lpstr>Выставка работ совместной деятельности детей и родителей</vt:lpstr>
      <vt:lpstr>Семейное чтение.</vt:lpstr>
      <vt:lpstr>    Семейные музыкальные вечера</vt:lpstr>
      <vt:lpstr>Основы безопасного поведения</vt:lpstr>
      <vt:lpstr>ЛОГОПУНКТ</vt:lpstr>
      <vt:lpstr>Консультации логопеда для родителей.</vt:lpstr>
      <vt:lpstr> Играем всей семьей.</vt:lpstr>
      <vt:lpstr>Интеллектуальные игры</vt:lpstr>
      <vt:lpstr>Зимние развлечения для детей и родителей - МАСЛЕНИЦА</vt:lpstr>
      <vt:lpstr>Музыкально-спортивный досуг, посвященный Дню защитника Отечества</vt:lpstr>
      <vt:lpstr>С чего начинается Родина?</vt:lpstr>
      <vt:lpstr>     Все работы хороши…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Пользователь</cp:lastModifiedBy>
  <cp:revision>123</cp:revision>
  <dcterms:created xsi:type="dcterms:W3CDTF">2015-02-23T09:41:30Z</dcterms:created>
  <dcterms:modified xsi:type="dcterms:W3CDTF">2016-05-02T03:39:30Z</dcterms:modified>
</cp:coreProperties>
</file>