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6"/>
  </p:notesMasterIdLst>
  <p:sldIdLst>
    <p:sldId id="256" r:id="rId2"/>
    <p:sldId id="257" r:id="rId3"/>
    <p:sldId id="258" r:id="rId4"/>
    <p:sldId id="259" r:id="rId5"/>
    <p:sldId id="260" r:id="rId6"/>
    <p:sldId id="262" r:id="rId7"/>
    <p:sldId id="261" r:id="rId8"/>
    <p:sldId id="264" r:id="rId9"/>
    <p:sldId id="266" r:id="rId10"/>
    <p:sldId id="267" r:id="rId11"/>
    <p:sldId id="268" r:id="rId12"/>
    <p:sldId id="269" r:id="rId13"/>
    <p:sldId id="270" r:id="rId14"/>
    <p:sldId id="271"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76" autoAdjust="0"/>
  </p:normalViewPr>
  <p:slideViewPr>
    <p:cSldViewPr>
      <p:cViewPr varScale="1">
        <p:scale>
          <a:sx n="74" d="100"/>
          <a:sy n="74" d="100"/>
        </p:scale>
        <p:origin x="54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F57AC8-ED31-4C0D-B07E-A5DBE27C7D0E}" type="datetimeFigureOut">
              <a:rPr lang="ru-RU" smtClean="0"/>
              <a:t>04.05.2016</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FCCE4E-3AFD-4703-A699-ABB80700496C}" type="slidenum">
              <a:rPr lang="ru-RU" smtClean="0"/>
              <a:t>‹#›</a:t>
            </a:fld>
            <a:endParaRPr lang="ru-RU" dirty="0"/>
          </a:p>
        </p:txBody>
      </p:sp>
    </p:spTree>
    <p:extLst>
      <p:ext uri="{BB962C8B-B14F-4D97-AF65-F5344CB8AC3E}">
        <p14:creationId xmlns:p14="http://schemas.microsoft.com/office/powerpoint/2010/main" val="295301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Собор — одна из первых каменных построек на территории Новониколаевска, сооружён в неовизантийском  стиле. В 1895 году жители Новониколаевска обратились к Томскому епископу Макарию  (Невскому) с ходатайством о постройке в городе храма во имя благоверного князя Александра Невского. Благословение было получено, был организован сбор пожертвований. Строительство велось в 1897—1899 годах.</a:t>
            </a:r>
          </a:p>
          <a:p>
            <a:r>
              <a:rPr lang="ru-RU" dirty="0" smtClean="0"/>
              <a:t> </a:t>
            </a:r>
          </a:p>
          <a:p>
            <a:r>
              <a:rPr lang="ru-RU" dirty="0" smtClean="0"/>
              <a:t>«До сих пор неясен вопрос, кто же был автором проекта собора Александра Невского. Одни считают, что это архитектор-художник  К.  Лыгин , занимавший должность архитектора при управлении Средне-Сибирской железной дороги. Другие автором проекта называют Николая Соловьева. Третьи уверяют, что это были архитекторы Косяков и Пруссак. Но все единогласны в одном — за основу этого здания был взят храм Божией Матери в Петербурге в формах „византийского стиля"»</a:t>
            </a:r>
          </a:p>
          <a:p>
            <a:r>
              <a:rPr lang="ru-RU" dirty="0" smtClean="0"/>
              <a:t>Собор в начале XX века</a:t>
            </a:r>
          </a:p>
          <a:p>
            <a:r>
              <a:rPr lang="ru-RU" dirty="0" smtClean="0"/>
              <a:t>Собор был освящён 29 декабря 1899 года епископом Томским и Барнаульским Макарием . 1 и 29 декабря 1904 года состоялось освящение боковых приделов (во имя Николая Чудотворца и великомученика Георгия Победоносца). В феврале 1910 года храм стал центром благочиния Новониколаевских церквей, а в 1915 году храм получил статус собора.</a:t>
            </a:r>
          </a:p>
          <a:p>
            <a:r>
              <a:rPr lang="ru-RU" dirty="0" smtClean="0"/>
              <a:t>Закрытие собора</a:t>
            </a:r>
          </a:p>
          <a:p>
            <a:r>
              <a:rPr lang="ru-RU" dirty="0" smtClean="0"/>
              <a:t>Собор был закрыт в 1937 году. Предпринимались попытки взорвать здание, но были разрушены только перегородки. В 1940-е годы в здании собора размещался проектный институт « Промстройпроект » . В 1957 году в нём разместилась Западно-Сибирская студия кинохроники (находилась в здании вплоть до апреля 1984 года). В частности, здесь выпускался известный киножурнал «Сибирь на экране», документальные фильмы. За эти годы в соборе была полностью уничтожена роспись, устроены дополнительные перекрытия (образовалось три этажа, в куполе была сделана комната).</a:t>
            </a:r>
          </a:p>
          <a:p>
            <a:endParaRPr lang="ru-RU" dirty="0" smtClean="0"/>
          </a:p>
          <a:p>
            <a:endParaRPr lang="ru-RU" dirty="0"/>
          </a:p>
        </p:txBody>
      </p:sp>
      <p:sp>
        <p:nvSpPr>
          <p:cNvPr id="4" name="Номер слайда 3"/>
          <p:cNvSpPr>
            <a:spLocks noGrp="1"/>
          </p:cNvSpPr>
          <p:nvPr>
            <p:ph type="sldNum" sz="quarter" idx="10"/>
          </p:nvPr>
        </p:nvSpPr>
        <p:spPr/>
        <p:txBody>
          <a:bodyPr/>
          <a:lstStyle/>
          <a:p>
            <a:fld id="{64FCCE4E-3AFD-4703-A699-ABB80700496C}" type="slidenum">
              <a:rPr lang="ru-RU" smtClean="0"/>
              <a:t>4</a:t>
            </a:fld>
            <a:endParaRPr lang="ru-RU" dirty="0"/>
          </a:p>
        </p:txBody>
      </p:sp>
    </p:spTree>
    <p:extLst>
      <p:ext uri="{BB962C8B-B14F-4D97-AF65-F5344CB8AC3E}">
        <p14:creationId xmlns:p14="http://schemas.microsoft.com/office/powerpoint/2010/main" val="193936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мире  немало подобных сооружений, но метромост Новосибирска самый   длинный среди  них!</a:t>
            </a:r>
          </a:p>
          <a:p>
            <a:endParaRPr lang="ru-RU" dirty="0"/>
          </a:p>
        </p:txBody>
      </p:sp>
      <p:sp>
        <p:nvSpPr>
          <p:cNvPr id="4" name="Номер слайда 3"/>
          <p:cNvSpPr>
            <a:spLocks noGrp="1"/>
          </p:cNvSpPr>
          <p:nvPr>
            <p:ph type="sldNum" sz="quarter" idx="10"/>
          </p:nvPr>
        </p:nvSpPr>
        <p:spPr/>
        <p:txBody>
          <a:bodyPr/>
          <a:lstStyle/>
          <a:p>
            <a:fld id="{64FCCE4E-3AFD-4703-A699-ABB80700496C}" type="slidenum">
              <a:rPr lang="ru-RU" smtClean="0"/>
              <a:t>5</a:t>
            </a:fld>
            <a:endParaRPr lang="ru-RU" dirty="0"/>
          </a:p>
        </p:txBody>
      </p:sp>
    </p:spTree>
    <p:extLst>
      <p:ext uri="{BB962C8B-B14F-4D97-AF65-F5344CB8AC3E}">
        <p14:creationId xmlns:p14="http://schemas.microsoft.com/office/powerpoint/2010/main" val="2482434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i="1" dirty="0" smtClean="0"/>
              <a:t>Новосибирск</a:t>
            </a:r>
            <a:r>
              <a:rPr lang="ru-RU" dirty="0" smtClean="0"/>
              <a:t> в цифрах</a:t>
            </a:r>
          </a:p>
          <a:p>
            <a:r>
              <a:rPr lang="ru-RU" dirty="0" smtClean="0"/>
              <a:t>Площадь территории – 500,3 км2</a:t>
            </a:r>
          </a:p>
          <a:p>
            <a:r>
              <a:rPr lang="ru-RU" dirty="0" smtClean="0"/>
              <a:t>Население – 1548 тысяч человек</a:t>
            </a:r>
          </a:p>
          <a:p>
            <a:r>
              <a:rPr lang="ru-RU" dirty="0" smtClean="0"/>
              <a:t>Плотность населения – 30,9 человек на 1 Га</a:t>
            </a:r>
          </a:p>
          <a:p>
            <a:endParaRPr lang="ru-RU" dirty="0" smtClean="0"/>
          </a:p>
          <a:p>
            <a:r>
              <a:rPr lang="ru-RU" dirty="0" smtClean="0"/>
              <a:t>Занятость трудовых ресурсов:1134 т. Работников.</a:t>
            </a:r>
          </a:p>
          <a:p>
            <a:r>
              <a:rPr lang="ru-RU" dirty="0" smtClean="0"/>
              <a:t/>
            </a:r>
            <a:br>
              <a:rPr lang="ru-RU" dirty="0" smtClean="0"/>
            </a:br>
            <a:r>
              <a:rPr lang="ru-RU" dirty="0" smtClean="0"/>
              <a:t>Система образования:511 муниципальных организаций , 35-высших учебных организаций(140 000 студентов , аспирантов и докторантов ), 13-школ(141 694 школьника), 8-детских садов(74 632 дошкольника).</a:t>
            </a:r>
          </a:p>
          <a:p>
            <a:r>
              <a:rPr lang="ru-RU" dirty="0" smtClean="0"/>
              <a:t/>
            </a:r>
            <a:br>
              <a:rPr lang="ru-RU" dirty="0" smtClean="0"/>
            </a:br>
            <a:r>
              <a:rPr lang="ru-RU" dirty="0" smtClean="0"/>
              <a:t>Учреждения культуры:82-библиотеки , 15-професиональных театра , 25-кинотеатров , 16-музеев , 2-планетария , 33-детских образовательных учреждения в сфере культуры , 22-муницыпальных культурно-досуговых учреждения.</a:t>
            </a:r>
          </a:p>
          <a:p>
            <a:r>
              <a:rPr lang="ru-RU" dirty="0" smtClean="0"/>
              <a:t/>
            </a:r>
            <a:br>
              <a:rPr lang="ru-RU" dirty="0" smtClean="0"/>
            </a:br>
            <a:r>
              <a:rPr lang="ru-RU" dirty="0" smtClean="0"/>
              <a:t>Спортивные учреждения и школы:112-фитнес-центров , 16-конных клубов , 80-басейнов , 14-стадионов , 8-ледовых дворцов и крытых ледовых катков , 1-ипподром , 4-теннисных клуба и корта . 17 детско-юношеских спортивных школ(16 274 юных спортсмена)  .</a:t>
            </a:r>
          </a:p>
          <a:p>
            <a:r>
              <a:rPr lang="ru-RU" dirty="0" smtClean="0"/>
              <a:t/>
            </a:r>
            <a:br>
              <a:rPr lang="ru-RU" dirty="0" smtClean="0"/>
            </a:br>
            <a:r>
              <a:rPr lang="ru-RU" dirty="0" smtClean="0"/>
              <a:t>Медицинские учреждения:71-больничное учреждение (16,7т. Больничных коек) , 190 амбулаторно-поликлинических учреждений(с мощностью более 45 т. Посещений в смену) .</a:t>
            </a:r>
          </a:p>
          <a:p>
            <a:r>
              <a:rPr lang="ru-RU" dirty="0" smtClean="0"/>
              <a:t/>
            </a:r>
            <a:br>
              <a:rPr lang="ru-RU" dirty="0" smtClean="0"/>
            </a:br>
            <a:r>
              <a:rPr lang="ru-RU" dirty="0" smtClean="0"/>
              <a:t>Наука и высшее образование : СИБИРСКОЕ ОТДЕЛЕНИЕ РОССИЙСКОЙ АКАДЕМИИ НАУК  : 55 -академических институтов  Российской академии наук ,Российской академии медицинских наук и Российской академии сельскохозяйственных наук ; 60 -отраслевых научно-исследовательских , конструкторско-технологических и проектных институтов ; 41 -высшее учебное заведение .</a:t>
            </a:r>
          </a:p>
          <a:p>
            <a:r>
              <a:rPr lang="ru-RU" dirty="0" smtClean="0"/>
              <a:t/>
            </a:r>
            <a:br>
              <a:rPr lang="ru-RU" dirty="0" smtClean="0"/>
            </a:br>
            <a:r>
              <a:rPr lang="ru-RU" dirty="0" smtClean="0"/>
              <a:t>Предприятия торговли: 8 500 предприятий торговли , 4 100 предприятий розничной торговой сети , 3 200 мелкорозничных объектов , 9 рынков ,259  крупных и средних предприятий , 20 604 органа территориального общественного самоуправления .</a:t>
            </a:r>
          </a:p>
          <a:p>
            <a:r>
              <a:rPr lang="ru-RU" dirty="0" smtClean="0"/>
              <a:t/>
            </a:r>
            <a:br>
              <a:rPr lang="ru-RU" dirty="0" smtClean="0"/>
            </a:br>
            <a:r>
              <a:rPr lang="ru-RU" dirty="0" smtClean="0"/>
              <a:t>Сфера бытовых услуг: 3 200 предприятий с приемной сетью и филиалами , 2 000 заведений общественного питания .</a:t>
            </a:r>
          </a:p>
          <a:p>
            <a:r>
              <a:rPr lang="ru-RU" dirty="0" smtClean="0"/>
              <a:t/>
            </a:r>
            <a:br>
              <a:rPr lang="ru-RU" dirty="0" smtClean="0"/>
            </a:br>
            <a:r>
              <a:rPr lang="ru-RU" dirty="0" smtClean="0"/>
              <a:t>Темпы строительства: 1 441,4т.м2 (показатель ввода жилья: 0,92м2 на человека)</a:t>
            </a:r>
          </a:p>
          <a:p>
            <a:r>
              <a:rPr lang="ru-RU" dirty="0" smtClean="0"/>
              <a:t/>
            </a:r>
            <a:br>
              <a:rPr lang="ru-RU" dirty="0" smtClean="0"/>
            </a:br>
            <a:r>
              <a:rPr lang="ru-RU" dirty="0" smtClean="0"/>
              <a:t>Транспортная сеть: 107 немуниципальных перевозчиков , 4 муниципальных предприятия , 97 трамваев(10 маршрутов) , 221 троллейбус (13 маршрутов) , 779 автобусов (64 маршрута) , 930 маршрутных такси (57 маршрутов) .</a:t>
            </a:r>
          </a:p>
          <a:p>
            <a:endParaRPr lang="ru-RU" dirty="0" smtClean="0"/>
          </a:p>
          <a:p>
            <a:endParaRPr lang="ru-RU" dirty="0"/>
          </a:p>
        </p:txBody>
      </p:sp>
      <p:sp>
        <p:nvSpPr>
          <p:cNvPr id="4" name="Номер слайда 3"/>
          <p:cNvSpPr>
            <a:spLocks noGrp="1"/>
          </p:cNvSpPr>
          <p:nvPr>
            <p:ph type="sldNum" sz="quarter" idx="10"/>
          </p:nvPr>
        </p:nvSpPr>
        <p:spPr/>
        <p:txBody>
          <a:bodyPr/>
          <a:lstStyle/>
          <a:p>
            <a:fld id="{64FCCE4E-3AFD-4703-A699-ABB80700496C}" type="slidenum">
              <a:rPr lang="ru-RU" smtClean="0"/>
              <a:t>6</a:t>
            </a:fld>
            <a:endParaRPr lang="ru-RU" dirty="0"/>
          </a:p>
        </p:txBody>
      </p:sp>
    </p:spTree>
    <p:extLst>
      <p:ext uri="{BB962C8B-B14F-4D97-AF65-F5344CB8AC3E}">
        <p14:creationId xmlns:p14="http://schemas.microsoft.com/office/powerpoint/2010/main" val="418918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Часовня является одним из символов города, объявлена также географическим центром великой царской Российской Империи.</a:t>
            </a:r>
          </a:p>
          <a:p>
            <a:endParaRPr lang="ru-RU" dirty="0" smtClean="0"/>
          </a:p>
          <a:p>
            <a:endParaRPr lang="ru-RU" dirty="0"/>
          </a:p>
        </p:txBody>
      </p:sp>
      <p:sp>
        <p:nvSpPr>
          <p:cNvPr id="4" name="Номер слайда 3"/>
          <p:cNvSpPr>
            <a:spLocks noGrp="1"/>
          </p:cNvSpPr>
          <p:nvPr>
            <p:ph type="sldNum" sz="quarter" idx="10"/>
          </p:nvPr>
        </p:nvSpPr>
        <p:spPr/>
        <p:txBody>
          <a:bodyPr/>
          <a:lstStyle/>
          <a:p>
            <a:fld id="{64FCCE4E-3AFD-4703-A699-ABB80700496C}" type="slidenum">
              <a:rPr lang="ru-RU" smtClean="0"/>
              <a:t>7</a:t>
            </a:fld>
            <a:endParaRPr lang="ru-RU" dirty="0"/>
          </a:p>
        </p:txBody>
      </p:sp>
    </p:spTree>
    <p:extLst>
      <p:ext uri="{BB962C8B-B14F-4D97-AF65-F5344CB8AC3E}">
        <p14:creationId xmlns:p14="http://schemas.microsoft.com/office/powerpoint/2010/main" val="2112581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i="1" dirty="0" smtClean="0"/>
              <a:t>Новосибирский</a:t>
            </a:r>
            <a:r>
              <a:rPr lang="ru-RU" dirty="0" smtClean="0"/>
              <a:t> драматический театр «Красный факел» — один из ведущих театров города Новосибирска. Полное название театра — Новосибирский государственный академический драматический театр «Красный факел». Находится на улице Ленина.</a:t>
            </a:r>
          </a:p>
          <a:p>
            <a:r>
              <a:rPr lang="ru-RU" dirty="0" smtClean="0"/>
              <a:t>Театр создан в 1920 году в Одессе группой молодых актёров во главе с режиссёром В. К. Татищевым. В Новосибирске работает с 1932 года.</a:t>
            </a:r>
          </a:p>
          <a:p>
            <a:endParaRPr lang="ru-RU" dirty="0"/>
          </a:p>
        </p:txBody>
      </p:sp>
      <p:sp>
        <p:nvSpPr>
          <p:cNvPr id="4" name="Номер слайда 3"/>
          <p:cNvSpPr>
            <a:spLocks noGrp="1"/>
          </p:cNvSpPr>
          <p:nvPr>
            <p:ph type="sldNum" sz="quarter" idx="10"/>
          </p:nvPr>
        </p:nvSpPr>
        <p:spPr/>
        <p:txBody>
          <a:bodyPr/>
          <a:lstStyle/>
          <a:p>
            <a:fld id="{64FCCE4E-3AFD-4703-A699-ABB80700496C}" type="slidenum">
              <a:rPr lang="ru-RU" smtClean="0"/>
              <a:t>9</a:t>
            </a:fld>
            <a:endParaRPr lang="ru-RU" dirty="0"/>
          </a:p>
        </p:txBody>
      </p:sp>
    </p:spTree>
    <p:extLst>
      <p:ext uri="{BB962C8B-B14F-4D97-AF65-F5344CB8AC3E}">
        <p14:creationId xmlns:p14="http://schemas.microsoft.com/office/powerpoint/2010/main" val="413592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Здание кинотеатра было  построено в1925году   (правда не в таком виде) .</a:t>
            </a:r>
          </a:p>
          <a:p>
            <a:r>
              <a:rPr lang="ru-RU" dirty="0" smtClean="0"/>
              <a:t> </a:t>
            </a:r>
            <a:endParaRPr lang="ru-RU" dirty="0"/>
          </a:p>
        </p:txBody>
      </p:sp>
      <p:sp>
        <p:nvSpPr>
          <p:cNvPr id="4" name="Номер слайда 3"/>
          <p:cNvSpPr>
            <a:spLocks noGrp="1"/>
          </p:cNvSpPr>
          <p:nvPr>
            <p:ph type="sldNum" sz="quarter" idx="10"/>
          </p:nvPr>
        </p:nvSpPr>
        <p:spPr/>
        <p:txBody>
          <a:bodyPr/>
          <a:lstStyle/>
          <a:p>
            <a:fld id="{64FCCE4E-3AFD-4703-A699-ABB80700496C}" type="slidenum">
              <a:rPr lang="ru-RU" smtClean="0"/>
              <a:t>10</a:t>
            </a:fld>
            <a:endParaRPr lang="ru-RU" dirty="0"/>
          </a:p>
        </p:txBody>
      </p:sp>
    </p:spTree>
    <p:extLst>
      <p:ext uri="{BB962C8B-B14F-4D97-AF65-F5344CB8AC3E}">
        <p14:creationId xmlns:p14="http://schemas.microsoft.com/office/powerpoint/2010/main" val="349580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dirty="0" smtClean="0"/>
              <a:t>Новосибирский зоопарк — один из крупнейших зоопарков России. Занимает площадь 63 га, в нём содержится около 11 000 особей 738 видов. Более 350 видов занесены в международную красную книгу Около 180 видов внесено в красную книгу России и Региональные Красные Книги. На 77 видов ведется международная племенная книга. В Новосибирском зоопарке занимаются разведением кошачьих и куньих, поэтому здесь одна из лучших в мире коллекций представителей этих семейств. Коллектив зоопарка участвует в 67 международных программах по сохранению редких и исчезающих видов животных. Является членом 3-х международных союзов: EAZA (Европейская ассоциация зоопарков и аквариумов), EARAZA (Евроазиатская региональная ассоциация зоопарков  и аквариумов), WAZA (Международная ассоциация зоопарков и аквариумов . Участвует в международной компьютерной программе ISIS.</a:t>
            </a:r>
          </a:p>
          <a:p>
            <a:r>
              <a:rPr lang="ru-RU" dirty="0" smtClean="0"/>
              <a:t>В данный момент идёт строительство пингвинария , а также павильона для приматов.</a:t>
            </a:r>
          </a:p>
          <a:p>
            <a:r>
              <a:rPr lang="ru-RU" dirty="0" smtClean="0"/>
              <a:t>Располагается в Заельцовском районе. </a:t>
            </a:r>
            <a:endParaRPr lang="ru-RU" dirty="0"/>
          </a:p>
        </p:txBody>
      </p:sp>
      <p:sp>
        <p:nvSpPr>
          <p:cNvPr id="4" name="Номер слайда 3"/>
          <p:cNvSpPr>
            <a:spLocks noGrp="1"/>
          </p:cNvSpPr>
          <p:nvPr>
            <p:ph type="sldNum" sz="quarter" idx="10"/>
          </p:nvPr>
        </p:nvSpPr>
        <p:spPr/>
        <p:txBody>
          <a:bodyPr/>
          <a:lstStyle/>
          <a:p>
            <a:fld id="{64FCCE4E-3AFD-4703-A699-ABB80700496C}" type="slidenum">
              <a:rPr lang="ru-RU" smtClean="0"/>
              <a:t>12</a:t>
            </a:fld>
            <a:endParaRPr lang="ru-RU" dirty="0"/>
          </a:p>
        </p:txBody>
      </p:sp>
    </p:spTree>
    <p:extLst>
      <p:ext uri="{BB962C8B-B14F-4D97-AF65-F5344CB8AC3E}">
        <p14:creationId xmlns:p14="http://schemas.microsoft.com/office/powerpoint/2010/main" val="607017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1. Территориальные ресурсы</a:t>
            </a:r>
          </a:p>
          <a:p>
            <a:r>
              <a:rPr lang="ru-RU" dirty="0" smtClean="0"/>
              <a:t>Город имеет большой резерв внеселитебных территорий, которые при соответствующем градостроительном, инженерно-строительном и санитарно-гигиеническом обустройстве могут быть рационально использованы для других целей: для размещения общественных центров, жилой застройки, для озеленения, строительства спортивных сооружений и развития функциональных подсистем, не достигших нормативного уровня. </a:t>
            </a:r>
          </a:p>
          <a:p>
            <a:r>
              <a:rPr lang="ru-RU" dirty="0" smtClean="0"/>
              <a:t>2. Социальная инфраструктура города.</a:t>
            </a:r>
          </a:p>
          <a:p>
            <a:r>
              <a:rPr lang="ru-RU" dirty="0" smtClean="0"/>
              <a:t>Образование</a:t>
            </a:r>
          </a:p>
          <a:p>
            <a:r>
              <a:rPr lang="ru-RU" dirty="0" smtClean="0"/>
              <a:t>В системе управления образованием (в последние десять лет) требуется обеспечить территориально-нормативный подход к сети учреждений и учету их специализации. В отдельных районах города возник дефицит средних образовательных школ или ухудшились условия территориальной доступности учебных заведений. Одновременно на других участках функционируют крупные школы, заполненные только наполовину. Существуют участки (центральная часть города), где школы переполнены и средняя наполняемость классов превышает допустимые санитарные нормы.</a:t>
            </a:r>
          </a:p>
          <a:p>
            <a:r>
              <a:rPr lang="ru-RU" dirty="0" smtClean="0"/>
              <a:t>Особенно остро стоит вопрос доступности для населения дошкольных образовательных учреждений. При формальном наличии детских садов количество мест в них явно не удовлетворяет спросу.</a:t>
            </a:r>
          </a:p>
          <a:p>
            <a:r>
              <a:rPr lang="ru-RU" dirty="0" smtClean="0"/>
              <a:t>Здравоохранение</a:t>
            </a:r>
          </a:p>
          <a:p>
            <a:r>
              <a:rPr lang="ru-RU" dirty="0" smtClean="0"/>
              <a:t>Реорганизация системы медицинских услуг населению города будет связана с переносом объемов помощи из стационарного звена в амбулаторное. Поликлиники станут развиваться как центры лечения, замещающие стационары, как консультативно-диагностические центры, центры медико-социальной помощи.</a:t>
            </a:r>
          </a:p>
          <a:p>
            <a:r>
              <a:rPr lang="ru-RU" dirty="0" smtClean="0"/>
              <a:t>В настоящее время наблюдается концентрация медицинских учреждений в центральной части города и весьма неравномерное их распределение по остальной территории города. Необходимо оптимизировать размещение объектов здравоохранения в соответствии с нормативными требованиями.</a:t>
            </a:r>
          </a:p>
          <a:p>
            <a:r>
              <a:rPr lang="ru-RU" dirty="0" smtClean="0"/>
              <a:t>Культура</a:t>
            </a:r>
          </a:p>
          <a:p>
            <a:r>
              <a:rPr lang="ru-RU" dirty="0" smtClean="0"/>
              <a:t>Целевые задачи Стратегического плана по сохранению и преумножению культурных ценностей, обретению Новосибирском статуса и значимости регионального культурного центра требуют дальнейшего развития этой инфраструктуры.</a:t>
            </a:r>
          </a:p>
          <a:p>
            <a:r>
              <a:rPr lang="ru-RU" dirty="0" smtClean="0"/>
              <a:t>Бытовое обслуживание населения</a:t>
            </a:r>
          </a:p>
          <a:p>
            <a:r>
              <a:rPr lang="ru-RU" dirty="0" smtClean="0"/>
              <a:t>В целях оптимизации системы оказания бытовых услуг населению требуется регламентация территориального размещения этих объектов.</a:t>
            </a:r>
          </a:p>
          <a:p>
            <a:r>
              <a:rPr lang="ru-RU" dirty="0" smtClean="0"/>
              <a:t>Фармацевтическое обслуживание</a:t>
            </a:r>
          </a:p>
          <a:p>
            <a:r>
              <a:rPr lang="ru-RU" dirty="0" smtClean="0"/>
              <a:t>Необходимы меры по обеспечению более полного охвата территории этими объектами.</a:t>
            </a:r>
          </a:p>
          <a:p>
            <a:r>
              <a:rPr lang="ru-RU" dirty="0" smtClean="0"/>
              <a:t>4. Транспортная инфраструктура</a:t>
            </a:r>
          </a:p>
          <a:p>
            <a:r>
              <a:rPr lang="ru-RU" dirty="0" smtClean="0"/>
              <a:t>Необходимо пересмотреть саму концепцию развития улично-дорожной сети, отдав предпочтение созданию системы магистралей с большой пропускной способностью. Это потребует частичной корректировки планировочных решений в целом по городу.</a:t>
            </a:r>
          </a:p>
          <a:p>
            <a:endParaRPr lang="ru-RU" dirty="0" smtClean="0"/>
          </a:p>
          <a:p>
            <a:endParaRPr lang="ru-RU" dirty="0"/>
          </a:p>
        </p:txBody>
      </p:sp>
      <p:sp>
        <p:nvSpPr>
          <p:cNvPr id="4" name="Номер слайда 3"/>
          <p:cNvSpPr>
            <a:spLocks noGrp="1"/>
          </p:cNvSpPr>
          <p:nvPr>
            <p:ph type="sldNum" sz="quarter" idx="10"/>
          </p:nvPr>
        </p:nvSpPr>
        <p:spPr/>
        <p:txBody>
          <a:bodyPr/>
          <a:lstStyle/>
          <a:p>
            <a:fld id="{64FCCE4E-3AFD-4703-A699-ABB80700496C}" type="slidenum">
              <a:rPr lang="ru-RU" smtClean="0"/>
              <a:t>14</a:t>
            </a:fld>
            <a:endParaRPr lang="ru-RU" dirty="0"/>
          </a:p>
        </p:txBody>
      </p:sp>
    </p:spTree>
    <p:extLst>
      <p:ext uri="{BB962C8B-B14F-4D97-AF65-F5344CB8AC3E}">
        <p14:creationId xmlns:p14="http://schemas.microsoft.com/office/powerpoint/2010/main" val="1158028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3930005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2070066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39232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4FABD752-E860-4468-9D34-E00D0415F1DE}" type="slidenum">
              <a:rPr lang="ru-RU" smtClean="0"/>
              <a:t>‹#›</a:t>
            </a:fld>
            <a:endParaRPr lang="ru-RU"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860684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3772252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4"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1064274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4"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3811044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2276525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3996815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1030267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311461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301322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5734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5" name="Footer Placeholder 3"/>
          <p:cNvSpPr>
            <a:spLocks noGrp="1"/>
          </p:cNvSpPr>
          <p:nvPr>
            <p:ph type="ftr" sz="quarter" idx="11"/>
          </p:nvPr>
        </p:nvSpPr>
        <p:spPr/>
        <p:txBody>
          <a:bodyPr/>
          <a:lstStyle/>
          <a:p>
            <a:endParaRPr lang="ru-RU" dirty="0"/>
          </a:p>
        </p:txBody>
      </p:sp>
      <p:sp>
        <p:nvSpPr>
          <p:cNvPr id="6" name="Slide Number Placeholder 4"/>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2278932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5" name="Footer Placeholder 2"/>
          <p:cNvSpPr>
            <a:spLocks noGrp="1"/>
          </p:cNvSpPr>
          <p:nvPr>
            <p:ph type="ftr" sz="quarter" idx="11"/>
          </p:nvPr>
        </p:nvSpPr>
        <p:spPr/>
        <p:txBody>
          <a:bodyPr/>
          <a:lstStyle/>
          <a:p>
            <a:endParaRPr lang="ru-RU" dirty="0"/>
          </a:p>
        </p:txBody>
      </p:sp>
      <p:sp>
        <p:nvSpPr>
          <p:cNvPr id="6" name="Slide Number Placeholder 3"/>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3316166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5" name="Footer Placeholder 5"/>
          <p:cNvSpPr>
            <a:spLocks noGrp="1"/>
          </p:cNvSpPr>
          <p:nvPr>
            <p:ph type="ftr" sz="quarter" idx="11"/>
          </p:nvPr>
        </p:nvSpPr>
        <p:spPr/>
        <p:txBody>
          <a:bodyPr/>
          <a:lstStyle/>
          <a:p>
            <a:endParaRPr lang="ru-RU" dirty="0"/>
          </a:p>
        </p:txBody>
      </p:sp>
      <p:sp>
        <p:nvSpPr>
          <p:cNvPr id="6" name="Slide Number Placeholder 6"/>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1644464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5981C23-1EFA-408D-A984-13BB73BD7A81}" type="datetimeFigureOut">
              <a:rPr lang="ru-RU" smtClean="0"/>
              <a:t>04.05.2016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4FABD752-E860-4468-9D34-E00D0415F1DE}" type="slidenum">
              <a:rPr lang="ru-RU" smtClean="0"/>
              <a:t>‹#›</a:t>
            </a:fld>
            <a:endParaRPr lang="ru-RU" dirty="0"/>
          </a:p>
        </p:txBody>
      </p:sp>
    </p:spTree>
    <p:extLst>
      <p:ext uri="{BB962C8B-B14F-4D97-AF65-F5344CB8AC3E}">
        <p14:creationId xmlns:p14="http://schemas.microsoft.com/office/powerpoint/2010/main" val="901391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5981C23-1EFA-408D-A984-13BB73BD7A81}" type="datetimeFigureOut">
              <a:rPr lang="ru-RU" smtClean="0"/>
              <a:t>04.05.2016</a:t>
            </a:fld>
            <a:endParaRPr lang="ru-RU"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4FABD752-E860-4468-9D34-E00D0415F1DE}" type="slidenum">
              <a:rPr lang="ru-RU" smtClean="0"/>
              <a:t>‹#›</a:t>
            </a:fld>
            <a:endParaRPr lang="ru-RU" dirty="0"/>
          </a:p>
        </p:txBody>
      </p:sp>
    </p:spTree>
    <p:extLst>
      <p:ext uri="{BB962C8B-B14F-4D97-AF65-F5344CB8AC3E}">
        <p14:creationId xmlns:p14="http://schemas.microsoft.com/office/powerpoint/2010/main" val="1012152635"/>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747464"/>
            <a:ext cx="8229600" cy="2448272"/>
          </a:xfrm>
        </p:spPr>
        <p:txBody>
          <a:bodyPr>
            <a:normAutofit/>
          </a:bodyPr>
          <a:lstStyle/>
          <a:p>
            <a:r>
              <a:rPr lang="ru-RU" sz="3600" dirty="0">
                <a:solidFill>
                  <a:schemeClr val="tx1"/>
                </a:solidFill>
              </a:rPr>
              <a:t>Исследовательский проект                                            «Новосибирск вчера, сегодня, завтра» </a:t>
            </a:r>
          </a:p>
        </p:txBody>
      </p:sp>
      <p:sp>
        <p:nvSpPr>
          <p:cNvPr id="3" name="Подзаголовок 2"/>
          <p:cNvSpPr>
            <a:spLocks noGrp="1"/>
          </p:cNvSpPr>
          <p:nvPr>
            <p:ph type="subTitle" idx="1"/>
          </p:nvPr>
        </p:nvSpPr>
        <p:spPr>
          <a:xfrm>
            <a:off x="3275856" y="3645024"/>
            <a:ext cx="6400800" cy="1752600"/>
          </a:xfrm>
        </p:spPr>
        <p:txBody>
          <a:bodyPr>
            <a:normAutofit fontScale="92500" lnSpcReduction="10000"/>
          </a:bodyPr>
          <a:lstStyle/>
          <a:p>
            <a:pPr algn="l"/>
            <a:r>
              <a:rPr lang="ru-RU" dirty="0" smtClean="0"/>
              <a:t>Выполнил: учащийся </a:t>
            </a:r>
            <a:r>
              <a:rPr lang="ru-RU" dirty="0"/>
              <a:t>12 Б класса   </a:t>
            </a:r>
            <a:br>
              <a:rPr lang="ru-RU" dirty="0"/>
            </a:br>
            <a:r>
              <a:rPr lang="ru-RU" dirty="0"/>
              <a:t>Ивлев  Анатолий Сергеевич                         Руководители: Фролов А. Ю. учитель ОРР, </a:t>
            </a:r>
            <a:br>
              <a:rPr lang="ru-RU" dirty="0"/>
            </a:br>
            <a:r>
              <a:rPr lang="ru-RU" dirty="0"/>
              <a:t>Анисимова Н. В.  учитель информатики  </a:t>
            </a:r>
            <a:br>
              <a:rPr lang="ru-RU" dirty="0"/>
            </a:br>
            <a:r>
              <a:rPr lang="ru-RU" dirty="0"/>
              <a:t>КГКОУ «Краевая  вечерняя  (сменная) общеобразовательная школа №11</a:t>
            </a:r>
          </a:p>
        </p:txBody>
      </p:sp>
      <p:sp>
        <p:nvSpPr>
          <p:cNvPr id="4" name="Прямоугольник 3"/>
          <p:cNvSpPr/>
          <p:nvPr/>
        </p:nvSpPr>
        <p:spPr>
          <a:xfrm>
            <a:off x="3419872" y="6309320"/>
            <a:ext cx="1718740" cy="369332"/>
          </a:xfrm>
          <a:prstGeom prst="rect">
            <a:avLst/>
          </a:prstGeom>
        </p:spPr>
        <p:txBody>
          <a:bodyPr wrap="none">
            <a:spAutoFit/>
          </a:bodyPr>
          <a:lstStyle/>
          <a:p>
            <a:r>
              <a:rPr lang="ru-RU" dirty="0" smtClean="0"/>
              <a:t>Норильск  2016</a:t>
            </a:r>
            <a:endParaRPr lang="ru-RU" dirty="0"/>
          </a:p>
        </p:txBody>
      </p:sp>
    </p:spTree>
    <p:extLst>
      <p:ext uri="{BB962C8B-B14F-4D97-AF65-F5344CB8AC3E}">
        <p14:creationId xmlns:p14="http://schemas.microsoft.com/office/powerpoint/2010/main" val="5663981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 presetClass="entr" presetSubtype="0" fill="hold" grpId="0" nodeType="afterEffect">
                                  <p:stCondLst>
                                    <p:cond delay="1000"/>
                                  </p:stCondLst>
                                  <p:childTnLst>
                                    <p:set>
                                      <p:cBhvr>
                                        <p:cTn id="11" dur="1" fill="hold">
                                          <p:stCondLst>
                                            <p:cond delay="999"/>
                                          </p:stCondLst>
                                        </p:cTn>
                                        <p:tgtEl>
                                          <p:spTgt spid="3">
                                            <p:txEl>
                                              <p:pRg st="0" end="0"/>
                                            </p:txEl>
                                          </p:spTgt>
                                        </p:tgtEl>
                                        <p:attrNameLst>
                                          <p:attrName>style.visibility</p:attrName>
                                        </p:attrNameLst>
                                      </p:cBhvr>
                                      <p:to>
                                        <p:strVal val="visible"/>
                                      </p:to>
                                    </p:set>
                                  </p:childTnLst>
                                </p:cTn>
                              </p:par>
                            </p:childTnLst>
                          </p:cTn>
                        </p:par>
                        <p:par>
                          <p:cTn id="12" fill="hold">
                            <p:stCondLst>
                              <p:cond delay="4000"/>
                            </p:stCondLst>
                            <p:childTnLst>
                              <p:par>
                                <p:cTn id="13" presetID="1" presetClass="entr" presetSubtype="0" fill="hold" grpId="0" nodeType="afterEffect">
                                  <p:stCondLst>
                                    <p:cond delay="1000"/>
                                  </p:stCondLst>
                                  <p:childTnLst>
                                    <p:set>
                                      <p:cBhvr>
                                        <p:cTn id="14" dur="1" fill="hold">
                                          <p:stCondLst>
                                            <p:cond delay="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863" y="548680"/>
            <a:ext cx="7055380" cy="453207"/>
          </a:xfrm>
        </p:spPr>
        <p:txBody>
          <a:bodyPr>
            <a:normAutofit fontScale="90000"/>
          </a:bodyPr>
          <a:lstStyle/>
          <a:p>
            <a:pPr lvl="0">
              <a:spcBef>
                <a:spcPts val="0"/>
              </a:spcBef>
            </a:pPr>
            <a:r>
              <a:rPr lang="ru-RU" sz="2800" b="0" dirty="0">
                <a:ln>
                  <a:noFill/>
                </a:ln>
                <a:solidFill>
                  <a:prstClr val="white"/>
                </a:solidFill>
                <a:effectLst/>
                <a:latin typeface="Franklin Gothic Book"/>
                <a:ea typeface="+mn-ea"/>
                <a:cs typeface="+mn-cs"/>
              </a:rPr>
              <a:t/>
            </a:r>
            <a:br>
              <a:rPr lang="ru-RU" sz="2800" b="0" dirty="0">
                <a:ln>
                  <a:noFill/>
                </a:ln>
                <a:solidFill>
                  <a:prstClr val="white"/>
                </a:solidFill>
                <a:effectLst/>
                <a:latin typeface="Franklin Gothic Book"/>
                <a:ea typeface="+mn-ea"/>
                <a:cs typeface="+mn-cs"/>
              </a:rPr>
            </a:br>
            <a:endParaRPr lang="ru-RU"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340768"/>
            <a:ext cx="8424936" cy="4925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214064"/>
            <a:ext cx="5112568"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52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04664"/>
            <a:ext cx="4283968" cy="5904656"/>
          </a:xfrm>
        </p:spPr>
        <p:txBody>
          <a:bodyPr>
            <a:normAutofit fontScale="90000"/>
          </a:bodyPr>
          <a:lstStyle/>
          <a:p>
            <a:pPr lvl="0" algn="just"/>
            <a:r>
              <a:rPr lang="ru-RU" sz="2800" b="0" dirty="0" smtClean="0">
                <a:ln>
                  <a:noFill/>
                </a:ln>
                <a:solidFill>
                  <a:schemeClr val="tx1"/>
                </a:solidFill>
                <a:effectLst/>
                <a:latin typeface="Franklin Gothic Book"/>
                <a:ea typeface="+mn-ea"/>
                <a:cs typeface="+mn-cs"/>
              </a:rPr>
              <a:t>   </a:t>
            </a:r>
            <a:r>
              <a:rPr lang="ru-RU" sz="2800" i="1" dirty="0">
                <a:ln>
                  <a:noFill/>
                </a:ln>
                <a:solidFill>
                  <a:schemeClr val="tx1"/>
                </a:solidFill>
                <a:effectLst/>
                <a:latin typeface="Franklin Gothic Book"/>
                <a:ea typeface="+mn-ea"/>
                <a:cs typeface="+mn-cs"/>
              </a:rPr>
              <a:t>Новосибирский</a:t>
            </a:r>
            <a:r>
              <a:rPr lang="ru-RU" sz="2800" b="0" dirty="0">
                <a:ln>
                  <a:noFill/>
                </a:ln>
                <a:solidFill>
                  <a:schemeClr val="tx1"/>
                </a:solidFill>
                <a:effectLst/>
                <a:latin typeface="Franklin Gothic Book"/>
                <a:ea typeface="+mn-ea"/>
                <a:cs typeface="+mn-cs"/>
              </a:rPr>
              <a:t> </a:t>
            </a:r>
            <a:r>
              <a:rPr lang="ru-RU" sz="2800" b="0" dirty="0" smtClean="0">
                <a:ln>
                  <a:noFill/>
                </a:ln>
                <a:solidFill>
                  <a:schemeClr val="tx1"/>
                </a:solidFill>
                <a:effectLst/>
                <a:latin typeface="Franklin Gothic Book"/>
                <a:ea typeface="+mn-ea"/>
                <a:cs typeface="+mn-cs"/>
              </a:rPr>
              <a:t> - музей </a:t>
            </a:r>
            <a:r>
              <a:rPr lang="ru-RU" sz="2800" b="0" dirty="0">
                <a:ln>
                  <a:noFill/>
                </a:ln>
                <a:solidFill>
                  <a:schemeClr val="tx1"/>
                </a:solidFill>
                <a:effectLst/>
                <a:latin typeface="Franklin Gothic Book"/>
                <a:ea typeface="+mn-ea"/>
                <a:cs typeface="+mn-cs"/>
              </a:rPr>
              <a:t>железнодорожной </a:t>
            </a:r>
            <a:r>
              <a:rPr lang="ru-RU" sz="2800" b="0" dirty="0" smtClean="0">
                <a:ln>
                  <a:noFill/>
                </a:ln>
                <a:solidFill>
                  <a:schemeClr val="tx1"/>
                </a:solidFill>
                <a:effectLst/>
                <a:latin typeface="Franklin Gothic Book"/>
                <a:ea typeface="+mn-ea"/>
                <a:cs typeface="+mn-cs"/>
              </a:rPr>
              <a:t>техники. В </a:t>
            </a:r>
            <a:r>
              <a:rPr lang="ru-RU" sz="2800" b="0" dirty="0">
                <a:ln>
                  <a:noFill/>
                </a:ln>
                <a:solidFill>
                  <a:schemeClr val="tx1"/>
                </a:solidFill>
                <a:effectLst/>
                <a:latin typeface="Franklin Gothic Book"/>
                <a:ea typeface="+mn-ea"/>
                <a:cs typeface="+mn-cs"/>
              </a:rPr>
              <a:t>музее собрана большая коллекция паровозов, тепловозов, электровозов и вагонов, а также советские легковые автомобили.  </a:t>
            </a:r>
            <a:r>
              <a:rPr lang="ru-RU" sz="2800" b="0" dirty="0" smtClean="0">
                <a:ln>
                  <a:noFill/>
                </a:ln>
                <a:solidFill>
                  <a:schemeClr val="tx1"/>
                </a:solidFill>
                <a:effectLst/>
                <a:latin typeface="Franklin Gothic Book"/>
                <a:ea typeface="+mn-ea"/>
                <a:cs typeface="+mn-cs"/>
              </a:rPr>
              <a:t>Общая </a:t>
            </a:r>
            <a:r>
              <a:rPr lang="ru-RU" sz="2800" b="0" dirty="0">
                <a:ln>
                  <a:noFill/>
                </a:ln>
                <a:solidFill>
                  <a:schemeClr val="tx1"/>
                </a:solidFill>
                <a:effectLst/>
                <a:latin typeface="Franklin Gothic Book"/>
                <a:ea typeface="+mn-ea"/>
                <a:cs typeface="+mn-cs"/>
              </a:rPr>
              <a:t>протяжённость выставочных площадок составляет около трёх километров</a:t>
            </a:r>
            <a:r>
              <a:rPr lang="ru-RU" sz="2800" b="0" dirty="0" smtClean="0">
                <a:ln>
                  <a:noFill/>
                </a:ln>
                <a:solidFill>
                  <a:schemeClr val="tx1"/>
                </a:solidFill>
                <a:effectLst/>
                <a:latin typeface="Franklin Gothic Book"/>
                <a:ea typeface="+mn-ea"/>
                <a:cs typeface="+mn-cs"/>
              </a:rPr>
              <a:t>.</a:t>
            </a:r>
            <a:r>
              <a:rPr lang="ru-RU" sz="2800" b="0" i="1" kern="0" dirty="0">
                <a:ln>
                  <a:noFill/>
                </a:ln>
                <a:solidFill>
                  <a:prstClr val="white"/>
                </a:solidFill>
                <a:effectLst/>
                <a:latin typeface="Franklin Gothic Book"/>
              </a:rPr>
              <a:t> Паровоз-памятник</a:t>
            </a:r>
            <a:r>
              <a:rPr lang="ru-RU" sz="2800" b="0" kern="0" dirty="0">
                <a:ln>
                  <a:noFill/>
                </a:ln>
                <a:solidFill>
                  <a:prstClr val="white"/>
                </a:solidFill>
                <a:effectLst/>
                <a:latin typeface="Franklin Gothic Book"/>
              </a:rPr>
              <a:t> ФД21-3000 Н. А. Лунина, установленный    в память о новаторе </a:t>
            </a:r>
            <a:r>
              <a:rPr lang="ru-RU" sz="2800" b="0" kern="0" dirty="0" smtClean="0">
                <a:ln>
                  <a:noFill/>
                </a:ln>
                <a:solidFill>
                  <a:prstClr val="white"/>
                </a:solidFill>
                <a:effectLst/>
                <a:latin typeface="Franklin Gothic Book"/>
              </a:rPr>
              <a:t>железнодорожного транспорта</a:t>
            </a:r>
            <a:r>
              <a:rPr lang="ru-RU" sz="2000" b="0" kern="0" dirty="0">
                <a:ln>
                  <a:noFill/>
                </a:ln>
                <a:solidFill>
                  <a:sysClr val="windowText" lastClr="000000"/>
                </a:solidFill>
                <a:effectLst/>
              </a:rPr>
              <a:t/>
            </a:r>
            <a:br>
              <a:rPr lang="ru-RU" sz="2000" b="0" kern="0" dirty="0">
                <a:ln>
                  <a:noFill/>
                </a:ln>
                <a:solidFill>
                  <a:sysClr val="windowText" lastClr="000000"/>
                </a:solidFill>
                <a:effectLst/>
              </a:rPr>
            </a:br>
            <a:endParaRPr lang="ru-RU" sz="2800" dirty="0">
              <a:solidFill>
                <a:schemeClr val="tx1"/>
              </a:solidFill>
            </a:endParaRPr>
          </a:p>
        </p:txBody>
      </p:sp>
      <p:sp>
        <p:nvSpPr>
          <p:cNvPr id="6" name="Объект 5"/>
          <p:cNvSpPr>
            <a:spLocks noGrp="1"/>
          </p:cNvSpPr>
          <p:nvPr>
            <p:ph idx="1"/>
          </p:nvPr>
        </p:nvSpPr>
        <p:spPr>
          <a:xfrm>
            <a:off x="5652120" y="7965464"/>
            <a:ext cx="3024336" cy="2232288"/>
          </a:xfrm>
        </p:spPr>
        <p:txBody>
          <a:bodyPr/>
          <a:lstStyle/>
          <a:p>
            <a:endParaRPr lang="ru-RU" dirty="0"/>
          </a:p>
        </p:txBody>
      </p:sp>
      <p:sp>
        <p:nvSpPr>
          <p:cNvPr id="4" name="Прямоугольник 3"/>
          <p:cNvSpPr/>
          <p:nvPr/>
        </p:nvSpPr>
        <p:spPr>
          <a:xfrm>
            <a:off x="-36512" y="3933056"/>
            <a:ext cx="4572000" cy="46166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1" u="none" strike="noStrike" kern="0" cap="none" spc="0" normalizeH="0" baseline="0" noProof="0" dirty="0" smtClean="0">
                <a:ln>
                  <a:noFill/>
                </a:ln>
                <a:solidFill>
                  <a:prstClr val="white"/>
                </a:solidFill>
                <a:effectLst/>
                <a:uLnTx/>
                <a:uFillTx/>
                <a:latin typeface="Franklin Gothic Book"/>
              </a:rPr>
              <a:t>   </a:t>
            </a:r>
            <a:endParaRPr kumimoji="0" lang="ru-RU" sz="1800" b="0" i="0" u="none" strike="noStrike" kern="0" cap="none" spc="0" normalizeH="0" baseline="0" noProof="0" dirty="0" smtClean="0">
              <a:ln>
                <a:noFill/>
              </a:ln>
              <a:solidFill>
                <a:sysClr val="windowText" lastClr="000000"/>
              </a:solidFill>
              <a:effectLst/>
              <a:uLnTx/>
              <a:uFillTx/>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178" t="11487" r="19178" b="53006"/>
          <a:stretch/>
        </p:blipFill>
        <p:spPr bwMode="auto">
          <a:xfrm>
            <a:off x="4636385" y="1064497"/>
            <a:ext cx="4407650" cy="3330224"/>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5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1000"/>
                                        <p:tgtEl>
                                          <p:spTgt spid="9219"/>
                                        </p:tgtEl>
                                      </p:cBhvr>
                                    </p:animEffect>
                                    <p:anim calcmode="lin" valueType="num">
                                      <p:cBhvr>
                                        <p:cTn id="8" dur="1000" fill="hold"/>
                                        <p:tgtEl>
                                          <p:spTgt spid="9219"/>
                                        </p:tgtEl>
                                        <p:attrNameLst>
                                          <p:attrName>ppt_x</p:attrName>
                                        </p:attrNameLst>
                                      </p:cBhvr>
                                      <p:tavLst>
                                        <p:tav tm="0">
                                          <p:val>
                                            <p:strVal val="#ppt_x"/>
                                          </p:val>
                                        </p:tav>
                                        <p:tav tm="100000">
                                          <p:val>
                                            <p:strVal val="#ppt_x"/>
                                          </p:val>
                                        </p:tav>
                                      </p:tavLst>
                                    </p:anim>
                                    <p:anim calcmode="lin" valueType="num">
                                      <p:cBhvr>
                                        <p:cTn id="9" dur="1000" fill="hold"/>
                                        <p:tgtEl>
                                          <p:spTgt spid="92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491064" cy="922114"/>
          </a:xfrm>
        </p:spPr>
        <p:txBody>
          <a:bodyPr>
            <a:normAutofit fontScale="90000"/>
          </a:bodyPr>
          <a:lstStyle/>
          <a:p>
            <a:r>
              <a:rPr lang="ru-RU" dirty="0">
                <a:solidFill>
                  <a:schemeClr val="tx1"/>
                </a:solidFill>
              </a:rPr>
              <a:t>Новосибирский зоопарк</a:t>
            </a:r>
            <a:r>
              <a:rPr lang="ru-RU" dirty="0"/>
              <a:t/>
            </a:r>
            <a:br>
              <a:rPr lang="ru-RU" dirty="0"/>
            </a:br>
            <a:endParaRPr lang="ru-RU" dirty="0"/>
          </a:p>
        </p:txBody>
      </p:sp>
      <p:pic>
        <p:nvPicPr>
          <p:cNvPr id="5"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1960" y="1660489"/>
            <a:ext cx="4052168" cy="4052168"/>
          </a:xfrm>
          <a:effectLst>
            <a:reflection blurRad="6350" stA="50000" endA="300" endPos="90000" dir="5400000" sy="-100000" algn="bl" rotWithShape="0"/>
            <a:softEdge rad="114300"/>
          </a:effectLst>
        </p:spPr>
      </p:pic>
      <p:sp>
        <p:nvSpPr>
          <p:cNvPr id="4" name="Прямоугольник 3"/>
          <p:cNvSpPr/>
          <p:nvPr/>
        </p:nvSpPr>
        <p:spPr>
          <a:xfrm>
            <a:off x="179512" y="1916858"/>
            <a:ext cx="3600400" cy="35394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smtClean="0">
                <a:ln>
                  <a:noFill/>
                </a:ln>
                <a:solidFill>
                  <a:prstClr val="white"/>
                </a:solidFill>
                <a:effectLst/>
                <a:uLnTx/>
                <a:uFillTx/>
                <a:latin typeface="Franklin Gothic Book"/>
              </a:rPr>
              <a:t> Обладающий   коллекцией более  чем  в 700 видов   животных (почти 11000 особей на 1 января 2012 года).</a:t>
            </a:r>
          </a:p>
          <a:p>
            <a:pPr marL="0" marR="0" lvl="0" indent="0" defTabSz="914400" eaLnBrk="1" fontAlgn="auto" latinLnBrk="0" hangingPunct="1">
              <a:lnSpc>
                <a:spcPct val="100000"/>
              </a:lnSpc>
              <a:spcBef>
                <a:spcPts val="0"/>
              </a:spcBef>
              <a:spcAft>
                <a:spcPts val="0"/>
              </a:spcAft>
              <a:buClrTx/>
              <a:buSzTx/>
              <a:buFontTx/>
              <a:buNone/>
              <a:tabLst/>
              <a:defRPr/>
            </a:pPr>
            <a:r>
              <a:rPr lang="ru-RU" sz="2800" kern="0" dirty="0" smtClean="0">
                <a:solidFill>
                  <a:prstClr val="white"/>
                </a:solidFill>
                <a:latin typeface="Franklin Gothic Book"/>
              </a:rPr>
              <a:t>Первый снимок с медвежонком.</a:t>
            </a:r>
            <a:endParaRPr kumimoji="0" lang="ru-RU" sz="2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414223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70682"/>
            <a:ext cx="4680520" cy="5602634"/>
          </a:xfrm>
        </p:spPr>
        <p:txBody>
          <a:bodyPr>
            <a:normAutofit/>
          </a:bodyPr>
          <a:lstStyle/>
          <a:p>
            <a:pPr algn="l"/>
            <a:r>
              <a:rPr lang="ru-RU" sz="3200" b="0" dirty="0">
                <a:ln>
                  <a:noFill/>
                </a:ln>
                <a:solidFill>
                  <a:prstClr val="white"/>
                </a:solidFill>
                <a:effectLst/>
                <a:latin typeface="Franklin Gothic Book"/>
                <a:ea typeface="+mn-ea"/>
                <a:cs typeface="+mn-cs"/>
              </a:rPr>
              <a:t>Детская  железная дорога протяжённостью более 5 км, расположенная  в Заельцовском бору и имеющая  5 станций. Построенная   в 2005  </a:t>
            </a:r>
            <a:r>
              <a:rPr lang="ru-RU" sz="3200" b="0" dirty="0" smtClean="0">
                <a:ln>
                  <a:noFill/>
                </a:ln>
                <a:solidFill>
                  <a:prstClr val="white"/>
                </a:solidFill>
                <a:effectLst/>
                <a:latin typeface="Franklin Gothic Book"/>
                <a:ea typeface="+mn-ea"/>
                <a:cs typeface="+mn-cs"/>
              </a:rPr>
              <a:t>году, она, безусловно, </a:t>
            </a:r>
            <a:r>
              <a:rPr lang="ru-RU" sz="3200" b="0" dirty="0">
                <a:ln>
                  <a:noFill/>
                </a:ln>
                <a:solidFill>
                  <a:prstClr val="white"/>
                </a:solidFill>
                <a:effectLst/>
                <a:latin typeface="Franklin Gothic Book"/>
                <a:ea typeface="+mn-ea"/>
                <a:cs typeface="+mn-cs"/>
              </a:rPr>
              <a:t>стала очень популярной местной достопримечательностью</a:t>
            </a:r>
            <a:endParaRPr lang="ru-RU" sz="3200" dirty="0"/>
          </a:p>
        </p:txBody>
      </p:sp>
      <p:sp>
        <p:nvSpPr>
          <p:cNvPr id="5" name="Объект 4"/>
          <p:cNvSpPr>
            <a:spLocks noGrp="1"/>
          </p:cNvSpPr>
          <p:nvPr>
            <p:ph idx="1"/>
          </p:nvPr>
        </p:nvSpPr>
        <p:spPr>
          <a:xfrm>
            <a:off x="6084168" y="1600200"/>
            <a:ext cx="2602632" cy="4709160"/>
          </a:xfrm>
        </p:spPr>
        <p:txBody>
          <a:bodyPr/>
          <a:lstStyle/>
          <a:p>
            <a:endParaRPr lang="ru-RU" dirty="0" smtClean="0"/>
          </a:p>
          <a:p>
            <a:endParaRPr lang="ru-RU" dirty="0"/>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8000"/>
                    </a14:imgEffect>
                  </a14:imgLayer>
                </a14:imgProps>
              </a:ext>
              <a:ext uri="{28A0092B-C50C-407E-A947-70E740481C1C}">
                <a14:useLocalDpi xmlns:a14="http://schemas.microsoft.com/office/drawing/2010/main" val="0"/>
              </a:ext>
            </a:extLst>
          </a:blip>
          <a:srcRect/>
          <a:stretch>
            <a:fillRect/>
          </a:stretch>
        </p:blipFill>
        <p:spPr bwMode="auto">
          <a:xfrm>
            <a:off x="5022666" y="-99392"/>
            <a:ext cx="4153481" cy="3740012"/>
          </a:xfrm>
          <a:prstGeom prst="rect">
            <a:avLst/>
          </a:prstGeom>
          <a:noFill/>
          <a:ln>
            <a:noFill/>
          </a:ln>
          <a:effectLst>
            <a:outerShdw dist="35921" dir="2700000" algn="ctr" rotWithShape="0">
              <a:srgbClr val="4E3B30"/>
            </a:outerShdw>
            <a:reflection blurRad="6350" stA="50000" endA="300" endPos="90000" dir="5400000" sy="-100000" algn="bl" rotWithShape="0"/>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5870" y="720120"/>
            <a:ext cx="8229600" cy="5589240"/>
          </a:xfrm>
        </p:spPr>
        <p:txBody>
          <a:bodyPr>
            <a:normAutofit/>
          </a:bodyPr>
          <a:lstStyle/>
          <a:p>
            <a:pPr lvl="0" algn="ctr">
              <a:spcBef>
                <a:spcPts val="0"/>
              </a:spcBef>
            </a:pPr>
            <a:r>
              <a:rPr lang="ru-RU" sz="3600" dirty="0">
                <a:solidFill>
                  <a:prstClr val="white"/>
                </a:solidFill>
                <a:latin typeface="Franklin Gothic Book"/>
                <a:ea typeface="+mn-ea"/>
                <a:cs typeface="+mn-cs"/>
              </a:rPr>
              <a:t>Новосибирск завтра</a:t>
            </a:r>
            <a:br>
              <a:rPr lang="ru-RU" sz="3600" dirty="0">
                <a:solidFill>
                  <a:prstClr val="white"/>
                </a:solidFill>
                <a:latin typeface="Franklin Gothic Book"/>
                <a:ea typeface="+mn-ea"/>
                <a:cs typeface="+mn-cs"/>
              </a:rPr>
            </a:br>
            <a:r>
              <a:rPr lang="ru-RU" sz="3600" b="0" dirty="0">
                <a:ln>
                  <a:noFill/>
                </a:ln>
                <a:solidFill>
                  <a:prstClr val="white"/>
                </a:solidFill>
                <a:effectLst/>
                <a:latin typeface="Franklin Gothic Book"/>
                <a:ea typeface="+mn-ea"/>
                <a:cs typeface="+mn-cs"/>
              </a:rPr>
              <a:t>Для крупных прорывов в региональном развитии собственных бюджетных средств недостаточно. Бюджет предназначен для поддержки и функционирования жизненно-важных институтов (медицина, образование, </a:t>
            </a:r>
            <a:r>
              <a:rPr lang="ru-RU" sz="3600" b="0" dirty="0" smtClean="0">
                <a:ln>
                  <a:noFill/>
                </a:ln>
                <a:solidFill>
                  <a:prstClr val="white"/>
                </a:solidFill>
                <a:effectLst/>
                <a:latin typeface="Franklin Gothic Book"/>
                <a:ea typeface="+mn-ea"/>
                <a:cs typeface="+mn-cs"/>
              </a:rPr>
              <a:t>теплоснабжение и др.).                                                                         Но</a:t>
            </a:r>
            <a:r>
              <a:rPr lang="ru-RU" sz="3600" b="0" dirty="0">
                <a:ln>
                  <a:noFill/>
                </a:ln>
                <a:solidFill>
                  <a:prstClr val="white"/>
                </a:solidFill>
                <a:effectLst/>
                <a:latin typeface="Franklin Gothic Book"/>
                <a:ea typeface="+mn-ea"/>
                <a:cs typeface="+mn-cs"/>
              </a:rPr>
              <a:t>…</a:t>
            </a:r>
            <a:br>
              <a:rPr lang="ru-RU" sz="3600" b="0" dirty="0">
                <a:ln>
                  <a:noFill/>
                </a:ln>
                <a:solidFill>
                  <a:prstClr val="white"/>
                </a:solidFill>
                <a:effectLst/>
                <a:latin typeface="Franklin Gothic Book"/>
                <a:ea typeface="+mn-ea"/>
                <a:cs typeface="+mn-cs"/>
              </a:rPr>
            </a:br>
            <a:r>
              <a:rPr lang="ru-RU" sz="3600" b="0" dirty="0">
                <a:ln>
                  <a:noFill/>
                </a:ln>
                <a:solidFill>
                  <a:prstClr val="white"/>
                </a:solidFill>
                <a:effectLst/>
                <a:latin typeface="Franklin Gothic Book"/>
                <a:ea typeface="+mn-ea"/>
                <a:cs typeface="+mn-cs"/>
              </a:rPr>
              <a:t>Город мечтает, растет и развивается</a:t>
            </a:r>
            <a:r>
              <a:rPr lang="ru-RU" sz="3600" b="0" dirty="0" smtClean="0">
                <a:ln>
                  <a:noFill/>
                </a:ln>
                <a:solidFill>
                  <a:prstClr val="white"/>
                </a:solidFill>
                <a:effectLst/>
                <a:latin typeface="Franklin Gothic Book"/>
                <a:ea typeface="+mn-ea"/>
                <a:cs typeface="+mn-cs"/>
              </a:rPr>
              <a:t>…</a:t>
            </a:r>
            <a:endParaRPr lang="ru-RU" sz="3600" dirty="0"/>
          </a:p>
        </p:txBody>
      </p:sp>
      <p:sp>
        <p:nvSpPr>
          <p:cNvPr id="3" name="Объект 2"/>
          <p:cNvSpPr>
            <a:spLocks noGrp="1"/>
          </p:cNvSpPr>
          <p:nvPr>
            <p:ph idx="1"/>
          </p:nvPr>
        </p:nvSpPr>
        <p:spPr>
          <a:xfrm>
            <a:off x="7236296" y="1600200"/>
            <a:ext cx="1450504" cy="4709160"/>
          </a:xfrm>
        </p:spPr>
        <p:txBody>
          <a:bodyPr/>
          <a:lstStyle/>
          <a:p>
            <a:endParaRPr lang="ru-RU" dirty="0" smtClean="0"/>
          </a:p>
          <a:p>
            <a:endParaRPr lang="ru-RU" dirty="0"/>
          </a:p>
        </p:txBody>
      </p:sp>
    </p:spTree>
    <p:extLst>
      <p:ext uri="{BB962C8B-B14F-4D97-AF65-F5344CB8AC3E}">
        <p14:creationId xmlns:p14="http://schemas.microsoft.com/office/powerpoint/2010/main" val="227961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50887"/>
            <a:ext cx="4464495" cy="513817"/>
          </a:xfrm>
        </p:spPr>
        <p:txBody>
          <a:bodyPr>
            <a:noAutofit/>
          </a:bodyPr>
          <a:lstStyle/>
          <a:p>
            <a:pPr lvl="0" algn="ctr">
              <a:spcBef>
                <a:spcPts val="0"/>
              </a:spcBef>
            </a:pPr>
            <a:r>
              <a:rPr lang="ru-RU" sz="3600" b="1" dirty="0">
                <a:solidFill>
                  <a:schemeClr val="tx1">
                    <a:lumMod val="95000"/>
                  </a:schemeClr>
                </a:solidFill>
                <a:latin typeface="Franklin Gothic Book"/>
              </a:rPr>
              <a:t>Новосибирск вчера</a:t>
            </a:r>
            <a:endParaRPr lang="ru-RU" sz="2800" dirty="0">
              <a:solidFill>
                <a:schemeClr val="tx1">
                  <a:lumMod val="95000"/>
                </a:schemeClr>
              </a:solidFill>
              <a:effectLst>
                <a:outerShdw blurRad="50800" dist="38100" dir="18900000" algn="bl" rotWithShape="0">
                  <a:prstClr val="black">
                    <a:alpha val="40000"/>
                  </a:prstClr>
                </a:outerShdw>
              </a:effectLst>
            </a:endParaRPr>
          </a:p>
        </p:txBody>
      </p:sp>
      <p:sp>
        <p:nvSpPr>
          <p:cNvPr id="3" name="Объект 2"/>
          <p:cNvSpPr>
            <a:spLocks noGrp="1"/>
          </p:cNvSpPr>
          <p:nvPr>
            <p:ph idx="1"/>
          </p:nvPr>
        </p:nvSpPr>
        <p:spPr/>
        <p:txBody>
          <a:bodyPr/>
          <a:lstStyle/>
          <a:p>
            <a:endParaRPr lang="ru-RU" dirty="0" smtClean="0"/>
          </a:p>
          <a:p>
            <a:endParaRPr lang="ru-RU" dirty="0"/>
          </a:p>
        </p:txBody>
      </p:sp>
      <p:sp>
        <p:nvSpPr>
          <p:cNvPr id="4" name="Текст 3"/>
          <p:cNvSpPr>
            <a:spLocks noGrp="1"/>
          </p:cNvSpPr>
          <p:nvPr>
            <p:ph type="body" sz="half" idx="2"/>
          </p:nvPr>
        </p:nvSpPr>
        <p:spPr>
          <a:xfrm>
            <a:off x="251519" y="908720"/>
            <a:ext cx="4464495" cy="5255096"/>
          </a:xfrm>
        </p:spPr>
        <p:txBody>
          <a:bodyPr>
            <a:normAutofit/>
          </a:bodyPr>
          <a:lstStyle/>
          <a:p>
            <a:pPr algn="just"/>
            <a:r>
              <a:rPr lang="ru-RU" b="1" dirty="0">
                <a:solidFill>
                  <a:schemeClr val="tx1">
                    <a:lumMod val="95000"/>
                  </a:schemeClr>
                </a:solidFill>
                <a:latin typeface="Franklin Gothic Book"/>
              </a:rPr>
              <a:t/>
            </a:r>
            <a:br>
              <a:rPr lang="ru-RU" b="1" dirty="0">
                <a:solidFill>
                  <a:schemeClr val="tx1">
                    <a:lumMod val="95000"/>
                  </a:schemeClr>
                </a:solidFill>
                <a:latin typeface="Franklin Gothic Book"/>
              </a:rPr>
            </a:br>
            <a:r>
              <a:rPr lang="ru-RU" sz="2400" dirty="0">
                <a:solidFill>
                  <a:schemeClr val="tx1">
                    <a:lumMod val="95000"/>
                  </a:schemeClr>
                </a:solidFill>
                <a:latin typeface="Franklin Gothic Book"/>
              </a:rPr>
              <a:t>20 июня 1893 года, в густом сосновом бору на берегу Оби состоялся молебен по случаю закладки моста, проект которого был подготовлен профессором Петербургского института путей сообщения Н.А. Белелюбским. Строительство моста требовало множества рабочих рук. </a:t>
            </a:r>
            <a:br>
              <a:rPr lang="ru-RU" sz="2400" dirty="0">
                <a:solidFill>
                  <a:schemeClr val="tx1">
                    <a:lumMod val="95000"/>
                  </a:schemeClr>
                </a:solidFill>
                <a:latin typeface="Franklin Gothic Book"/>
              </a:rPr>
            </a:br>
            <a:r>
              <a:rPr lang="ru-RU" sz="2400" dirty="0">
                <a:solidFill>
                  <a:schemeClr val="tx1">
                    <a:lumMod val="95000"/>
                  </a:schemeClr>
                </a:solidFill>
                <a:latin typeface="Franklin Gothic Book"/>
              </a:rPr>
              <a:t>Так и возник Новониколаевский поселок. В декабре 1903 года поселок получил статус города.</a:t>
            </a:r>
            <a:endParaRPr lang="ru-RU" sz="2400" dirty="0"/>
          </a:p>
        </p:txBody>
      </p:sp>
      <p:pic>
        <p:nvPicPr>
          <p:cNvPr id="1026" name="Picture 2" descr="C:\Users\Ученик\Pictures\Picasa\Фильмы\Варианты фона\1o1A8j3Jmf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052" y="0"/>
            <a:ext cx="40909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63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100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par>
                          <p:cTn id="12" fill="hold">
                            <p:stCondLst>
                              <p:cond delay="2000"/>
                            </p:stCondLst>
                            <p:childTnLst>
                              <p:par>
                                <p:cTn id="13" presetID="14" presetClass="entr" presetSubtype="10" fill="hold" nodeType="afterEffect">
                                  <p:stCondLst>
                                    <p:cond delay="100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268760"/>
            <a:ext cx="4824536" cy="4581128"/>
          </a:xfrm>
        </p:spPr>
        <p:txBody>
          <a:bodyPr>
            <a:noAutofit/>
          </a:bodyPr>
          <a:lstStyle/>
          <a:p>
            <a:pPr algn="just"/>
            <a:r>
              <a:rPr lang="ru-RU" sz="2400" i="1" dirty="0">
                <a:solidFill>
                  <a:schemeClr val="tx1"/>
                </a:solidFill>
              </a:rPr>
              <a:t>Новосибирск </a:t>
            </a:r>
            <a:r>
              <a:rPr lang="ru-RU" sz="2400" dirty="0">
                <a:solidFill>
                  <a:schemeClr val="tx1"/>
                </a:solidFill>
              </a:rPr>
              <a:t>- третий по численности населения и 13-й по занимаемой площади город России, имеет статус городского округа.               Торговый, деловой, культурный, промышленный, транспортный и научный центр федерального значения.      Численность населения </a:t>
            </a:r>
            <a:r>
              <a:rPr lang="ru-RU" sz="2800" dirty="0">
                <a:solidFill>
                  <a:schemeClr val="tx1"/>
                </a:solidFill>
              </a:rPr>
              <a:t>1.567.098чел.</a:t>
            </a:r>
          </a:p>
        </p:txBody>
      </p:sp>
      <p:pic>
        <p:nvPicPr>
          <p:cNvPr id="2050" name="Picture 2" descr="C:\Users\Ученик\Pictures\Picasa\Фильмы\Варианты фона\фото.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1129" y="0"/>
            <a:ext cx="3662871" cy="4005064"/>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10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400" y="625398"/>
            <a:ext cx="4211960" cy="3168352"/>
          </a:xfrm>
        </p:spPr>
        <p:txBody>
          <a:bodyPr>
            <a:normAutofit fontScale="90000"/>
          </a:bodyPr>
          <a:lstStyle/>
          <a:p>
            <a:pPr lvl="0" algn="l">
              <a:spcBef>
                <a:spcPts val="0"/>
              </a:spcBef>
            </a:pPr>
            <a:r>
              <a:rPr lang="ru-RU" sz="3100" dirty="0">
                <a:solidFill>
                  <a:schemeClr val="tx1"/>
                </a:solidFill>
              </a:rPr>
              <a:t>Собор Александра Невского - первое каменное здание города, освящённое спустя всего 6 лет после возникновения поселения. </a:t>
            </a:r>
            <a:r>
              <a:rPr lang="ru-RU" dirty="0">
                <a:solidFill>
                  <a:schemeClr val="tx1"/>
                </a:solidFill>
              </a:rPr>
              <a:t/>
            </a:r>
            <a:br>
              <a:rPr lang="ru-RU" dirty="0">
                <a:solidFill>
                  <a:schemeClr val="tx1"/>
                </a:solidFill>
              </a:rPr>
            </a:br>
            <a:endParaRPr lang="ru-RU" dirty="0">
              <a:solidFill>
                <a:schemeClr val="tx1"/>
              </a:solidFill>
            </a:endParaRPr>
          </a:p>
        </p:txBody>
      </p:sp>
      <p:pic>
        <p:nvPicPr>
          <p:cNvPr id="5"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9819" y="0"/>
            <a:ext cx="4472507" cy="4489422"/>
          </a:xfrm>
          <a:effectLst>
            <a:reflection blurRad="6350" stA="50000" endA="300" endPos="90000" dir="5400000" sy="-100000" algn="bl" rotWithShape="0"/>
          </a:effectLst>
        </p:spPr>
      </p:pic>
      <p:sp>
        <p:nvSpPr>
          <p:cNvPr id="4" name="Прямоугольник 3"/>
          <p:cNvSpPr/>
          <p:nvPr/>
        </p:nvSpPr>
        <p:spPr>
          <a:xfrm>
            <a:off x="206400" y="5445224"/>
            <a:ext cx="8686080" cy="954107"/>
          </a:xfrm>
          <a:prstGeom prst="rect">
            <a:avLst/>
          </a:prstGeom>
        </p:spPr>
        <p:txBody>
          <a:bodyPr wrap="square">
            <a:spAutoFit/>
          </a:bodyPr>
          <a:lstStyle/>
          <a:p>
            <a:pPr lvl="0" algn="just"/>
            <a:r>
              <a:rPr lang="ru-RU" sz="2800" dirty="0">
                <a:latin typeface="+mj-lt"/>
                <a:ea typeface="+mj-ea"/>
                <a:cs typeface="+mj-cs"/>
              </a:rPr>
              <a:t>Около собора начинается главная улица Новосибирска — Красный проспект.</a:t>
            </a:r>
          </a:p>
        </p:txBody>
      </p:sp>
    </p:spTree>
    <p:extLst>
      <p:ext uri="{BB962C8B-B14F-4D97-AF65-F5344CB8AC3E}">
        <p14:creationId xmlns:p14="http://schemas.microsoft.com/office/powerpoint/2010/main" val="362286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3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1"/>
            <a:ext cx="4334768" cy="6727105"/>
          </a:xfrm>
        </p:spPr>
        <p:txBody>
          <a:bodyPr>
            <a:noAutofit/>
          </a:bodyPr>
          <a:lstStyle/>
          <a:p>
            <a:pPr algn="l"/>
            <a:r>
              <a:rPr lang="ru-RU" sz="2400" dirty="0">
                <a:solidFill>
                  <a:schemeClr val="tx1"/>
                </a:solidFill>
              </a:rPr>
              <a:t>В начале 60 – х годов численность жителей города достигла миллиона </a:t>
            </a:r>
            <a:r>
              <a:rPr lang="ru-RU" sz="2400" dirty="0" smtClean="0">
                <a:solidFill>
                  <a:schemeClr val="tx1"/>
                </a:solidFill>
              </a:rPr>
              <a:t>человек.</a:t>
            </a:r>
            <a:r>
              <a:rPr lang="ru-RU" sz="2400" dirty="0">
                <a:solidFill>
                  <a:schemeClr val="tx1"/>
                </a:solidFill>
              </a:rPr>
              <a:t> </a:t>
            </a:r>
            <a:r>
              <a:rPr lang="ru-RU" sz="2400" dirty="0" smtClean="0">
                <a:solidFill>
                  <a:schemeClr val="tx1"/>
                </a:solidFill>
              </a:rPr>
              <a:t>В </a:t>
            </a:r>
            <a:r>
              <a:rPr lang="ru-RU" sz="2400" dirty="0">
                <a:solidFill>
                  <a:schemeClr val="tx1"/>
                </a:solidFill>
              </a:rPr>
              <a:t>1979 году начинается строительство Новосибирского метрополитена. Первая его линия вошла в строй в  1985 году.</a:t>
            </a:r>
            <a:br>
              <a:rPr lang="ru-RU" sz="2400" dirty="0">
                <a:solidFill>
                  <a:schemeClr val="tx1"/>
                </a:solidFill>
              </a:rPr>
            </a:br>
            <a:r>
              <a:rPr lang="ru-RU" sz="2400" dirty="0" smtClean="0">
                <a:solidFill>
                  <a:schemeClr val="tx1"/>
                </a:solidFill>
              </a:rPr>
              <a:t>   </a:t>
            </a:r>
            <a:r>
              <a:rPr lang="ru-RU" sz="2400" b="0" i="1" dirty="0" smtClean="0">
                <a:solidFill>
                  <a:schemeClr val="tx1"/>
                </a:solidFill>
              </a:rPr>
              <a:t>Новосибирский</a:t>
            </a:r>
            <a:r>
              <a:rPr lang="ru-RU" sz="2400" dirty="0" smtClean="0">
                <a:solidFill>
                  <a:schemeClr val="tx1"/>
                </a:solidFill>
              </a:rPr>
              <a:t>  </a:t>
            </a:r>
            <a:r>
              <a:rPr lang="ru-RU" sz="2400" dirty="0">
                <a:solidFill>
                  <a:schemeClr val="tx1"/>
                </a:solidFill>
              </a:rPr>
              <a:t>метромост  это  не  что  иное ,  как крытый мост, соединяющий берега реки Обь,  являющийся самым длинным крытым метромостом     в мире - длина 2145м.</a:t>
            </a:r>
            <a:r>
              <a:rPr lang="ru-RU" sz="2400" dirty="0"/>
              <a:t/>
            </a:r>
            <a:br>
              <a:rPr lang="ru-RU" sz="2400" dirty="0"/>
            </a:br>
            <a:endParaRPr lang="ru-RU" sz="2400" dirty="0"/>
          </a:p>
        </p:txBody>
      </p:sp>
      <p:pic>
        <p:nvPicPr>
          <p:cNvPr id="7" name="Объект 6"/>
          <p:cNvPicPr>
            <a:picLocks noGrp="1" noChangeAspect="1"/>
          </p:cNvPicPr>
          <p:nvPr>
            <p:ph idx="1"/>
          </p:nvPr>
        </p:nvPicPr>
        <p:blipFill rotWithShape="1">
          <a:blip r:embed="rId3">
            <a:extLst>
              <a:ext uri="{28A0092B-C50C-407E-A947-70E740481C1C}">
                <a14:useLocalDpi xmlns:a14="http://schemas.microsoft.com/office/drawing/2010/main" val="0"/>
              </a:ext>
            </a:extLst>
          </a:blip>
          <a:srcRect b="3426"/>
          <a:stretch/>
        </p:blipFill>
        <p:spPr>
          <a:xfrm>
            <a:off x="4743932" y="0"/>
            <a:ext cx="4400068" cy="3789040"/>
          </a:xfrm>
          <a:effectLst>
            <a:reflection blurRad="6350" stA="50000" endA="300" endPos="90000" dir="5400000" sy="-100000" algn="bl" rotWithShape="0"/>
          </a:effectLst>
        </p:spPr>
      </p:pic>
    </p:spTree>
    <p:extLst>
      <p:ext uri="{BB962C8B-B14F-4D97-AF65-F5344CB8AC3E}">
        <p14:creationId xmlns:p14="http://schemas.microsoft.com/office/powerpoint/2010/main" val="335135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lstStyle/>
          <a:p>
            <a:pPr algn="ctr"/>
            <a:r>
              <a:rPr lang="ru-RU" dirty="0">
                <a:solidFill>
                  <a:schemeClr val="tx1">
                    <a:lumMod val="95000"/>
                  </a:schemeClr>
                </a:solidFill>
                <a:effectLst>
                  <a:glow rad="393700">
                    <a:schemeClr val="tx1">
                      <a:alpha val="40000"/>
                    </a:schemeClr>
                  </a:glow>
                  <a:outerShdw blurRad="114300" dist="101600" dir="2700000" algn="tl" rotWithShape="0">
                    <a:srgbClr val="000000">
                      <a:alpha val="40000"/>
                    </a:srgbClr>
                  </a:outerShdw>
                </a:effectLst>
              </a:rPr>
              <a:t>Новосибирск сегодня</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3569" y="1268760"/>
            <a:ext cx="8003232"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88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754760" cy="5242594"/>
          </a:xfrm>
        </p:spPr>
        <p:txBody>
          <a:bodyPr/>
          <a:lstStyle/>
          <a:p>
            <a:endParaRPr lang="ru-RU" dirty="0"/>
          </a:p>
        </p:txBody>
      </p:sp>
      <p:sp>
        <p:nvSpPr>
          <p:cNvPr id="5" name="Объект 4"/>
          <p:cNvSpPr>
            <a:spLocks noGrp="1"/>
          </p:cNvSpPr>
          <p:nvPr>
            <p:ph idx="1"/>
          </p:nvPr>
        </p:nvSpPr>
        <p:spPr/>
        <p:txBody>
          <a:bodyPr/>
          <a:lstStyle/>
          <a:p>
            <a:endParaRPr lang="ru-RU" dirty="0" smtClean="0"/>
          </a:p>
          <a:p>
            <a:endParaRPr lang="ru-RU" dirty="0"/>
          </a:p>
        </p:txBody>
      </p:sp>
      <p:pic>
        <p:nvPicPr>
          <p:cNvPr id="1027" name="Picture 3" descr="C:\Users\Ученик\Pictures\Рисунок10.png"/>
          <p:cNvPicPr>
            <a:picLocks noChangeAspect="1" noChangeArrowheads="1"/>
          </p:cNvPicPr>
          <p:nvPr/>
        </p:nvPicPr>
        <p:blipFill rotWithShape="1">
          <a:blip r:embed="rId3">
            <a:extLst>
              <a:ext uri="{28A0092B-C50C-407E-A947-70E740481C1C}">
                <a14:useLocalDpi xmlns:a14="http://schemas.microsoft.com/office/drawing/2010/main" val="0"/>
              </a:ext>
            </a:extLst>
          </a:blip>
          <a:srcRect r="4176" b="3744"/>
          <a:stretch/>
        </p:blipFill>
        <p:spPr bwMode="auto">
          <a:xfrm>
            <a:off x="0" y="4188"/>
            <a:ext cx="9108504" cy="6853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87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548680"/>
            <a:ext cx="4680520" cy="5718770"/>
          </a:xfrm>
        </p:spPr>
        <p:txBody>
          <a:bodyPr>
            <a:noAutofit/>
          </a:bodyPr>
          <a:lstStyle/>
          <a:p>
            <a:pPr algn="just"/>
            <a:r>
              <a:rPr lang="ru-RU" sz="2800" i="1" dirty="0" smtClean="0">
                <a:solidFill>
                  <a:schemeClr val="tx1">
                    <a:lumMod val="95000"/>
                  </a:schemeClr>
                </a:solidFill>
              </a:rPr>
              <a:t>Новосибирский</a:t>
            </a:r>
            <a:r>
              <a:rPr lang="ru-RU" sz="2800" dirty="0" smtClean="0">
                <a:solidFill>
                  <a:schemeClr val="tx1">
                    <a:lumMod val="95000"/>
                  </a:schemeClr>
                </a:solidFill>
              </a:rPr>
              <a:t> </a:t>
            </a:r>
            <a:r>
              <a:rPr lang="ru-RU" sz="2800" dirty="0">
                <a:solidFill>
                  <a:schemeClr val="tx1">
                    <a:lumMod val="95000"/>
                  </a:schemeClr>
                </a:solidFill>
              </a:rPr>
              <a:t>государственный академический  театр оперы и балета         (первое представление состоялось   12 мая  1945 года) - крупнейшее         театральное здание России, памятник федерального значения, символ  города</a:t>
            </a:r>
            <a:r>
              <a:rPr lang="ru-RU" sz="2800" dirty="0" smtClean="0">
                <a:solidFill>
                  <a:schemeClr val="tx1">
                    <a:lumMod val="95000"/>
                  </a:schemeClr>
                </a:solidFill>
              </a:rPr>
              <a:t>.</a:t>
            </a:r>
            <a:r>
              <a:rPr lang="ru-RU" sz="2800" dirty="0"/>
              <a:t> </a:t>
            </a:r>
            <a:r>
              <a:rPr lang="ru-RU" sz="2800" dirty="0">
                <a:solidFill>
                  <a:schemeClr val="tx1"/>
                </a:solidFill>
              </a:rPr>
              <a:t>Большой зал вмещает 1 774 зрителя.</a:t>
            </a:r>
            <a:br>
              <a:rPr lang="ru-RU" sz="2800" dirty="0">
                <a:solidFill>
                  <a:schemeClr val="tx1"/>
                </a:solidFill>
              </a:rPr>
            </a:br>
            <a:r>
              <a:rPr lang="ru-RU" sz="2800" dirty="0">
                <a:solidFill>
                  <a:schemeClr val="tx1"/>
                </a:solidFill>
              </a:rPr>
              <a:t/>
            </a:r>
            <a:br>
              <a:rPr lang="ru-RU" sz="2800" dirty="0">
                <a:solidFill>
                  <a:schemeClr val="tx1"/>
                </a:solidFill>
              </a:rPr>
            </a:br>
            <a:endParaRPr lang="ru-RU" sz="2800" dirty="0">
              <a:solidFill>
                <a:schemeClr val="tx1"/>
              </a:solidFill>
            </a:endParaRPr>
          </a:p>
        </p:txBody>
      </p:sp>
      <p:pic>
        <p:nvPicPr>
          <p:cNvPr id="7170" name="Picture 2" descr="C:\Users\Ученик\Pictures\Picasa\Фильмы\Варианты фона\1.jpg"/>
          <p:cNvPicPr>
            <a:picLocks noChangeAspect="1" noChangeArrowheads="1"/>
          </p:cNvPicPr>
          <p:nvPr/>
        </p:nvPicPr>
        <p:blipFill rotWithShape="1">
          <a:blip r:embed="rId2">
            <a:extLst>
              <a:ext uri="{28A0092B-C50C-407E-A947-70E740481C1C}">
                <a14:useLocalDpi xmlns:a14="http://schemas.microsoft.com/office/drawing/2010/main" val="0"/>
              </a:ext>
            </a:extLst>
          </a:blip>
          <a:srcRect b="2967"/>
          <a:stretch/>
        </p:blipFill>
        <p:spPr bwMode="auto">
          <a:xfrm>
            <a:off x="5053848" y="14486"/>
            <a:ext cx="4060684" cy="471065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57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1000"/>
                                        <p:tgtEl>
                                          <p:spTgt spid="717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60648"/>
            <a:ext cx="6203032" cy="864096"/>
          </a:xfrm>
        </p:spPr>
        <p:txBody>
          <a:bodyPr>
            <a:normAutofit fontScale="90000"/>
          </a:bodyPr>
          <a:lstStyle/>
          <a:p>
            <a:r>
              <a:rPr lang="ru-RU" dirty="0">
                <a:solidFill>
                  <a:schemeClr val="tx1"/>
                </a:solidFill>
              </a:rPr>
              <a:t>Театр «Красный факел»</a:t>
            </a:r>
            <a:r>
              <a:rPr lang="ru-RU" dirty="0"/>
              <a:t/>
            </a:r>
            <a:br>
              <a:rPr lang="ru-RU" dirty="0"/>
            </a:br>
            <a:endParaRPr lang="ru-RU" dirty="0"/>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3525"/>
          <a:stretch/>
        </p:blipFill>
        <p:spPr bwMode="auto">
          <a:xfrm>
            <a:off x="755576" y="1484785"/>
            <a:ext cx="7560840" cy="4680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569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193</TotalTime>
  <Words>669</Words>
  <Application>Microsoft Office PowerPoint</Application>
  <PresentationFormat>Экран (4:3)</PresentationFormat>
  <Paragraphs>76</Paragraphs>
  <Slides>14</Slides>
  <Notes>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Calibri</vt:lpstr>
      <vt:lpstr>Century Gothic</vt:lpstr>
      <vt:lpstr>Franklin Gothic Book</vt:lpstr>
      <vt:lpstr>Wingdings 3</vt:lpstr>
      <vt:lpstr>Ион</vt:lpstr>
      <vt:lpstr>Исследовательский проект                                            «Новосибирск вчера, сегодня, завтра» </vt:lpstr>
      <vt:lpstr>Новосибирск вчера</vt:lpstr>
      <vt:lpstr>Новосибирск - третий по численности населения и 13-й по занимаемой площади город России, имеет статус городского округа.               Торговый, деловой, культурный, промышленный, транспортный и научный центр федерального значения.      Численность населения 1.567.098чел.</vt:lpstr>
      <vt:lpstr>Собор Александра Невского - первое каменное здание города, освящённое спустя всего 6 лет после возникновения поселения.  </vt:lpstr>
      <vt:lpstr>В начале 60 – х годов численность жителей города достигла миллиона человек. В 1979 году начинается строительство Новосибирского метрополитена. Первая его линия вошла в строй в  1985 году.    Новосибирский  метромост  это  не  что  иное ,  как крытый мост, соединяющий берега реки Обь,  являющийся самым длинным крытым метромостом     в мире - длина 2145м. </vt:lpstr>
      <vt:lpstr>Новосибирск сегодня</vt:lpstr>
      <vt:lpstr>Презентация PowerPoint</vt:lpstr>
      <vt:lpstr>Новосибирский государственный академический  театр оперы и балета         (первое представление состоялось   12 мая  1945 года) - крупнейшее         театральное здание России, памятник федерального значения, символ  города. Большой зал вмещает 1 774 зрителя.  </vt:lpstr>
      <vt:lpstr>Театр «Красный факел» </vt:lpstr>
      <vt:lpstr> </vt:lpstr>
      <vt:lpstr>   Новосибирский  - музей железнодорожной техники. В музее собрана большая коллекция паровозов, тепловозов, электровозов и вагонов, а также советские легковые автомобили.  Общая протяжённость выставочных площадок составляет около трёх километров. Паровоз-памятник ФД21-3000 Н. А. Лунина, установленный    в память о новаторе железнодорожного транспорта </vt:lpstr>
      <vt:lpstr>Новосибирский зоопарк </vt:lpstr>
      <vt:lpstr>Детская  железная дорога протяжённостью более 5 км, расположенная  в Заельцовском бору и имеющая  5 станций. Построенная   в 2005  году, она, безусловно, стала очень популярной местной достопримечательностью</vt:lpstr>
      <vt:lpstr>Новосибирск завтра Для крупных прорывов в региональном развитии собственных бюджетных средств недостаточно. Бюджет предназначен для поддержки и функционирования жизненно-важных институтов (медицина, образование, теплоснабжение и др.).                                                                         Но… Город мечтает, растет и развивается…</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Исследовательский проект                                            «Новосибирск вчера, сегодня, завтра»</dc:title>
  <dc:creator>Ученик</dc:creator>
  <cp:lastModifiedBy>user</cp:lastModifiedBy>
  <cp:revision>27</cp:revision>
  <dcterms:created xsi:type="dcterms:W3CDTF">2016-04-07T07:01:22Z</dcterms:created>
  <dcterms:modified xsi:type="dcterms:W3CDTF">2016-05-04T11:35:08Z</dcterms:modified>
</cp:coreProperties>
</file>