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2" r:id="rId2"/>
    <p:sldId id="256" r:id="rId3"/>
    <p:sldId id="257" r:id="rId4"/>
    <p:sldId id="259" r:id="rId5"/>
    <p:sldId id="260" r:id="rId6"/>
    <p:sldId id="271" r:id="rId7"/>
    <p:sldId id="275" r:id="rId8"/>
    <p:sldId id="270" r:id="rId9"/>
    <p:sldId id="272" r:id="rId10"/>
    <p:sldId id="273" r:id="rId11"/>
    <p:sldId id="262" r:id="rId12"/>
    <p:sldId id="261" r:id="rId13"/>
    <p:sldId id="263" r:id="rId14"/>
    <p:sldId id="264" r:id="rId15"/>
    <p:sldId id="266" r:id="rId16"/>
    <p:sldId id="274" r:id="rId17"/>
    <p:sldId id="267" r:id="rId18"/>
    <p:sldId id="268" r:id="rId19"/>
    <p:sldId id="269" r:id="rId20"/>
    <p:sldId id="276" r:id="rId21"/>
    <p:sldId id="283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8BF99A3-9FB9-43C5-B0E1-40EBBB6C98B1}">
          <p14:sldIdLst>
            <p14:sldId id="282"/>
            <p14:sldId id="256"/>
            <p14:sldId id="257"/>
            <p14:sldId id="259"/>
            <p14:sldId id="260"/>
            <p14:sldId id="271"/>
            <p14:sldId id="275"/>
            <p14:sldId id="270"/>
            <p14:sldId id="272"/>
            <p14:sldId id="273"/>
            <p14:sldId id="262"/>
            <p14:sldId id="261"/>
            <p14:sldId id="263"/>
            <p14:sldId id="264"/>
            <p14:sldId id="266"/>
            <p14:sldId id="274"/>
            <p14:sldId id="267"/>
            <p14:sldId id="268"/>
            <p14:sldId id="269"/>
            <p14:sldId id="276"/>
            <p14:sldId id="283"/>
            <p14:sldId id="28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85382" autoAdjust="0"/>
  </p:normalViewPr>
  <p:slideViewPr>
    <p:cSldViewPr>
      <p:cViewPr varScale="1">
        <p:scale>
          <a:sx n="63" d="100"/>
          <a:sy n="63" d="100"/>
        </p:scale>
        <p:origin x="-12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2883-29FE-49E3-93C0-8051A044F258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E1E0F-DE53-4334-9AC2-8873475BF0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19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Туруха́нский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райо́н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муниципальный район в северо-западной части Красноярского края. Относится к районам Крайнего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Севера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Административный центр района  — село Туруханск (находится от г. Красноярск на расстоянии 1100 км, по Енисею — 1440 км).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36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86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11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город (с 1931) районного подчинения в Туруханском районе Красноярского края России.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 расположен на берегу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протоки Енисея, в 1330 км к северу от Красноярска по прямой (расстояние по Енисею около 1800 км). Находится заполярным кругом, в зоне распространения вечной мерзлоты.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 получил название по протоке, на которой находился, а та, в свою очередь, — по имени местного рыбака Егора Ширяева, имя которого местные жители превратили из «Егорки» в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</a:t>
            </a:r>
            <a:r>
              <a:rPr lang="ru-R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это порт, доступный для морских судов из Енисейского залива, есть также Аэропорт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используемый для перевозки грузов и рабочих вахт на нефтяные месторождения.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морской порт работает с 1928 года. Причалы и пр. построены до 1930-35 годов, потом усовершенствовались, расширялись, бетонировались и т. д. До развала СССР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летнюю короткую навигацию обрабатывались до 120—140 морских судов. В 2012 году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стоит в списке Левитина на удаление из регистра морских портов.</a:t>
            </a:r>
            <a:r>
              <a:rPr lang="ru-R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Почта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Москвы идёт в Норильск, оттуда в Красноярск, и только потом прилетает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Город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находится в часовом поясе Красноярское время. Смещение относительно UTC составляет +8:00. Относительно Московского времени часовой пояс имеет постоянное смещение +4 часа и обозначается в России как MSK+4.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57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Гордостью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Игарская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научно-исследовательская мерзлотная станция СО РАН.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Музей вечной мерзлоты, который находится в одной из ледяных комнат лаборатории научно-исследовательской мерзлотной станции, музей истории освоения Енисейского Севера.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Игарском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"Музее вечной мерзлоты", в специальном "мерзлотном склепе", положены на хранение подшивки газет военных лет. На пластине, что крепится на крышке ниши, написано: "Вскрыть в 2045 году"...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22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Село Ворогово</a:t>
            </a:r>
            <a:r>
              <a:rPr lang="ru-RU" baseline="0" dirty="0" smtClean="0"/>
              <a:t> основано в 1636 году. Население 0,900 </a:t>
            </a:r>
            <a:r>
              <a:rPr lang="ru-RU" baseline="0" dirty="0" err="1" smtClean="0"/>
              <a:t>тыс.человек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32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целью обеспечения устойчивого существования и использования объектов животного мира, поддержки деятельности, направленной на охрану окружающей среды и животного мира, обеспечения занятости населения Туруханского района, закрепления охотничьих угодий за гражданами в соответствии с действующим законодательством, администрацией Туруханского района проведена работа, в результате которой, НП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Туруханпромхоз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подготовлен и передан в Минприроды Красноярского края проект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охотхозяйственного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соглашения на пользование объектами животного мира, с закреплением границ охотничьих угодий площадью 14,9 млн. га, на 49 лет.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в данном направлении проводилась администрацией района совместно с депутатским корпусом не один год. Депутаты Туруханского районного Совета прошлого созыва, члены партии «ЕДИНАЯ РОССИЯ», не раз выступали с данной инициативой перед избирателями района, находя понимание и поддержку в краевом профильном министерстве.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принятых администрацией района нормативных правовых актов, НП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Туруханпромхоз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совместно с представителями партнерства в населенных пунктах, администраторами населенных пунктов, главами поселений, главой города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Игарка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проведена инвентаризация охотничьих угодий, уточнены и составлены карты-схемы по каждому охотнику, составлен точный реестр всех площадей и итоговая карта-схема охотничьих угодий на территории Туруханского района.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непосредственной поддержке депутатов Туруханского районного Совета действующего созыва, на 4-ой сессии было принято решение о выделении субсидий для заключения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охотхозяйственного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соглашения.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проведенного конкурса на осуществление деятельности по созданию условий для ведения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охотхозяйственной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деятельности на территории Туруханского района, победителем стало НП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Туруханпромхоз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которому за счет средств районного бюджета предоставлена субсидия в размере 4,2 млн. руб.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НП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Туруханпромхоз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подготовлен и передан в Минприроды Красноярского края проект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охотхозяйственного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соглашения на пользование объектами животного мира. 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Туруханский район - это место, которое привлекает известных ученых и политиков, деятелей культуры и искусства, служителей культа. На сегодняшний день развитие региона неразрывно связано с политической и экономической ситуацией в стране, с привлечением в хозяйственный оборот минерально-сырьевых ресурсов и развитием производства.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Туруханск по-прежнему - административный и культурный центр района. В нем расположены авиапредприятие, лесхоз, узел связи, центральная больница, средняя и две начальных школы, детская музыкальная школа, Центр детского творчества, Дом культуры, центральная и детская библиотеки, музеи, редакция и типография газеты "Маяк Севера" и т.п.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6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 Туруханском районе входит 34 населённых пунктов в составе 1 городского и 6 сельских поселений, а также межселенной территории:</a:t>
            </a:r>
          </a:p>
          <a:p>
            <a:pPr marL="6858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Муниципальный р-он. Был образован 7 июня 1928 году. Включает в себя 7 муниципальных образований. </a:t>
            </a:r>
          </a:p>
          <a:p>
            <a:pPr marL="6858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Это: город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Игарка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, пос. Бор, село Ворогово, село Туруханск, село Верхне-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Имбатск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, село </a:t>
            </a:r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</a:rPr>
              <a:t>Зотено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, село Светлогорск.</a:t>
            </a:r>
          </a:p>
          <a:p>
            <a:pPr marL="68580" indent="0">
              <a:buNone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Административным центром является село Туруханс</a:t>
            </a:r>
            <a:r>
              <a:rPr lang="ru-RU" sz="1100" dirty="0" smtClean="0">
                <a:solidFill>
                  <a:schemeClr val="accent2">
                    <a:lumMod val="75000"/>
                  </a:schemeClr>
                </a:solidFill>
              </a:rPr>
              <a:t>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21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Низкая плотность населения — 0,087 чел/км² вызывает серьёзные проблемы транспортной связности района. В районе 28 населённых пунктов, в среднем они удалены от райцентра на 400 км, 7 из них расположены на притоках Енисея. Средняя продолжительность жизни в районе 61 год, у аборигенов — 39 лет. До пенсионного возраста доживает только 6,3 % представителей этих народов. Основными причинами являются крайне низкий социальный уровень жизни и алкогольная зависимость, от которой высок уровень несчастных случаев, суицидов. Увеличилось число заболеваний органов дыхания, кровообращения, злокачественных новообразований.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аборигенов трудоспособного возраста составляет 51 %, из них только 13 % официальные безработные. Но реальное число безработных больше в 3-4 раза, так как многие жители отдалённых поселений, будучи безработными, никогда не стояли на учёте.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1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 Туруханска 1831 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Первоначально поселение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появилось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XVII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веке в месте впадения реки Турухан в Енисей, на его левом берегу. Зимовье (позднее — город Новая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Мангазея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было частью торгового пути по Турухану, который в основном использовался для торговли пушниной. Впоследствии Туруханск пришёл в упадок, был лишён статуса города и его название перешло селу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Монастырскому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современному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Туруханску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располагается примерно в 35 км к юго-востоку, на другом берегу Енисея. Старый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сейчас называется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Старотуруханском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После Октябрьской революции 1917 года наметилась тенденция увеличения населения села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Монастырского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месте впадения реки Нижняя Тунгуска в Енисей, на его правом берегу. Село было переименовано в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Туруханск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конца 1930-х советская власть создала в Туруханском крае специальные лагеря для ссыльных. До 1956 года освободившиеся заключенные имели ограничения в правах и селились в отдалённых поселениях, в том числе и в Туруханске.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переписи, в 1989 году население Туруханска достигло 8,9 тысяч жителей, но после распада СССР люди стали переселяться в более климатически благоприятные районы страны, в том числе и на юге Красноярского края.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Начало XIX века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городе две церкви: каменная, Преображения Господня (построена Матвеем Фёдоровичем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Хорошёвым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освещена в 1829 году) и деревянная Петра и Павла. Казённые дома: хлебный магазин, соляной амбар, винный и пороховой подвалы. Город управляется Отдельным Заседателем, здесь же находятся Соляной Пристав и сотня казаков Енисейского казачьего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под управлением одного Сотенного Офицера.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Обывательских домов 52, в них проживают мещан: 124 мужского пола, 107 женского пола, крестьян: 19 мужского пола, 16 женского пола. Дома, как правило, небольшие, большая часть отапливаются по-чёрному и без дворов. При некоторых есть бани и помещения для скота. Землепашество не развито. Мужчины большую часть года проводят в отдалении от города, занимаясь охотой и рыболовством. Основа зимнего питания — рыба и заготовленная дикая птица.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Почта из Енисейска в Туруханск и обратно доставлялась один раз в месяц 5 числа. Доставка почты осуществлялась летом на лодках, а зимой — на нартах, которые перемещал человек, олени или собаки.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5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Туруха́нск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село, утратившее статус города, административный центр Туруханского района. Административный центр Туруханского сельского поселения. Имеется аэропорт и речной порт.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6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 Енисею из Красноярска или Енисейска в период навигации (навигация в верховьях Енисея примерно с 25 мая по 25 сентября в зависимости от температуры, плюс-минус 10 дней) курсируют теплоходы до Дудинки с остановкой в Туруханске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6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6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Микрорайон Восточный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9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E1E0F-DE53-4334-9AC2-8873475BF0B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F43CC7-3CBE-4329-A933-F0B692D258F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BA73FDF-AA59-462E-9ACF-92484C8A54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bankgorodov.ru/famous-person/Stalin-Iosif-Vissarionovich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bankgorodov.ru/famous-person/Sverdlov-Yakov-Mihailovich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6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rasnojarski-krai-turukhansky.png?uselang=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commons.wikimedia.org/wiki/File:Turukhansk_map.jpg?uselang=ru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commons.wikimedia.org/wiki/File:Coat_of_Arms_of_Turukhansk_(Krasnoyarsk_krai).png?uselang=r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Turukhansk_airport.jpg?uselang=ru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51920" y="3573016"/>
            <a:ext cx="5112568" cy="2808287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chemeClr val="accent2"/>
                </a:solidFill>
              </a:rPr>
              <a:t>Выполнил</a:t>
            </a:r>
            <a:r>
              <a:rPr lang="ru-RU" sz="2200" i="1" dirty="0">
                <a:solidFill>
                  <a:schemeClr val="accent2"/>
                </a:solidFill>
              </a:rPr>
              <a:t>: </a:t>
            </a:r>
            <a:r>
              <a:rPr lang="ru-RU" sz="2200" b="0" i="1" dirty="0">
                <a:solidFill>
                  <a:schemeClr val="accent2"/>
                </a:solidFill>
              </a:rPr>
              <a:t>учащийся 12 А класса Мусаев Константин Александрович </a:t>
            </a:r>
            <a:br>
              <a:rPr lang="ru-RU" sz="2200" b="0" i="1" dirty="0">
                <a:solidFill>
                  <a:schemeClr val="accent2"/>
                </a:solidFill>
              </a:rPr>
            </a:br>
            <a:r>
              <a:rPr lang="ru-RU" sz="2200" i="1" dirty="0" smtClean="0">
                <a:solidFill>
                  <a:schemeClr val="accent2"/>
                </a:solidFill>
              </a:rPr>
              <a:t>Руководители: </a:t>
            </a:r>
            <a:r>
              <a:rPr lang="ru-RU" sz="2200" b="0" i="1" dirty="0">
                <a:solidFill>
                  <a:schemeClr val="accent2"/>
                </a:solidFill>
              </a:rPr>
              <a:t>Фролов А.Ю</a:t>
            </a:r>
            <a:r>
              <a:rPr lang="ru-RU" sz="2200" b="0" i="1" dirty="0" smtClean="0">
                <a:solidFill>
                  <a:schemeClr val="accent2"/>
                </a:solidFill>
              </a:rPr>
              <a:t>., </a:t>
            </a:r>
            <a:r>
              <a:rPr lang="ru-RU" sz="2200" b="0" i="1" dirty="0">
                <a:solidFill>
                  <a:schemeClr val="accent2"/>
                </a:solidFill>
              </a:rPr>
              <a:t>учитель </a:t>
            </a:r>
            <a:r>
              <a:rPr lang="ru-RU" sz="2200" b="0" i="1" dirty="0" smtClean="0">
                <a:solidFill>
                  <a:schemeClr val="accent2"/>
                </a:solidFill>
              </a:rPr>
              <a:t>ОРР; </a:t>
            </a:r>
            <a:br>
              <a:rPr lang="ru-RU" sz="2200" b="0" i="1" dirty="0" smtClean="0">
                <a:solidFill>
                  <a:schemeClr val="accent2"/>
                </a:solidFill>
              </a:rPr>
            </a:br>
            <a:r>
              <a:rPr lang="ru-RU" sz="2200" b="0" i="1" dirty="0" smtClean="0">
                <a:solidFill>
                  <a:schemeClr val="accent2"/>
                </a:solidFill>
              </a:rPr>
              <a:t>Анисимова Н.В., </a:t>
            </a:r>
            <a:r>
              <a:rPr lang="ru-RU" sz="2200" b="0" i="1" dirty="0">
                <a:solidFill>
                  <a:schemeClr val="accent2"/>
                </a:solidFill>
              </a:rPr>
              <a:t>учитель информатики </a:t>
            </a:r>
            <a:r>
              <a:rPr lang="ru-RU" sz="2200" b="0" i="1" dirty="0" smtClean="0">
                <a:solidFill>
                  <a:schemeClr val="accent2"/>
                </a:solidFill>
              </a:rPr>
              <a:t/>
            </a:r>
            <a:br>
              <a:rPr lang="ru-RU" sz="2200" b="0" i="1" dirty="0" smtClean="0">
                <a:solidFill>
                  <a:schemeClr val="accent2"/>
                </a:solidFill>
              </a:rPr>
            </a:br>
            <a:r>
              <a:rPr lang="ru-RU" sz="2200" i="1" dirty="0" smtClean="0">
                <a:solidFill>
                  <a:schemeClr val="accent2"/>
                </a:solidFill>
              </a:rPr>
              <a:t>КГКОУ «</a:t>
            </a:r>
            <a:r>
              <a:rPr lang="ru-RU" sz="2200" i="1" dirty="0">
                <a:solidFill>
                  <a:schemeClr val="accent2"/>
                </a:solidFill>
              </a:rPr>
              <a:t>Краевая вечерняя </a:t>
            </a:r>
            <a:r>
              <a:rPr lang="ru-RU" sz="2200" i="1" dirty="0" smtClean="0">
                <a:solidFill>
                  <a:schemeClr val="accent2"/>
                </a:solidFill>
              </a:rPr>
              <a:t>(</a:t>
            </a:r>
            <a:r>
              <a:rPr lang="ru-RU" sz="2000" i="1" dirty="0" smtClean="0">
                <a:solidFill>
                  <a:schemeClr val="accent2"/>
                </a:solidFill>
              </a:rPr>
              <a:t>сменная</a:t>
            </a:r>
            <a:r>
              <a:rPr lang="ru-RU" sz="2000" i="1" dirty="0">
                <a:solidFill>
                  <a:schemeClr val="accent2"/>
                </a:solidFill>
              </a:rPr>
              <a:t>) </a:t>
            </a:r>
            <a:r>
              <a:rPr lang="ru-RU" sz="2000" i="1" dirty="0" smtClean="0">
                <a:solidFill>
                  <a:schemeClr val="accent2"/>
                </a:solidFill>
              </a:rPr>
              <a:t>общеобразовательная школа </a:t>
            </a:r>
            <a:r>
              <a:rPr lang="ru-RU" sz="2000" i="1" dirty="0">
                <a:solidFill>
                  <a:schemeClr val="accent2"/>
                </a:solidFill>
              </a:rPr>
              <a:t>№ 11».</a:t>
            </a:r>
            <a:br>
              <a:rPr lang="ru-RU" sz="2000" i="1" dirty="0">
                <a:solidFill>
                  <a:schemeClr val="accent2"/>
                </a:solidFill>
              </a:rPr>
            </a:br>
            <a:r>
              <a:rPr lang="ru-RU" sz="3600" i="1" dirty="0">
                <a:solidFill>
                  <a:schemeClr val="accent2"/>
                </a:solidFill>
              </a:rPr>
              <a:t/>
            </a:r>
            <a:br>
              <a:rPr lang="ru-RU" sz="3600" i="1" dirty="0">
                <a:solidFill>
                  <a:schemeClr val="accent2"/>
                </a:solidFill>
              </a:rPr>
            </a:br>
            <a:r>
              <a:rPr lang="ru-RU" sz="3600" i="1" dirty="0" smtClean="0">
                <a:solidFill>
                  <a:schemeClr val="accent2"/>
                </a:solidFill>
              </a:rPr>
              <a:t>Норильск 2016 год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i="1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4294967295"/>
          </p:nvPr>
        </p:nvSpPr>
        <p:spPr>
          <a:xfrm>
            <a:off x="827584" y="404664"/>
            <a:ext cx="7772400" cy="1508125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Исследовательский проект Туруханский район вчера, сегодня, завтра.</a:t>
            </a:r>
            <a:b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15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250"/>
            <a:ext cx="4248150" cy="914400"/>
          </a:xfrm>
        </p:spPr>
        <p:txBody>
          <a:bodyPr/>
          <a:lstStyle/>
          <a:p>
            <a:pPr algn="ctr"/>
            <a:r>
              <a:rPr lang="ru-RU" b="1" i="1" dirty="0" smtClean="0"/>
              <a:t>Туруханск летом</a:t>
            </a:r>
            <a:endParaRPr lang="ru-RU" b="1" i="1" dirty="0"/>
          </a:p>
        </p:txBody>
      </p:sp>
      <p:pic>
        <p:nvPicPr>
          <p:cNvPr id="3" name="Рисунок 2" descr="http://turuhansk-region.ru/_ph/10/67138116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86380"/>
            <a:ext cx="5700620" cy="3766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View larg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948"/>
            <a:ext cx="3276364" cy="327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31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52536" y="0"/>
            <a:ext cx="3059832" cy="764704"/>
          </a:xfrm>
        </p:spPr>
        <p:txBody>
          <a:bodyPr/>
          <a:lstStyle/>
          <a:p>
            <a:pPr algn="ctr"/>
            <a:r>
              <a:rPr lang="ru-RU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ПРОМЫСЕЛ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4932363" cy="5761038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На крайнем северо-западе района, в этнохозяйственном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ареале совреченских 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эвенков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сохранилось оленеводство.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Общее поголовье оленей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—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620 голов или 0,05 % от общероссийского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поголовья. Представители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коренных народностей занимаются преимущественно промыслом соболя, рыбной ловлей и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собирательством грибов, ягод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9218" name="Picture 2" descr="View larg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513224" cy="2287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Объект 4" descr="http://go2.imgsmail.ru/imgpreview?key=3bd59d82be5fdd6b&amp;mb=imgdb_preview_150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698" y="188640"/>
            <a:ext cx="2520702" cy="201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go2.imgsmail.ru/imgpreview?key=3a74fca807944517&amp;mb=imgdb_preview_66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92067"/>
            <a:ext cx="2513224" cy="217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64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47932"/>
            <a:ext cx="8964613" cy="3313112"/>
          </a:xfrm>
        </p:spPr>
        <p:txBody>
          <a:bodyPr>
            <a:normAutofit/>
          </a:bodyPr>
          <a:lstStyle/>
          <a:p>
            <a:endParaRPr lang="ru-RU" sz="1050" dirty="0"/>
          </a:p>
          <a:p>
            <a:pPr marL="6858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Общая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протяжённость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водных судоходных путей до населённых пунктов 1860 км, по боковым рекам — 1060 км. Продолжительность навигации по Енисею на территории района 4 месяца, по притокам — от 7 до 20 дней из-за мелей.</a:t>
            </a:r>
          </a:p>
          <a:p>
            <a:pPr marL="6858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Дороги с </a:t>
            </a:r>
            <a:r>
              <a:rPr lang="ru-RU" sz="2000" dirty="0" smtClean="0">
                <a:solidFill>
                  <a:srgbClr val="FF0000"/>
                </a:solidFill>
              </a:rPr>
              <a:t>твёрдым </a:t>
            </a:r>
            <a:r>
              <a:rPr lang="ru-RU" sz="2000" dirty="0">
                <a:solidFill>
                  <a:srgbClr val="FF0000"/>
                </a:solidFill>
              </a:rPr>
              <a:t>покрытием в районе отсутствуют. Сообщение между населёнными пунктами в </a:t>
            </a:r>
            <a:r>
              <a:rPr lang="ru-RU" sz="2000" dirty="0" smtClean="0">
                <a:solidFill>
                  <a:srgbClr val="FF0000"/>
                </a:solidFill>
              </a:rPr>
              <a:t>основном вертолетом</a:t>
            </a:r>
            <a:r>
              <a:rPr lang="ru-RU" sz="2000" dirty="0">
                <a:solidFill>
                  <a:srgbClr val="FF0000"/>
                </a:solidFill>
              </a:rPr>
              <a:t> (от 9 до 12 месяцев в году) или речным транспортом (4 месяца в году).</a:t>
            </a:r>
          </a:p>
          <a:p>
            <a:pPr marL="68580" indent="0" algn="just">
              <a:buNone/>
            </a:pPr>
            <a:r>
              <a:rPr lang="ru-RU" sz="2000" dirty="0">
                <a:solidFill>
                  <a:srgbClr val="FF0000"/>
                </a:solidFill>
              </a:rPr>
              <a:t>Железных дорог нет, при Сталине велось </a:t>
            </a:r>
            <a:r>
              <a:rPr lang="ru-RU" sz="2000" dirty="0" smtClean="0">
                <a:solidFill>
                  <a:srgbClr val="FF0000"/>
                </a:solidFill>
              </a:rPr>
              <a:t>строительство транспортной магистрали.</a:t>
            </a:r>
            <a:endParaRPr lang="ru-RU" sz="2000" dirty="0"/>
          </a:p>
          <a:p>
            <a:pPr marL="68580" indent="0">
              <a:buNone/>
            </a:pPr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40538" y="188913"/>
            <a:ext cx="2303462" cy="7302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Транспорт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turuhansk-region.ru/_ph/32/2163926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2" y="3861046"/>
            <a:ext cx="3888432" cy="2764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View larg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6"/>
            <a:ext cx="3816424" cy="276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428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2519363" cy="914400"/>
          </a:xfrm>
        </p:spPr>
        <p:txBody>
          <a:bodyPr/>
          <a:lstStyle/>
          <a:p>
            <a:pPr algn="ctr"/>
            <a:r>
              <a:rPr lang="ru-RU" dirty="0" smtClean="0"/>
              <a:t>Культура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856663" cy="1511300"/>
          </a:xfrm>
        </p:spPr>
        <p:txBody>
          <a:bodyPr/>
          <a:lstStyle/>
          <a:p>
            <a:pPr marL="68580" indent="0" algn="just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2007 году на основе быта и жизни жителей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посёлка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Бахта снят документальный сериал «Счастливые люди».</a:t>
            </a:r>
          </a:p>
          <a:p>
            <a:endParaRPr lang="ru-RU" dirty="0"/>
          </a:p>
        </p:txBody>
      </p:sp>
      <p:pic>
        <p:nvPicPr>
          <p:cNvPr id="4" name="Рисунок 3" descr="http://turuhansk-region.ru/_ph/31/217738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0462"/>
            <a:ext cx="432048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turuhansk-region.ru/_ph/10/2/13605499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70854"/>
            <a:ext cx="396044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1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2720975" cy="720080"/>
          </a:xfrm>
        </p:spPr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pic>
        <p:nvPicPr>
          <p:cNvPr id="5" name="Объект 4" descr="http://go1.imgsmail.ru/imgpreview?key=5d7571870e3f3ea7&amp;mb=imgdb_preview_1702"/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608140" cy="4824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1268413"/>
            <a:ext cx="3151188" cy="489743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000" dirty="0"/>
              <a:t>Крупнейшим предприятием района </a:t>
            </a:r>
            <a:r>
              <a:rPr lang="ru-RU" sz="2000" dirty="0" smtClean="0"/>
              <a:t>является </a:t>
            </a:r>
            <a:r>
              <a:rPr lang="ru-RU" sz="2000" dirty="0" err="1" smtClean="0"/>
              <a:t>Курейская</a:t>
            </a:r>
            <a:r>
              <a:rPr lang="ru-RU" sz="2000" dirty="0" smtClean="0"/>
              <a:t> ГЭС</a:t>
            </a:r>
            <a:r>
              <a:rPr lang="ru-RU" sz="2000" dirty="0"/>
              <a:t> мощностью 600 МВт и выработкой около 2,5 </a:t>
            </a:r>
            <a:r>
              <a:rPr lang="ru-RU" sz="2000" dirty="0" smtClean="0"/>
              <a:t>млрд кВт*ч</a:t>
            </a:r>
            <a:r>
              <a:rPr lang="ru-RU" sz="2000" dirty="0"/>
              <a:t> </a:t>
            </a:r>
            <a:r>
              <a:rPr lang="ru-RU" sz="2000" dirty="0" smtClean="0"/>
              <a:t> электроэнергии</a:t>
            </a:r>
            <a:r>
              <a:rPr lang="ru-RU" sz="2000" dirty="0"/>
              <a:t>. Планируется </a:t>
            </a:r>
            <a:r>
              <a:rPr lang="ru-RU" sz="2000" dirty="0" smtClean="0"/>
              <a:t>строительство Нижне-</a:t>
            </a:r>
            <a:r>
              <a:rPr lang="ru-RU" sz="2000" dirty="0" err="1" smtClean="0"/>
              <a:t>Курейской</a:t>
            </a:r>
            <a:r>
              <a:rPr lang="ru-RU" sz="2000" dirty="0" smtClean="0"/>
              <a:t> ГЭС.</a:t>
            </a:r>
            <a:endParaRPr lang="ru-RU" sz="2000" dirty="0"/>
          </a:p>
          <a:p>
            <a:pPr marL="68580" indent="0">
              <a:buNone/>
            </a:pPr>
            <a:r>
              <a:rPr lang="ru-RU" sz="2000" dirty="0"/>
              <a:t>На </a:t>
            </a:r>
            <a:r>
              <a:rPr lang="ru-RU" sz="2000" dirty="0" smtClean="0"/>
              <a:t>ведётся разработка </a:t>
            </a:r>
            <a:r>
              <a:rPr lang="ru-RU" sz="2000" dirty="0" err="1" smtClean="0"/>
              <a:t>Ванкорского</a:t>
            </a:r>
            <a:r>
              <a:rPr lang="ru-RU" sz="2000" dirty="0" smtClean="0"/>
              <a:t> месторождения, </a:t>
            </a:r>
            <a:r>
              <a:rPr lang="ru-RU" sz="2000" dirty="0"/>
              <a:t>строительство газо и нефтепроводов</a:t>
            </a:r>
          </a:p>
        </p:txBody>
      </p:sp>
      <p:pic>
        <p:nvPicPr>
          <p:cNvPr id="7170" name="Picture 2" descr="View larg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14" y="2276872"/>
            <a:ext cx="428625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576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23528" y="548680"/>
            <a:ext cx="4067175" cy="720725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Известные люди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467544" y="1709976"/>
            <a:ext cx="3744416" cy="4114800"/>
          </a:xfrm>
        </p:spPr>
        <p:txBody>
          <a:bodyPr>
            <a:normAutofit fontScale="92500" lnSpcReduction="10000"/>
          </a:bodyPr>
          <a:lstStyle/>
          <a:p>
            <a:pPr marL="68580" lv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Туруханском районе Красноярского края отбывали до революции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ссылку Иосиф Сталин (Джугашвили)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и Л.Б. Каменев.</a:t>
            </a:r>
          </a:p>
          <a:p>
            <a:pPr marL="68580" indent="0" algn="just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Иосиф Сталин неоднократно посещал село  Монастырское, ныне Туруханск   </a:t>
            </a:r>
          </a:p>
          <a:p>
            <a:pPr lvl="0"/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/>
          </a:p>
        </p:txBody>
      </p:sp>
      <p:pic>
        <p:nvPicPr>
          <p:cNvPr id="11" name="Рисунок 10" descr="Сталин Иосиф Виссарионович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52839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37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5680"/>
            <a:ext cx="9144000" cy="914400"/>
          </a:xfrm>
        </p:spPr>
        <p:txBody>
          <a:bodyPr anchor="ctr"/>
          <a:lstStyle/>
          <a:p>
            <a:pPr algn="ctr"/>
            <a:r>
              <a:rPr lang="ru-RU" dirty="0" smtClean="0"/>
              <a:t>Пантеон Сталина в п. Курейка </a:t>
            </a:r>
            <a:endParaRPr lang="ru-RU" dirty="0"/>
          </a:p>
        </p:txBody>
      </p:sp>
      <p:pic>
        <p:nvPicPr>
          <p:cNvPr id="3" name="Рисунок 2" descr="http://turuhansk-region.ru/_ph/30/620496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0" y="1124744"/>
            <a:ext cx="8695348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32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Свердлов Яков Михайлович">
            <a:hlinkClick r:id="rId2"/>
          </p:cNvPr>
          <p:cNvPicPr>
            <a:picLocks noGrp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816424" cy="38884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923928" y="1556792"/>
            <a:ext cx="4824413" cy="720080"/>
          </a:xfrm>
        </p:spPr>
        <p:txBody>
          <a:bodyPr>
            <a:noAutofit/>
          </a:bodyPr>
          <a:lstStyle/>
          <a:p>
            <a:pPr marL="68580" indent="0" algn="ctr" fontAlgn="base">
              <a:buNone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Свердлов Яков Михайлович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0" y="4725144"/>
            <a:ext cx="8964488" cy="864096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just" fontAlgn="base">
              <a:buNone/>
            </a:pP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Впервые </a:t>
            </a:r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прибыл в село Монастырское (ныне Туруханск) в конце июля 1913 года, был отправлен на поселение в деревню Селиваниха. Жил в ссылке в Монастырском с весны 1915 года по март 1917 года</a:t>
            </a:r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67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8089" y="980728"/>
            <a:ext cx="46240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Михаил </a:t>
            </a:r>
            <a:r>
              <a:rPr lang="ru-RU" sz="33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Тарковский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AutoShape 4" descr="Картинки по запросу Михаил Тарков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959416"/>
            <a:ext cx="4812090" cy="3200041"/>
          </a:xfrm>
          <a:prstGeom prst="rect">
            <a:avLst/>
          </a:prstGeom>
          <a:ln w="38100">
            <a:solidFill>
              <a:schemeClr val="tx1"/>
            </a:solidFill>
          </a:ln>
          <a:scene3d>
            <a:camera prst="perspectiveContrastingLeftFacing">
              <a:rot lat="623785" lon="1200000" rev="21386789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114556" y="4667652"/>
            <a:ext cx="87880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Книги «Замороженное время», «За пять лет до счастья», «Енисей, отпусти!», «Тойота-Креста». Работает охотником, живёт в селе Бахта.</a:t>
            </a:r>
          </a:p>
        </p:txBody>
      </p:sp>
    </p:spTree>
    <p:extLst>
      <p:ext uri="{BB962C8B-B14F-4D97-AF65-F5344CB8AC3E}">
        <p14:creationId xmlns:p14="http://schemas.microsoft.com/office/powerpoint/2010/main" val="38191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36322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город Игарка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 descr="http://go1.imgsmail.ru/imgpreview?key=51cf01e310a56f1&amp;mb=imgdb_preview_987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88" y="1628800"/>
            <a:ext cx="4645025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 descr="http://photo.foto-planeta.com/view/3/5/4/svetlogorsk-kureyskaya-ges-35429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38" y="2871770"/>
            <a:ext cx="4680520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Flag of Igarka (Krasnoyarsk krai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48" y="452438"/>
            <a:ext cx="1524000" cy="101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96" y="5059685"/>
            <a:ext cx="3181350" cy="143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8210" y="3413588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1496" y="1943298"/>
            <a:ext cx="25146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19298"/>
            <a:ext cx="2073598" cy="207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600" y="962026"/>
            <a:ext cx="5143500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9712" y="1491473"/>
            <a:ext cx="6305366" cy="454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9351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01500" y="1844824"/>
            <a:ext cx="5543550" cy="7921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Север Красноярского края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/>
              <a:t> </a:t>
            </a:r>
            <a:endParaRPr lang="ru-RU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5" descr="Описание: http://go4.imgsmail.ru/imgpreview?key=5d6cc25a4109766e&amp;mb=imgdb_preview_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909996" cy="374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087724" y="228600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i="1" dirty="0">
                <a:solidFill>
                  <a:srgbClr val="7030A0"/>
                </a:solidFill>
                <a:latin typeface="Georgia" pitchFamily="18" charset="0"/>
                <a:ea typeface="+mj-ea"/>
                <a:cs typeface="+mj-cs"/>
              </a:rPr>
              <a:t>Туруханский </a:t>
            </a:r>
            <a:r>
              <a:rPr lang="ru-RU" sz="4400" b="1" i="1" dirty="0" smtClean="0">
                <a:solidFill>
                  <a:srgbClr val="7030A0"/>
                </a:solidFill>
                <a:latin typeface="Georgia" pitchFamily="18" charset="0"/>
                <a:ea typeface="+mj-ea"/>
                <a:cs typeface="+mj-cs"/>
              </a:rPr>
              <a:t>район</a:t>
            </a:r>
            <a:endParaRPr lang="ru-RU" sz="4400" b="1" i="1" dirty="0">
              <a:solidFill>
                <a:srgbClr val="7030A0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Рисунок 5" descr="http://go3.imgsmail.ru/imgpreview?key=770697d1c7d05aa&amp;mb=imgdb_preview_15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589378" cy="3743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6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8336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ru-RU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Музей вечной мерзлоты в г.Игарка </a:t>
            </a:r>
            <a:endParaRPr lang="ru-RU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http://go3.imgsmail.ru/imgpreview?key=741f66b8c4fd9323&amp;mb=imgdb_preview_47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08312"/>
            <a:ext cx="5292080" cy="3861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2776"/>
            <a:ext cx="4591164" cy="39815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47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uruhansk-region.ru/_ph/32/2163926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68" y="1031875"/>
            <a:ext cx="514806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3673475" cy="841375"/>
          </a:xfrm>
        </p:spPr>
        <p:txBody>
          <a:bodyPr/>
          <a:lstStyle/>
          <a:p>
            <a:pPr algn="ctr"/>
            <a:r>
              <a:rPr lang="ru-RU" dirty="0" smtClean="0"/>
              <a:t>Ворогово</a:t>
            </a:r>
            <a:endParaRPr lang="ru-RU" dirty="0"/>
          </a:p>
        </p:txBody>
      </p:sp>
      <p:sp>
        <p:nvSpPr>
          <p:cNvPr id="5" name="AutoShape 4" descr="data:image/jpeg;base64,/9j/4AAQSkZJRgABAQAAAQABAAD/2wCEAAkGBxISEhUSEhIVFhUXFxUWGBgYFRUYFxYVGBcYFhgVGBUYHSggGBolGxUVITEiJSkrLi4uFx8zODMtNygtLisBCgoKDg0OFxAQFy0dHR8tLSstKy0rKy0tLS0tLS0tLSsrLSstLS0tLS0uLS0tLS0tLS0tLS0rNystKysrLSs3K//AABEIAMIBAwMBIgACEQEDEQH/xAAcAAACAgMBAQAAAAAAAAAAAAABAgADBAUGBwj/xABBEAABAwIDBAcFBwQBAwUBAAABAAIRAyEEEjEFQVFhBhNxgZGh8CIysdHhFEJSYpLB8QcjcoIVM1NjQ5OisuIW/8QAFwEBAQEBAAAAAAAAAAAAAAAAAAECA//EAB4RAQEBAQACAwEBAAAAAAAAAAABEQISIQMxQVFS/9oADAMBAAIRAxEAPwDu8yMqoFHMuznqyUZVQKYFRDymVYKYIp0UqIQ0yaUiIQ04KYFIEQinlMkCYKAqKKIIoioiooEVEERCiKIITBKmCBgillCUUxKUlajae3RRxFCg5hitZr5sHaQR3t8VtU1BBTFKExQUuVTwryq3Kox4UVkIIjXqKKICCmBShEIHBTBIEwQOEwSBOEUUQgigYIhKEyimCYJAU0oGUCARCAhEIIhFFRRREQIoKIGTBIiCgKCMoIOX/qBg82HbWb79F4e03tJH7hq3uysaK9JlUNc0OAIBEaiZ7FjbeY59GoxoEFrg6ZsI1aBq4a90dmo/ptj+swuQ60nuZ/qfbH/2I7lL9xfx1oChKrqVQ0SSAOZj4qr7SNwc7sBj9RgeaqLikKqL3nQBvaZPgLeaU0ifee48h7I8r+aCyEFT9kp/gae1oJ8SoqjEQRlBERMlTIGCYJQmCAp2pEwQOEUAmCjSBEKIoImCVFAwRSohAyKUIhQNKiCiaoooKKgooIEohpQ19fBABMgVzbR6hcBsPCdTtWtSzuayoHVMoJGY+8BrNszj3L0AiVwnTKkMLjMJi2i2YteSSYBde5/K93gp19LHbsotBkNAPGL+OqcolKqiFIUxKUlEoKKKKo1qCJQQFFBRAwTBKEQgeUwSJgoLAmCQFCrVyiYJ0sI3mN/ajS4IrFp4+mdTl/ysOzNp5qvbeKdTpZ23uAf8TIMc947Fm9STSTWeEVjbMrmpSa8ggkaHXWJ74nvWUrLs0oKKFBUMEQUiMoHRSgoyoGUJQlQoqSoFAFCU0NKEIAJ1UQLm/wCoOAFbBvtJYWvHdY+RPgujlU4yiKjH0zo5rmnscI/dFa/otjuvwlGpMnIGu/yZ7DvNpW0K4z+m+Iysr4Z3vU6maOAcII/U13iuxJWefooFBQpmhaQIUVkKIjUEoKIqogRCi0XSDbgosGS7jN5AhzYOUjn8FLZBvwEQFoNndI2VMkRDjckjfOnGHAt3Cy6AHgpLoKKATAKiBVYx4DRJAlw1McTr3K8BOGyitTlAdEGPXGLWWNtxgbhYaAA6ofZAAk+1pwMie5W1y5tQltIFpA917qZBzEe77pOlzEqmpjKNaiKNQVAc7buYd9S8PZIBgkd65/JN5sjfP3K3WxqeWhTER7IOs631366rNhJhnsIAplpAAAAIMAWAVsLU9TEpClhWEJSFdQqiaECqICpKUlSEDtcmCrzIg+vWqmByUQEAooplJSyoqiEoEqLhP6i9KquFqYehh3AVHnM8wDDJyjXnmP8AqqMXY20mDa9TJ7lR1Skf8x7c97gY7V6HK8B2btI9c57febUFUE7zI18PNdNT/qjXBIfSZa1gfmufPXutdR6yAnC8ww/9UXEf9NusTlMDuzrKZ/U4Xmmw3EXc21psZ5q+cZejqLzar/VCCQ2kCNxkm3aor5T+jq3YpgLgTGUAmRuPDirH1WgTM2zRaSOQXjZ6UOnnAAsDpxB7vALcUOleeo17iBDQMpBIMReTYTBlZnyRl6junS09i8j6Z4plSuQC1hb7zhcEk6ktJv8AFbnEdOy8BoOS4IcwaAbiD70laHaQp1gKvWOLnHKfZAbltADRYA6yQLjwz31KK+iWFD6zKZe7KTfLwuZIgiCYF+PBey4egGNDRMAb9TzK8z6AbAplxquqOm49kgWJIALSJm08Lb16falTJJJDZJLjcyePet8TIHDU4atDs7pK2rUNJrHSH5Zg7wDfnr3BdJkWpdWK2hWNaoGqwBFczWxYDy2pFPKW+9ImAHWMZTcxqphjLWQ0DNla2XD2iSXm7Sdw8lvKvuVD/l5AD9lQdlUQ+mRTaDeS0ZZ9kjd2qKxTTuA6Mwy2ME+046HWw4K6m+oACCYMAXzXJiDmk+BC2DtmtJBBMjSYdHe4T5qurgn5Q0QQCCCCQRHJ0g+KCiltE2BAPi06xEGRu4hZFLGNcQLgniJ/+TZHmtfUw7mEEggCJlpOkkmWSIvvXMYrblOpUosaQwFwdnc6pTENkGHN/EMwvvCluDosJVP2+u2TBp0yASYniPNbqF5NtLpEK2N6xpLIDWtOYxIOX2ntuAQTpOveulPTDLTe7NRc4NGUNqZwHCZi2Z0gTeDoN6k7iOzQhY+ycYa1JtQ03MJ3OEd44tO4rMIW9FZCEpyEpaqIHI5ksKIGzIykVZrgOLeU/G3GbeaC7OOK8B6Q7T+1Y+tiNWNLms/waMjfE+13ruOlPTD2Kjabspc3ICADBkSM2+xd9CvOOsY2Y3xPd/K49/J+Qlyq9nOh08Tf/FwcPiE+KYC4m172Qa8RA7lj1Kl1zltq3pY98CPVv5WLUqXhB59TqlDx64K4g9aVFX16iYCTcq2lOoTU6IvzVrKVohS2FxS6oQr6eMdGUkxpE85t4JW0OPrklc31vU2I6ron0g6pwY90NJuc2UHk4wZG/Sea33SLpX/cd1VQvFgDJDC3KNwA35uMX5LzTMmpyN+8fVa25hjq9ndIajHsOctJJL3ZSRaQ0CDcRF7anv8AVtg7dw9VrWNxIfUM2JGckXMNgWsY5Lwmji4BET3rY7M2k5lVlRhggm97AiCe2CVrjuT1VfQIRWNTxjC1rpHtBrgN8Oi8cLpquKa3eN+nLUnsXUip5/tHmSPF8K5x/ujk1x8S0fNYdOu11OllIMuZp2yfMFZDXf3XcmtHiSf2CKzQ9E1OcRqToFRPFa3bG03UQSabzSy3fTjOwzBMG0QQZ7URr9u7UpEPcJ61hIpPoPa6pGWMzgD7IzE+ydY01Xj+PxGaqXOc+pxzHjrN+2wK2HSLGuFR+V7srnl4DiM4BEiSBwdutotGarYiJABIsLeGq49XU0z8Y8OBaSBaNBAEQbb7BbHZ21C2rnJfmNy4FweTBBMg6gGx5aLTVcYLaGBF9OVlUK596QOMEnX0UV7ZsTE/3KbnYltchoYR1zWmkDpmpmXPdeJJJtvldiQvCdi7Z9imwMbPWFxfADoMAC33QXzbfK9q2PjeuosfviD2jX5966c1cZkIFJiQSxwaYOUweBixXJYPpnkYBiKbhUyhwtAeCJBvy7jyWh1jjZaXEdJMPTflfUGp7RbeNdZXE9IenVVzXMYA0cdCNDrPaO9cRVxr6hu4knvlcuvm/wAs69id0woOB6t1w5syBGWbm5G4HxC5LpL0ze6oRSLmBuha83EXFrTO/uXJbNxABdJJAaS4jcJAIHHVVbUwpb7YOamfdcPgVL31YuVRXqufJMkyTJN7yde1a+o0zbWD2eoV760AeHriqW1/OQufOpC0gYvxQKZ5slG8QtKpLklRtzqr200amvktarGOEPEKLMa+AoptTauZU3BQ1NyoFSL70jqp48VnxTFoqjeiXbgexYzmb9Ees5K+K4ycs693JQ04bA3T4LHL9IRp1j3qZUw4pOm19fqi15B3hO15BuOP8J6tPNfT581PL+mtphektdgDRUcWgREnSIiN4vorW7frZi5pDSRHERABs7eRvWgfhnDh2zCSsXtvqN/1V3f1HR4PpTiGZcr/AHdxMbiJAnmvQ+ivTBtYkOEPImJn3R7oNhN/LmvF3PkSCZ4H5oisd7mxGi3NivpHC4xzjei9oOjiWkd4mR4LjunW1K73dQykTTIIkgkPdExlIFxc3kb9FxOx+k+IwrR1TzBbdrjmab2LQR7MCd+7uV22+mdatGbJYWOUSDuIi0i/G57lu9zDXPY1thcc4m5k6k8oPetewkWjz4qys4OObtmNO4ICiRMX48uaxqqshPZ2Qj1Qtaw56q7LbS/ZuKQibWhNVu9g4oAtMlolntaloYQ8xM6Fx3bgvWtg7Yw7H1A3EMdRMPFQuaGhxuQ42DTfS25eR4do6tkbmuB7RKu6NYkZ3Un+49pB8L+U+Csvta9xft/CAE/aqFuFamT8V4z0k2r1tRjc5LGMDW7vZEgeUFc7i6DmPcw2LSQdN28DhvVdOoJjhonfWxmxm1MQHWeZj7wsfWiVlRuYsF5B9r/WQBHZdYZmZ3c7DhCuwYlzI4kafiH1WZCLtkvJeRpLHgcNJ/ZPsra3V+y8ZqbveBGh0kBY2xnf3wCbe0PIhYpMWB8tSritxtTZuRoq0zmpG+sls6X3jmtMXLY7H2uaPsuvTdMiJibGBvHJWba2SGDrqN6ZgkC+TmOLPgmGNUDvTCoAqJKjvX8qYi59QGwt61SNN/5VbYid+ije3sVzFxcCgmHb5qKIGUgaa70uVZMiJVTqk9iSkpAhlJkgaIEHxWXSNrq30tYoaT2Gd3BNQAgzx7x2LIJbwuqqlTlB9Ss7qHqPiO7fZBtQyVTU08EpeRx5J4pjM64jedUc4Mft6usG/GZTCrvPwspeDDVMPHuu8dexDDDMTmExz+itpvlSvUG5oCu36Dl7GWH1+ipqVwqjMzfu9clZSw+a+4TPH1orJJ9rg0manVZdJkdvcsahTgX8NDqo6twspfaVcZ9fFY+9XMqTZQ66x6hWLI2GEMMg7s2+dQph8K+lUpl0G8+Akg25rDw5947wPCx8vkukrtbVp06o4Bw5GNPAnwTGpGL0pwoLmVm6PaAe0Cx72x4LnzQMg9m9dDTAxOHr0TJdTc5zePs3EHndq46GcKniPkt4uMyrTedRbtWRhGlrmk6B7Sb7t61Rcz/y+Lfkh1lP/wAv6m/JMG8wVH+8Db3j5zp4rXYlha5zSLyRfyhY4cwX/ueLV0NF7cWw2ioyIJj2hrBUsTGkYJ4lbzo5jHNc5v3YmNe2OV9FgCg1sgzPDT19VlbLIFWBN5gnhw8lmdbWZV22NkAA1aMZdXNH3eLhxb8FonMAG5bqltI0azmOuzOe65uONtyu2rsprga1KMsZnNbu/M38vEblpXPtFoj6K9rbWEcNygeBz7kC0mSSI8fPcs2oU9vmFEA8qILbD902ccvNMQEC8etymmlyCb8+7VB53D+DzTVDm3+t5+KU0dbz2oVUHXG7s+XBMWawZ793ajVED4qtp1VAqHtn5fwkBjhrzTHsuqyD6tbtWlQEzJjylOSCeCLRa45jeqniTPLf8EFjZbeQb7iLngraQB1E+t6x6NRw0MLJdnmdZ5fSFKivEZr2gTPcVm0WZRLru9Qiwk8AeN9OxQlp1k8L2n91i3fSKKzidB8u9VDDkwTb1uWS6sBY6cEhrGZbA7lqbGpB6sgQJ56euKGU79fW5EVCd6tYzitNhh3Q10n1Dvmtp0fxU0XUz9w+TrjzDvFaWqwmdOIWfsBhHWSROVot2me3ciMjYeIdSxhDnCHkjLJ3w5sDst3rX7fwrqVd7BUAaTmbJ+6643brjuWX0lZkqUqw1gQR+JhkFZXSqkyrQo4mDYBpiJyuGZs9ht2lWDmS+p/32fq+iLX1P+8zx/8AyqMlPg7xCZvV/m8lRlhz4/6zT2H6INq1AZFVsTxA84VDXM/N5KSwyL+Sg3eNLazTUpH22gZgLyOXPVa7Zjj1zL2n4g/NVYPHiiTlBuBrpC2WKw4llZmhIJH4TxUww+0KTTiHNP3oN9JLRbxR2RjjRdBJyzeT7p3kcuIQ2zTmoHWMsH7ifIKgnMJJ3X3F3AmN6luVNjM2tstpDq1IDLq5oExN87fy8ty1YowBzWfsvaApPAkhpseA4H1xWRtvZ/8A6tMW1c0bvzD8vwUvtK0L7nSfFRKZ3EqIYsDyLFIKnBZQww/FBB3gz6snGHA0MpsUtGDeItw+CLGeaOe2UJW1Te0Aa+KzWanVSdPqqHUo1Pb4rI68QDI4RvS1Xz2HkktNUlwAtqhTFoIV0aeu5QuV0tK7h6CjaEgmdfXzRaZFh+w4qx1SDE857k9oxDRIm31vyVmFqnQRPMm/r9lHOzNsTPxTYKmY09div57X8XsJmB4XmP2Qcw8xwSPdwPdlExy5pXUjxt65pGosp4aZNuGpntFkBTTUxHr4oh0b/P5LTSDig+sQIEX3QP5hBzxw+KUgb/57EC1HB2oAO+N6u2XIq/6uEKjrmjd/CyMBUlxgR7J/bwUTW+2zhXdTmFyAHj9x8UOjOJdXo1aTokCG98lpg85WeyqH027w5oHcRK0Gx6j6OJ6szlnLpzBb8u9OataZ206gs4NBFjI0O8JP+Vf+T9IW46TU6tOu4sDix4DhDZidRYcRPetV1uJt7NT9DvktoQ7Sfwb+lqentE7w39DfkmDsT+Cp+h/yTgYv8FX9DlBWccTbKw/6N+StwG0HZw1zQGmxAEdhTdViz9yr4FOzC4qL06neFPQydq2yzMAQDxvZaltXctts/DVSHU67HQTYkaHuWvxOFLHFpG+3NEsVMaP4W22TtE03BhMt3HWOR/KtXlP1T5DxUG9qYCg4k5i2b5QLDsUWtp13AAWsomxGM8C/tTv7Z3ozwPmtS7GOO4eH1UONdy8E8KuNvUbA1F9fQ0VR+K17dovGkeCNTaDyZhvcD808KmMoMvbcrqbzotcMe7g3wTf8k/g3w+qeNMbXqrTPrhKDwIWqdtJ54eCU49/LwU8KnjW0awjQ7yfXBK4wYgmPeK1rse88PBL9rdy7NyvjVxuMHVAN2iDPOB2qx1Ql3sCx5+rLS/bncvBM3aTxpHn2cU8TG3eDyJOl7/HkmqMbNpy2s4iZ33C1DNqVBpHDT6qf8o/8vh9VfFqNySN0DU8SeWirfXA9HetQdov5eH1SHGu5J4lbV1Qd9rQPUIOM9/rRatuNcNAPBMdoP5eCuEZwpDd3/NZWz2wXa+7+4WnO0H8vBNT2k8TEXEaJlHZdGq+dmU6gkd/vN+SxOkr30ntq0yQHC9zEi48lzeA2vVozkIvxE9/mrsR0grPaGuymN8XniVPFXYdIKzzhW1qZILS0ugkey4Ru4HL5rknbcq7qjh/sfmmp9J64aW+xBBHu8e/VY/8Aztf8Q8AtYhhtet+M+J+aB2jWP3neaP8A/QYj8aU7exH/AHD4n5opvtdf8/6SgKuIP3Xn/Qn9lm062JdSFRtVxM6ZotJG83uPNdbsfoRi6woVKuMApVgwtNNzjUOamanukACA1wM8FJda7+PrjL1Pv3HBhuJP3Kn/ALZ+S3GCY57Ayq1wI0c5pG/S66Kr0DxIF8axsSXF3WuaRlq1AWFjSXDq6L3TobZSQQUjv6aY8j2sRTmHE2xBEtNMWd1cFv8AeZLx7LYdmIylXGHKVgWHKdf2SGout270HxkU8rmVGvq0qTTkqAs6zM0PqVA0sDQ5hzQSRmZIGYJWf01xWbJ9ooTlLw0sxAdl9mC5hpyz3xIcBlIvCz4s45J1Q+iotb9pdyQTxXFKiii2qKKKIIooogiiiiCKKKIIooogiiiiCKKKIIooogiiiiCKKKIIooogiiiiC1tZwEBxAOokwe0JMx4qKItqZjxKzsDWcKWIAcYLGAiTBHWsdBG+9+1RREYOY8Suh6I4uowYtzKj2n7NUMtcQZ7R2lFRBziiiiD/2Q=="/>
          <p:cNvSpPr>
            <a:spLocks noChangeAspect="1" noChangeArrowheads="1"/>
          </p:cNvSpPr>
          <p:nvPr/>
        </p:nvSpPr>
        <p:spPr bwMode="auto">
          <a:xfrm>
            <a:off x="155574" y="-144463"/>
            <a:ext cx="3069397" cy="30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ISEhUSEhIVFhUXFxUWGBgYFRUYFxYVGBcYFhgVGBUYHSggGBolGxUVITEiJSkrLi4uFx8zODMtNygtLisBCgoKDg0OFxAQFy0dHR8tLSstKy0rKy0tLS0tLS0tLSsrLSstLS0tLS0uLS0tLS0tLS0tLS0rNystKysrLSs3K//AABEIAMIBAwMBIgACEQEDEQH/xAAcAAACAgMBAQAAAAAAAAAAAAABAgADBAUGBwj/xABBEAABAwIDBAcFBwQBAwUBAAABAAIRAyEEEjEFQVFhBhNxgZGh8CIysdHhFEJSYpLB8QcjcoIVM1NjQ5OisuIW/8QAFwEBAQEBAAAAAAAAAAAAAAAAAAECA//EAB4RAQEBAQACAwEBAAAAAAAAAAABEQISIQMxQVFS/9oADAMBAAIRAxEAPwDu8yMqoFHMuznqyUZVQKYFRDymVYKYIp0UqIQ0yaUiIQ04KYFIEQinlMkCYKAqKKIIoioiooEVEERCiKIITBKmCBgillCUUxKUlajae3RRxFCg5hitZr5sHaQR3t8VtU1BBTFKExQUuVTwryq3Kox4UVkIIjXqKKICCmBShEIHBTBIEwQOEwSBOEUUQgigYIhKEyimCYJAU0oGUCARCAhEIIhFFRRREQIoKIGTBIiCgKCMoIOX/qBg82HbWb79F4e03tJH7hq3uysaK9JlUNc0OAIBEaiZ7FjbeY59GoxoEFrg6ZsI1aBq4a90dmo/ptj+swuQ60nuZ/qfbH/2I7lL9xfx1oChKrqVQ0SSAOZj4qr7SNwc7sBj9RgeaqLikKqL3nQBvaZPgLeaU0ifee48h7I8r+aCyEFT9kp/gae1oJ8SoqjEQRlBERMlTIGCYJQmCAp2pEwQOEUAmCjSBEKIoImCVFAwRSohAyKUIhQNKiCiaoooKKgooIEohpQ19fBABMgVzbR6hcBsPCdTtWtSzuayoHVMoJGY+8BrNszj3L0AiVwnTKkMLjMJi2i2YteSSYBde5/K93gp19LHbsotBkNAPGL+OqcolKqiFIUxKUlEoKKKKo1qCJQQFFBRAwTBKEQgeUwSJgoLAmCQFCrVyiYJ0sI3mN/ajS4IrFp4+mdTl/ysOzNp5qvbeKdTpZ23uAf8TIMc947Fm9STSTWeEVjbMrmpSa8ggkaHXWJ74nvWUrLs0oKKFBUMEQUiMoHRSgoyoGUJQlQoqSoFAFCU0NKEIAJ1UQLm/wCoOAFbBvtJYWvHdY+RPgujlU4yiKjH0zo5rmnscI/dFa/otjuvwlGpMnIGu/yZ7DvNpW0K4z+m+Iysr4Z3vU6maOAcII/U13iuxJWefooFBQpmhaQIUVkKIjUEoKIqogRCi0XSDbgosGS7jN5AhzYOUjn8FLZBvwEQFoNndI2VMkRDjckjfOnGHAt3Cy6AHgpLoKKATAKiBVYx4DRJAlw1McTr3K8BOGyitTlAdEGPXGLWWNtxgbhYaAA6ofZAAk+1pwMie5W1y5tQltIFpA917qZBzEe77pOlzEqmpjKNaiKNQVAc7buYd9S8PZIBgkd65/JN5sjfP3K3WxqeWhTER7IOs631366rNhJhnsIAplpAAAAIMAWAVsLU9TEpClhWEJSFdQqiaECqICpKUlSEDtcmCrzIg+vWqmByUQEAooplJSyoqiEoEqLhP6i9KquFqYehh3AVHnM8wDDJyjXnmP8AqqMXY20mDa9TJ7lR1Skf8x7c97gY7V6HK8B2btI9c57febUFUE7zI18PNdNT/qjXBIfSZa1gfmufPXutdR6yAnC8ww/9UXEf9NusTlMDuzrKZ/U4Xmmw3EXc21psZ5q+cZejqLzar/VCCQ2kCNxkm3aor5T+jq3YpgLgTGUAmRuPDirH1WgTM2zRaSOQXjZ6UOnnAAsDpxB7vALcUOleeo17iBDQMpBIMReTYTBlZnyRl6junS09i8j6Z4plSuQC1hb7zhcEk6ktJv8AFbnEdOy8BoOS4IcwaAbiD70laHaQp1gKvWOLnHKfZAbltADRYA6yQLjwz31KK+iWFD6zKZe7KTfLwuZIgiCYF+PBey4egGNDRMAb9TzK8z6AbAplxquqOm49kgWJIALSJm08Lb16falTJJJDZJLjcyePet8TIHDU4atDs7pK2rUNJrHSH5Zg7wDfnr3BdJkWpdWK2hWNaoGqwBFczWxYDy2pFPKW+9ImAHWMZTcxqphjLWQ0DNla2XD2iSXm7Sdw8lvKvuVD/l5AD9lQdlUQ+mRTaDeS0ZZ9kjd2qKxTTuA6Mwy2ME+046HWw4K6m+oACCYMAXzXJiDmk+BC2DtmtJBBMjSYdHe4T5qurgn5Q0QQCCCCQRHJ0g+KCiltE2BAPi06xEGRu4hZFLGNcQLgniJ/+TZHmtfUw7mEEggCJlpOkkmWSIvvXMYrblOpUosaQwFwdnc6pTENkGHN/EMwvvCluDosJVP2+u2TBp0yASYniPNbqF5NtLpEK2N6xpLIDWtOYxIOX2ntuAQTpOveulPTDLTe7NRc4NGUNqZwHCZi2Z0gTeDoN6k7iOzQhY+ycYa1JtQ03MJ3OEd44tO4rMIW9FZCEpyEpaqIHI5ksKIGzIykVZrgOLeU/G3GbeaC7OOK8B6Q7T+1Y+tiNWNLms/waMjfE+13ruOlPTD2Kjabspc3ICADBkSM2+xd9CvOOsY2Y3xPd/K49/J+Qlyq9nOh08Tf/FwcPiE+KYC4m172Qa8RA7lj1Kl1zltq3pY98CPVv5WLUqXhB59TqlDx64K4g9aVFX16iYCTcq2lOoTU6IvzVrKVohS2FxS6oQr6eMdGUkxpE85t4JW0OPrklc31vU2I6ron0g6pwY90NJuc2UHk4wZG/Sea33SLpX/cd1VQvFgDJDC3KNwA35uMX5LzTMmpyN+8fVa25hjq9ndIajHsOctJJL3ZSRaQ0CDcRF7anv8AVtg7dw9VrWNxIfUM2JGckXMNgWsY5Lwmji4BET3rY7M2k5lVlRhggm97AiCe2CVrjuT1VfQIRWNTxjC1rpHtBrgN8Oi8cLpquKa3eN+nLUnsXUip5/tHmSPF8K5x/ujk1x8S0fNYdOu11OllIMuZp2yfMFZDXf3XcmtHiSf2CKzQ9E1OcRqToFRPFa3bG03UQSabzSy3fTjOwzBMG0QQZ7URr9u7UpEPcJ61hIpPoPa6pGWMzgD7IzE+ydY01Xj+PxGaqXOc+pxzHjrN+2wK2HSLGuFR+V7srnl4DiM4BEiSBwdutotGarYiJABIsLeGq49XU0z8Y8OBaSBaNBAEQbb7BbHZ21C2rnJfmNy4FweTBBMg6gGx5aLTVcYLaGBF9OVlUK596QOMEnX0UV7ZsTE/3KbnYltchoYR1zWmkDpmpmXPdeJJJtvldiQvCdi7Z9imwMbPWFxfADoMAC33QXzbfK9q2PjeuosfviD2jX5966c1cZkIFJiQSxwaYOUweBixXJYPpnkYBiKbhUyhwtAeCJBvy7jyWh1jjZaXEdJMPTflfUGp7RbeNdZXE9IenVVzXMYA0cdCNDrPaO9cRVxr6hu4knvlcuvm/wAs69id0woOB6t1w5syBGWbm5G4HxC5LpL0ze6oRSLmBuha83EXFrTO/uXJbNxABdJJAaS4jcJAIHHVVbUwpb7YOamfdcPgVL31YuVRXqufJMkyTJN7yde1a+o0zbWD2eoV760AeHriqW1/OQufOpC0gYvxQKZ5slG8QtKpLklRtzqr200amvktarGOEPEKLMa+AoptTauZU3BQ1NyoFSL70jqp48VnxTFoqjeiXbgexYzmb9Ees5K+K4ycs693JQ04bA3T4LHL9IRp1j3qZUw4pOm19fqi15B3hO15BuOP8J6tPNfT581PL+mtphektdgDRUcWgREnSIiN4vorW7frZi5pDSRHERABs7eRvWgfhnDh2zCSsXtvqN/1V3f1HR4PpTiGZcr/AHdxMbiJAnmvQ+ivTBtYkOEPImJn3R7oNhN/LmvF3PkSCZ4H5oisd7mxGi3NivpHC4xzjei9oOjiWkd4mR4LjunW1K73dQykTTIIkgkPdExlIFxc3kb9FxOx+k+IwrR1TzBbdrjmab2LQR7MCd+7uV22+mdatGbJYWOUSDuIi0i/G57lu9zDXPY1thcc4m5k6k8oPetewkWjz4qys4OObtmNO4ICiRMX48uaxqqshPZ2Qj1Qtaw56q7LbS/ZuKQibWhNVu9g4oAtMlolntaloYQ8xM6Fx3bgvWtg7Yw7H1A3EMdRMPFQuaGhxuQ42DTfS25eR4do6tkbmuB7RKu6NYkZ3Un+49pB8L+U+Csvta9xft/CAE/aqFuFamT8V4z0k2r1tRjc5LGMDW7vZEgeUFc7i6DmPcw2LSQdN28DhvVdOoJjhonfWxmxm1MQHWeZj7wsfWiVlRuYsF5B9r/WQBHZdYZmZ3c7DhCuwYlzI4kafiH1WZCLtkvJeRpLHgcNJ/ZPsra3V+y8ZqbveBGh0kBY2xnf3wCbe0PIhYpMWB8tSritxtTZuRoq0zmpG+sls6X3jmtMXLY7H2uaPsuvTdMiJibGBvHJWba2SGDrqN6ZgkC+TmOLPgmGNUDvTCoAqJKjvX8qYi59QGwt61SNN/5VbYid+ije3sVzFxcCgmHb5qKIGUgaa70uVZMiJVTqk9iSkpAhlJkgaIEHxWXSNrq30tYoaT2Gd3BNQAgzx7x2LIJbwuqqlTlB9Ss7qHqPiO7fZBtQyVTU08EpeRx5J4pjM64jedUc4Mft6usG/GZTCrvPwspeDDVMPHuu8dexDDDMTmExz+itpvlSvUG5oCu36Dl7GWH1+ipqVwqjMzfu9clZSw+a+4TPH1orJJ9rg0manVZdJkdvcsahTgX8NDqo6twspfaVcZ9fFY+9XMqTZQ66x6hWLI2GEMMg7s2+dQph8K+lUpl0G8+Akg25rDw5947wPCx8vkukrtbVp06o4Bw5GNPAnwTGpGL0pwoLmVm6PaAe0Cx72x4LnzQMg9m9dDTAxOHr0TJdTc5zePs3EHndq46GcKniPkt4uMyrTedRbtWRhGlrmk6B7Sb7t61Rcz/y+Lfkh1lP/wAv6m/JMG8wVH+8Db3j5zp4rXYlha5zSLyRfyhY4cwX/ueLV0NF7cWw2ioyIJj2hrBUsTGkYJ4lbzo5jHNc5v3YmNe2OV9FgCg1sgzPDT19VlbLIFWBN5gnhw8lmdbWZV22NkAA1aMZdXNH3eLhxb8FonMAG5bqltI0azmOuzOe65uONtyu2rsprga1KMsZnNbu/M38vEblpXPtFoj6K9rbWEcNygeBz7kC0mSSI8fPcs2oU9vmFEA8qILbD902ccvNMQEC8etymmlyCb8+7VB53D+DzTVDm3+t5+KU0dbz2oVUHXG7s+XBMWawZ793ajVED4qtp1VAqHtn5fwkBjhrzTHsuqyD6tbtWlQEzJjylOSCeCLRa45jeqniTPLf8EFjZbeQb7iLngraQB1E+t6x6NRw0MLJdnmdZ5fSFKivEZr2gTPcVm0WZRLru9Qiwk8AeN9OxQlp1k8L2n91i3fSKKzidB8u9VDDkwTb1uWS6sBY6cEhrGZbA7lqbGpB6sgQJ56euKGU79fW5EVCd6tYzitNhh3Q10n1Dvmtp0fxU0XUz9w+TrjzDvFaWqwmdOIWfsBhHWSROVot2me3ciMjYeIdSxhDnCHkjLJ3w5sDst3rX7fwrqVd7BUAaTmbJ+6643brjuWX0lZkqUqw1gQR+JhkFZXSqkyrQo4mDYBpiJyuGZs9ht2lWDmS+p/32fq+iLX1P+8zx/8AyqMlPg7xCZvV/m8lRlhz4/6zT2H6INq1AZFVsTxA84VDXM/N5KSwyL+Sg3eNLazTUpH22gZgLyOXPVa7Zjj1zL2n4g/NVYPHiiTlBuBrpC2WKw4llZmhIJH4TxUww+0KTTiHNP3oN9JLRbxR2RjjRdBJyzeT7p3kcuIQ2zTmoHWMsH7ifIKgnMJJ3X3F3AmN6luVNjM2tstpDq1IDLq5oExN87fy8ty1YowBzWfsvaApPAkhpseA4H1xWRtvZ/8A6tMW1c0bvzD8vwUvtK0L7nSfFRKZ3EqIYsDyLFIKnBZQww/FBB3gz6snGHA0MpsUtGDeItw+CLGeaOe2UJW1Te0Aa+KzWanVSdPqqHUo1Pb4rI68QDI4RvS1Xz2HkktNUlwAtqhTFoIV0aeu5QuV0tK7h6CjaEgmdfXzRaZFh+w4qx1SDE857k9oxDRIm31vyVmFqnQRPMm/r9lHOzNsTPxTYKmY09div57X8XsJmB4XmP2Qcw8xwSPdwPdlExy5pXUjxt65pGosp4aZNuGpntFkBTTUxHr4oh0b/P5LTSDig+sQIEX3QP5hBzxw+KUgb/57EC1HB2oAO+N6u2XIq/6uEKjrmjd/CyMBUlxgR7J/bwUTW+2zhXdTmFyAHj9x8UOjOJdXo1aTokCG98lpg85WeyqH027w5oHcRK0Gx6j6OJ6szlnLpzBb8u9OataZ206gs4NBFjI0O8JP+Vf+T9IW46TU6tOu4sDix4DhDZidRYcRPetV1uJt7NT9DvktoQ7Sfwb+lqentE7w39DfkmDsT+Cp+h/yTgYv8FX9DlBWccTbKw/6N+StwG0HZw1zQGmxAEdhTdViz9yr4FOzC4qL06neFPQydq2yzMAQDxvZaltXctts/DVSHU67HQTYkaHuWvxOFLHFpG+3NEsVMaP4W22TtE03BhMt3HWOR/KtXlP1T5DxUG9qYCg4k5i2b5QLDsUWtp13AAWsomxGM8C/tTv7Z3ozwPmtS7GOO4eH1UONdy8E8KuNvUbA1F9fQ0VR+K17dovGkeCNTaDyZhvcD808KmMoMvbcrqbzotcMe7g3wTf8k/g3w+qeNMbXqrTPrhKDwIWqdtJ54eCU49/LwU8KnjW0awjQ7yfXBK4wYgmPeK1rse88PBL9rdy7NyvjVxuMHVAN2iDPOB2qx1Ql3sCx5+rLS/bncvBM3aTxpHn2cU8TG3eDyJOl7/HkmqMbNpy2s4iZ33C1DNqVBpHDT6qf8o/8vh9VfFqNySN0DU8SeWirfXA9HetQdov5eH1SHGu5J4lbV1Qd9rQPUIOM9/rRatuNcNAPBMdoP5eCuEZwpDd3/NZWz2wXa+7+4WnO0H8vBNT2k8TEXEaJlHZdGq+dmU6gkd/vN+SxOkr30ntq0yQHC9zEi48lzeA2vVozkIvxE9/mrsR0grPaGuymN8XniVPFXYdIKzzhW1qZILS0ugkey4Ru4HL5rknbcq7qjh/sfmmp9J64aW+xBBHu8e/VY/8Aztf8Q8AtYhhtet+M+J+aB2jWP3neaP8A/QYj8aU7exH/AHD4n5opvtdf8/6SgKuIP3Xn/Qn9lm062JdSFRtVxM6ZotJG83uPNdbsfoRi6woVKuMApVgwtNNzjUOamanukACA1wM8FJda7+PrjL1Pv3HBhuJP3Kn/ALZ+S3GCY57Ayq1wI0c5pG/S66Kr0DxIF8axsSXF3WuaRlq1AWFjSXDq6L3TobZSQQUjv6aY8j2sRTmHE2xBEtNMWd1cFv8AeZLx7LYdmIylXGHKVgWHKdf2SGout270HxkU8rmVGvq0qTTkqAs6zM0PqVA0sDQ5hzQSRmZIGYJWf01xWbJ9ooTlLw0sxAdl9mC5hpyz3xIcBlIvCz4s45J1Q+iotb9pdyQTxXFKiii2qKKKIIooogiiiiCKKKIIooogiiiiCKKKIIooogiiiiCKKKIIooogiiiiC1tZwEBxAOokwe0JMx4qKItqZjxKzsDWcKWIAcYLGAiTBHWsdBG+9+1RREYOY8Suh6I4uowYtzKj2n7NUMtcQZ7R2lFRBzi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www.bankgorodov.ru/system/img.php?f=/public//photos/coa/174232_bi.png&amp;w=172&amp;h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68" y="7937"/>
            <a:ext cx="1638300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utoShape 10" descr="Картинки по запросу Ворогово туруханский райо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762" y="2055813"/>
            <a:ext cx="4350715" cy="2895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74" y="4365104"/>
            <a:ext cx="2832527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802" y="4830794"/>
            <a:ext cx="241935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10795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57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o2.imgsmail.ru/imgpreview?key=4af7df55729844a&amp;mb=imgdb_preview_188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4" y="272897"/>
            <a:ext cx="4176464" cy="41764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Рисунок 3" descr="http://go3.imgsmail.ru/imgpreview?key=770697d1c7d05aa&amp;mb=imgdb_preview_152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118" y="3140968"/>
            <a:ext cx="4427984" cy="37170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0" name="Picture 2" descr="http://www.admtr.ru/files/styles/large/public/newsimages/image92595492.jpg?itok=_dJLuy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068614" cy="530146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673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1" y="1030288"/>
            <a:ext cx="4572000" cy="479742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Туруханский р-он. Самый большой р-он. </a:t>
            </a:r>
            <a:r>
              <a:rPr lang="ru-RU" sz="2800" dirty="0" smtClean="0">
                <a:solidFill>
                  <a:srgbClr val="FFC000"/>
                </a:solidFill>
              </a:rPr>
              <a:t>в </a:t>
            </a:r>
            <a:r>
              <a:rPr lang="ru-RU" sz="2800" dirty="0">
                <a:solidFill>
                  <a:srgbClr val="FFC000"/>
                </a:solidFill>
              </a:rPr>
              <a:t>Красноярском </a:t>
            </a:r>
            <a:r>
              <a:rPr lang="ru-RU" sz="2800" dirty="0" smtClean="0">
                <a:solidFill>
                  <a:srgbClr val="FFC000"/>
                </a:solidFill>
              </a:rPr>
              <a:t>крае. </a:t>
            </a:r>
            <a:r>
              <a:rPr lang="ru-RU" sz="2800" dirty="0">
                <a:solidFill>
                  <a:srgbClr val="FFC000"/>
                </a:solidFill>
              </a:rPr>
              <a:t>Е</a:t>
            </a:r>
            <a:r>
              <a:rPr lang="ru-RU" sz="2800" dirty="0" smtClean="0">
                <a:solidFill>
                  <a:srgbClr val="FFC000"/>
                </a:solidFill>
              </a:rPr>
              <a:t>го </a:t>
            </a:r>
            <a:r>
              <a:rPr lang="ru-RU" sz="2800" dirty="0">
                <a:solidFill>
                  <a:srgbClr val="FFC000"/>
                </a:solidFill>
              </a:rPr>
              <a:t>площадь 211 189 </a:t>
            </a:r>
            <a:r>
              <a:rPr lang="ru-RU" sz="2800" dirty="0" smtClean="0">
                <a:solidFill>
                  <a:srgbClr val="FFC000"/>
                </a:solidFill>
              </a:rPr>
              <a:t>км</a:t>
            </a:r>
            <a:r>
              <a:rPr lang="ru-RU" sz="2800" baseline="30000" dirty="0" smtClean="0">
                <a:solidFill>
                  <a:srgbClr val="FFC000"/>
                </a:solidFill>
              </a:rPr>
              <a:t>2</a:t>
            </a:r>
            <a:r>
              <a:rPr lang="ru-RU" sz="2800" dirty="0" smtClean="0">
                <a:solidFill>
                  <a:srgbClr val="FFC000"/>
                </a:solidFill>
              </a:rPr>
              <a:t>,  население </a:t>
            </a:r>
            <a:r>
              <a:rPr lang="ru-RU" sz="2800" dirty="0">
                <a:solidFill>
                  <a:srgbClr val="FFC000"/>
                </a:solidFill>
              </a:rPr>
              <a:t>составляет 16 853 человека </a:t>
            </a:r>
            <a:r>
              <a:rPr lang="ru-RU" sz="2800" dirty="0" smtClean="0">
                <a:solidFill>
                  <a:srgbClr val="FFC000"/>
                </a:solidFill>
              </a:rPr>
              <a:t>(2015 </a:t>
            </a:r>
            <a:r>
              <a:rPr lang="ru-RU" sz="2800" dirty="0">
                <a:solidFill>
                  <a:srgbClr val="FFC000"/>
                </a:solidFill>
              </a:rPr>
              <a:t>г</a:t>
            </a:r>
            <a:r>
              <a:rPr lang="ru-RU" sz="2800" dirty="0" smtClean="0">
                <a:solidFill>
                  <a:srgbClr val="FFC000"/>
                </a:solidFill>
              </a:rPr>
              <a:t>.)   </a:t>
            </a:r>
            <a:r>
              <a:rPr lang="ru-RU" sz="2800" dirty="0">
                <a:solidFill>
                  <a:srgbClr val="FF0000"/>
                </a:solidFill>
              </a:rPr>
              <a:t>Основные </a:t>
            </a:r>
            <a:r>
              <a:rPr lang="ru-RU" sz="2800" dirty="0" smtClean="0">
                <a:solidFill>
                  <a:srgbClr val="FF0000"/>
                </a:solidFill>
              </a:rPr>
              <a:t>реки, притоки Енисея: Подкаменная-тунгуска, </a:t>
            </a:r>
            <a:r>
              <a:rPr lang="ru-RU" sz="2800" dirty="0" err="1" smtClean="0">
                <a:solidFill>
                  <a:srgbClr val="FF0000"/>
                </a:solidFill>
              </a:rPr>
              <a:t>Елогуй</a:t>
            </a:r>
            <a:r>
              <a:rPr lang="ru-RU" sz="2800" dirty="0" smtClean="0">
                <a:solidFill>
                  <a:srgbClr val="FF0000"/>
                </a:solidFill>
              </a:rPr>
              <a:t> Нижняя-тунгуска, Турухан Курейка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Туруханский район на карте">
            <a:hlinkClick r:id="rId3" tooltip="&quot;Туруханский район на карте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556284" cy="386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79926"/>
              </p:ext>
            </p:extLst>
          </p:nvPr>
        </p:nvGraphicFramePr>
        <p:xfrm>
          <a:off x="-3564904" y="6682740"/>
          <a:ext cx="291335" cy="35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3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rgbClr val="252525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0960" marR="60960" marT="60960" marB="60960"/>
                </a:tc>
              </a:tr>
            </a:tbl>
          </a:graphicData>
        </a:graphic>
      </p:graphicFrame>
      <p:pic>
        <p:nvPicPr>
          <p:cNvPr id="5" name="Рисунок 4" descr="http://memorial.krsk.ru/Work/Konkurs/9/Kotieva/01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2817354"/>
            <a:ext cx="280831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86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016" y="116632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Сопредельные </a:t>
            </a:r>
            <a:r>
              <a:rPr lang="ru-RU" sz="3200" b="1" dirty="0" smtClean="0">
                <a:solidFill>
                  <a:srgbClr val="C00000"/>
                </a:solidFill>
              </a:rPr>
              <a:t>территории</a:t>
            </a:r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u-RU" sz="2800" b="1" dirty="0">
                <a:solidFill>
                  <a:srgbClr val="C00000"/>
                </a:solidFill>
              </a:rPr>
              <a:t>север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Таймырский район Красноярского края</a:t>
            </a:r>
            <a:endParaRPr lang="ru-RU" sz="2800" dirty="0">
              <a:solidFill>
                <a:srgbClr val="C00000"/>
              </a:solidFill>
            </a:endParaRPr>
          </a:p>
          <a:p>
            <a:pPr lvl="0" algn="just"/>
            <a:r>
              <a:rPr lang="ru-RU" sz="2800" b="1" dirty="0">
                <a:solidFill>
                  <a:srgbClr val="C00000"/>
                </a:solidFill>
              </a:rPr>
              <a:t>восток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Эвенкийский район</a:t>
            </a:r>
            <a:endParaRPr lang="ru-RU" sz="2800" dirty="0">
              <a:solidFill>
                <a:srgbClr val="C00000"/>
              </a:solidFill>
            </a:endParaRPr>
          </a:p>
          <a:p>
            <a:pPr lvl="0" algn="just"/>
            <a:r>
              <a:rPr lang="ru-RU" sz="2800" b="1" dirty="0">
                <a:solidFill>
                  <a:srgbClr val="C00000"/>
                </a:solidFill>
              </a:rPr>
              <a:t>юг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Енисейский район</a:t>
            </a:r>
            <a:endParaRPr lang="ru-RU" sz="2800" dirty="0">
              <a:solidFill>
                <a:srgbClr val="C00000"/>
              </a:solidFill>
            </a:endParaRPr>
          </a:p>
          <a:p>
            <a:pPr algn="just"/>
            <a:r>
              <a:rPr lang="ru-RU" sz="2800" b="1" dirty="0">
                <a:solidFill>
                  <a:srgbClr val="C00000"/>
                </a:solidFill>
              </a:rPr>
              <a:t>запад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Тюменская область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83616" y="620688"/>
            <a:ext cx="41082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Полезные </a:t>
            </a:r>
            <a:r>
              <a:rPr lang="ru-RU" sz="2800" b="1" dirty="0" smtClean="0">
                <a:solidFill>
                  <a:srgbClr val="7030A0"/>
                </a:solidFill>
              </a:rPr>
              <a:t>ископаемые:</a:t>
            </a:r>
            <a:endParaRPr lang="ru-RU" sz="2800" dirty="0">
              <a:solidFill>
                <a:srgbClr val="7030A0"/>
              </a:solidFill>
            </a:endParaRPr>
          </a:p>
          <a:p>
            <a:pPr algn="just"/>
            <a:r>
              <a:rPr lang="ru-RU" sz="2800" dirty="0">
                <a:solidFill>
                  <a:srgbClr val="7030A0"/>
                </a:solidFill>
              </a:rPr>
              <a:t>м</a:t>
            </a:r>
            <a:r>
              <a:rPr lang="ru-RU" sz="2800" dirty="0" smtClean="0">
                <a:solidFill>
                  <a:srgbClr val="7030A0"/>
                </a:solidFill>
              </a:rPr>
              <a:t>есторождения </a:t>
            </a:r>
            <a:r>
              <a:rPr lang="ru-RU" sz="2800" dirty="0">
                <a:solidFill>
                  <a:srgbClr val="7030A0"/>
                </a:solidFill>
              </a:rPr>
              <a:t>угля</a:t>
            </a:r>
            <a:r>
              <a:rPr lang="ru-RU" sz="2800" dirty="0" smtClean="0">
                <a:solidFill>
                  <a:srgbClr val="7030A0"/>
                </a:solidFill>
              </a:rPr>
              <a:t>, графита;</a:t>
            </a:r>
            <a:endParaRPr lang="ru-RU" sz="2800" dirty="0">
              <a:solidFill>
                <a:srgbClr val="7030A0"/>
              </a:solidFill>
            </a:endParaRPr>
          </a:p>
          <a:p>
            <a:pPr algn="just"/>
            <a:r>
              <a:rPr lang="ru-RU" sz="2800" dirty="0">
                <a:solidFill>
                  <a:srgbClr val="7030A0"/>
                </a:solidFill>
              </a:rPr>
              <a:t>н</a:t>
            </a:r>
            <a:r>
              <a:rPr lang="ru-RU" sz="2800" dirty="0" smtClean="0">
                <a:solidFill>
                  <a:srgbClr val="7030A0"/>
                </a:solidFill>
              </a:rPr>
              <a:t>а </a:t>
            </a:r>
            <a:r>
              <a:rPr lang="ru-RU" sz="2800" dirty="0">
                <a:solidFill>
                  <a:srgbClr val="7030A0"/>
                </a:solidFill>
              </a:rPr>
              <a:t>северо-западе района </a:t>
            </a:r>
            <a:r>
              <a:rPr lang="ru-RU" sz="2800" dirty="0" smtClean="0">
                <a:solidFill>
                  <a:srgbClr val="7030A0"/>
                </a:solidFill>
              </a:rPr>
              <a:t>разрабатывается Ванкорское нефтегазовое месторождение. </a:t>
            </a:r>
            <a:r>
              <a:rPr lang="ru-RU" sz="2800" dirty="0">
                <a:solidFill>
                  <a:srgbClr val="7030A0"/>
                </a:solidFill>
              </a:rPr>
              <a:t>В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</a:rPr>
              <a:t>одном блоке с ним разведаны небольшие месторождения «Лодочное» и «Тагульское</a:t>
            </a:r>
            <a:r>
              <a:rPr lang="ru-RU" sz="1600" dirty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go2.imgsmail.ru/imgpreview?key=4af7df55729844a&amp;mb=imgdb_preview_188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800510"/>
            <a:ext cx="4283968" cy="3077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85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2695575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Население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69460048"/>
              </p:ext>
            </p:extLst>
          </p:nvPr>
        </p:nvGraphicFramePr>
        <p:xfrm>
          <a:off x="755576" y="2708920"/>
          <a:ext cx="7453338" cy="1439737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242223"/>
                <a:gridCol w="1242223"/>
                <a:gridCol w="1242223"/>
                <a:gridCol w="1242223"/>
                <a:gridCol w="1242223"/>
                <a:gridCol w="1242223"/>
              </a:tblGrid>
              <a:tr h="427990">
                <a:tc gridSpan="6"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</a:rPr>
                        <a:t>Численность населения</a:t>
                      </a:r>
                      <a:endParaRPr lang="ru-RU" sz="28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99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1959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1970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1979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2002</a:t>
                      </a:r>
                      <a:endParaRPr lang="ru-RU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2015</a:t>
                      </a:r>
                      <a:endParaRPr lang="ru-RU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511749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14 105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↘11 284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↗13 766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↗19 257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↘12 439</a:t>
                      </a: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a:t>↘16 853</a:t>
                      </a:r>
                      <a:endParaRPr lang="ru-RU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94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upload.wikimedia.org/wikipedia/commons/thumb/7/77/Turukhansk_map.jpg/220px-Turukhansk_map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61" y="332656"/>
            <a:ext cx="5832648" cy="491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turuhansk-region.ru/_ph/30/2209104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"/>
          <a:stretch/>
        </p:blipFill>
        <p:spPr bwMode="auto">
          <a:xfrm>
            <a:off x="418090" y="1152498"/>
            <a:ext cx="394262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obory.ru/pic/20800/20849bb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11061" r="5724" b="7227"/>
          <a:stretch/>
        </p:blipFill>
        <p:spPr bwMode="auto">
          <a:xfrm>
            <a:off x="418090" y="3008427"/>
            <a:ext cx="3615070" cy="3625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go2.imgsmail.ru/imgpreview?key=7ca896aa041ca504&amp;mb=imgdb_preview_110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56" y="1012405"/>
            <a:ext cx="2959359" cy="2990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View larger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023362"/>
            <a:ext cx="3615351" cy="361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909" y="188640"/>
            <a:ext cx="1728787" cy="914400"/>
          </a:xfrm>
        </p:spPr>
        <p:txBody>
          <a:bodyPr/>
          <a:lstStyle/>
          <a:p>
            <a:r>
              <a:rPr lang="ru-RU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БЫЛОЕ </a:t>
            </a:r>
            <a:endParaRPr lang="ru-RU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41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uruhansk-region.ru/_ph/10/6054097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4" y="-319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228" y="260648"/>
            <a:ext cx="3153544" cy="914400"/>
          </a:xfrm>
        </p:spPr>
        <p:txBody>
          <a:bodyPr/>
          <a:lstStyle/>
          <a:p>
            <a:pPr algn="ctr"/>
            <a:r>
              <a:rPr lang="ru-RU" b="1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ТУРУХАНСК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260647"/>
            <a:ext cx="1657349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368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ew larg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718"/>
            <a:ext cx="554461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View larg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52" y="1157536"/>
            <a:ext cx="5544000" cy="55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-828600" y="-27384"/>
            <a:ext cx="10441160" cy="936104"/>
          </a:xfrm>
          <a:ln>
            <a:solidFill>
              <a:schemeClr val="tx1"/>
            </a:solidFill>
            <a:prstDash val="lgDashDotDot"/>
          </a:ln>
        </p:spPr>
        <p:txBody>
          <a:bodyPr anchor="ctr"/>
          <a:lstStyle/>
          <a:p>
            <a:pPr algn="ctr"/>
            <a:r>
              <a:rPr lang="ru-RU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Транспортное сообщение</a:t>
            </a:r>
            <a:endParaRPr lang="ru-RU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http://go1.imgsmail.ru/imgpreview?key=ce380ef608942b8&amp;mb=imgdb_preview_12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5089"/>
            <a:ext cx="8586632" cy="4358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270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upload.wikimedia.org/wikipedia/commons/thumb/2/2b/Turukhansk_airport.jpg/220px-Turukhansk_airport.jp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1" y="2061248"/>
            <a:ext cx="4332113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View larger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1248"/>
            <a:ext cx="36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68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uruhansk-region.ru/_ph/10/2/13605499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84" y="2599576"/>
            <a:ext cx="5436096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19588" y="333375"/>
            <a:ext cx="4824412" cy="914400"/>
          </a:xfrm>
        </p:spPr>
        <p:txBody>
          <a:bodyPr/>
          <a:lstStyle/>
          <a:p>
            <a:r>
              <a:rPr lang="ru-RU" dirty="0"/>
              <a:t>ЗИМА В ТУРУХАНСКЕ</a:t>
            </a:r>
          </a:p>
        </p:txBody>
      </p:sp>
      <p:pic>
        <p:nvPicPr>
          <p:cNvPr id="6146" name="Picture 2" descr="View larg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0528" cy="371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302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564</Words>
  <Application>Microsoft Office PowerPoint</Application>
  <PresentationFormat>Экран (4:3)</PresentationFormat>
  <Paragraphs>105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Выполнил: учащийся 12 А класса Мусаев Константин Александрович  Руководители: Фролов А.Ю., учитель ОРР;  Анисимова Н.В., учитель информатики  КГКОУ «Краевая вечерняя (сменная) общеобразовательная школа № 11».  Норильск 2016 год  </vt:lpstr>
      <vt:lpstr>Север Красноярского края.  </vt:lpstr>
      <vt:lpstr>Презентация PowerPoint</vt:lpstr>
      <vt:lpstr>Презентация PowerPoint</vt:lpstr>
      <vt:lpstr>Население</vt:lpstr>
      <vt:lpstr>БЫЛОЕ </vt:lpstr>
      <vt:lpstr>ТУРУХАНСК</vt:lpstr>
      <vt:lpstr>Транспортное сообщение</vt:lpstr>
      <vt:lpstr>ЗИМА В ТУРУХАНСКЕ</vt:lpstr>
      <vt:lpstr>Туруханск летом</vt:lpstr>
      <vt:lpstr>ПРОМЫСЕЛ</vt:lpstr>
      <vt:lpstr>Транспорт</vt:lpstr>
      <vt:lpstr>Культура</vt:lpstr>
      <vt:lpstr>Экономика</vt:lpstr>
      <vt:lpstr>Известные люди</vt:lpstr>
      <vt:lpstr>Пантеон Сталина в п. Курейка </vt:lpstr>
      <vt:lpstr>Презентация PowerPoint</vt:lpstr>
      <vt:lpstr>Презентация PowerPoint</vt:lpstr>
      <vt:lpstr>город Игарка </vt:lpstr>
      <vt:lpstr>Музей вечной мерзлоты в г.Игарка </vt:lpstr>
      <vt:lpstr>Ворогово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Туруханский район.</dc:title>
  <dc:creator>Ученик</dc:creator>
  <cp:lastModifiedBy>Ученик</cp:lastModifiedBy>
  <cp:revision>86</cp:revision>
  <dcterms:created xsi:type="dcterms:W3CDTF">2016-01-28T08:40:13Z</dcterms:created>
  <dcterms:modified xsi:type="dcterms:W3CDTF">2016-04-12T11:46:51Z</dcterms:modified>
</cp:coreProperties>
</file>