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72" r:id="rId2"/>
  </p:sldMasterIdLst>
  <p:notesMasterIdLst>
    <p:notesMasterId r:id="rId25"/>
  </p:notesMasterIdLst>
  <p:sldIdLst>
    <p:sldId id="285" r:id="rId3"/>
    <p:sldId id="362" r:id="rId4"/>
    <p:sldId id="344" r:id="rId5"/>
    <p:sldId id="363" r:id="rId6"/>
    <p:sldId id="287" r:id="rId7"/>
    <p:sldId id="294" r:id="rId8"/>
    <p:sldId id="364" r:id="rId9"/>
    <p:sldId id="365" r:id="rId10"/>
    <p:sldId id="366" r:id="rId11"/>
    <p:sldId id="367" r:id="rId12"/>
    <p:sldId id="368" r:id="rId13"/>
    <p:sldId id="377" r:id="rId14"/>
    <p:sldId id="378" r:id="rId15"/>
    <p:sldId id="379" r:id="rId16"/>
    <p:sldId id="381" r:id="rId17"/>
    <p:sldId id="382" r:id="rId18"/>
    <p:sldId id="380" r:id="rId19"/>
    <p:sldId id="383" r:id="rId20"/>
    <p:sldId id="384" r:id="rId21"/>
    <p:sldId id="385" r:id="rId22"/>
    <p:sldId id="386" r:id="rId23"/>
    <p:sldId id="358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2C210"/>
    <a:srgbClr val="36D111"/>
    <a:srgbClr val="36D511"/>
    <a:srgbClr val="20800A"/>
    <a:srgbClr val="008A3E"/>
    <a:srgbClr val="FF3300"/>
    <a:srgbClr val="A8DADC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8380134-2A20-485B-B5A5-AD852B78724A}" type="datetimeFigureOut">
              <a:rPr lang="ru-RU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FAE980-3A0F-4E01-A77C-8B0D9571D6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016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AE980-3A0F-4E01-A77C-8B0D9571D65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08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AE980-3A0F-4E01-A77C-8B0D9571D65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80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AE980-3A0F-4E01-A77C-8B0D9571D65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80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FAE980-3A0F-4E01-A77C-8B0D9571D65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8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E4F6F9-767D-4C9F-9698-FF495332F56E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25F45-2EEB-43D0-8637-FA818645E1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054179-A705-4134-967C-2C630B96CF7D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22CE3-3759-4CD2-A1E2-380D127D94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55C2B2-F51A-46B6-A954-A22451997DC8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BB904-FCB9-4B1D-B354-A95C3217E7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0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7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29D518-DE0A-4D66-87BB-2A3E3A173CAA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614C8-3505-4F13-AC1D-515F001493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4DCF9-CA98-451F-91D0-E38C99921A9E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4442CA-A8EE-491C-9B99-4925D240F6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418919-6A94-4D12-843B-90565DA172DD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D86979-F483-497D-8E4F-DD6EA74AEF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D6D36F-9436-4385-8D75-8499C534E4B0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6A843-767F-4A5C-9ED2-F0C9804EA49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F1AA80-4BCA-4650-A7AD-5EB218E9EFC7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06FED6-BBC6-49EB-8500-2014A05C3E6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FA2EBD-DCBE-4939-905D-86ED77BCB6EE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7AD767-DDF5-4427-B72C-5D7D577FB3D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953715-4C2C-4DA2-88A9-EB52B46F5CF0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01237-D3E5-4ECD-B6F5-CAEA9A2457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8A2E2A-423F-4AEC-9905-49FA1A03DEEE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3FFC51-E1FA-4B19-B493-2052549DDA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E74C8A-8B57-4B67-9043-207657372DB6}" type="datetimeFigureOut">
              <a:rPr lang="ru-RU" smtClean="0"/>
              <a:pPr>
                <a:defRPr/>
              </a:pPr>
              <a:t>10.05.2016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E69B2C-1F41-4066-B2B0-777FED4063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10.05.2016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936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11645"/>
            <a:ext cx="898163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62818" y="332656"/>
            <a:ext cx="55867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МКДОУ </a:t>
            </a:r>
            <a:r>
              <a:rPr lang="ru-RU" sz="2800" b="1" i="1" dirty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"Детский сад ~191 </a:t>
            </a:r>
            <a:endParaRPr lang="ru-RU" sz="2800" b="1" i="1" dirty="0" smtClean="0">
              <a:ln w="31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комбинированного </a:t>
            </a:r>
            <a:r>
              <a:rPr lang="ru-RU" sz="2800" b="1" i="1" dirty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вида</a:t>
            </a:r>
            <a:r>
              <a:rPr lang="ru-RU" sz="28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"</a:t>
            </a:r>
            <a:endParaRPr lang="ru-RU" sz="2800" b="1" i="1" dirty="0">
              <a:ln w="31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916832"/>
            <a:ext cx="68030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smtClean="0">
                <a:ln w="3175">
                  <a:solidFill>
                    <a:schemeClr val="tx1"/>
                  </a:solidFill>
                  <a:prstDash val="sysDot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Презентация проекта </a:t>
            </a:r>
          </a:p>
          <a:p>
            <a:pPr algn="ctr">
              <a:lnSpc>
                <a:spcPct val="150000"/>
              </a:lnSpc>
            </a:pPr>
            <a:r>
              <a:rPr lang="ru-RU" sz="4800" b="1" dirty="0" smtClean="0">
                <a:ln w="3175">
                  <a:solidFill>
                    <a:schemeClr val="bg1"/>
                  </a:solidFill>
                  <a:prstDash val="sysDash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800" b="1" dirty="0">
                <a:ln w="3175">
                  <a:solidFill>
                    <a:schemeClr val="bg1"/>
                  </a:solidFill>
                  <a:prstDash val="sysDash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ЗИМНИЕ ЗАБАВЫ»</a:t>
            </a:r>
            <a:endParaRPr lang="ru-RU" sz="4800" b="1" dirty="0" smtClean="0">
              <a:ln w="3175">
                <a:solidFill>
                  <a:schemeClr val="bg1"/>
                </a:solidFill>
                <a:prstDash val="sysDash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2889" y="4892282"/>
            <a:ext cx="365355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Выполнила:</a:t>
            </a:r>
            <a:r>
              <a:rPr lang="ru-RU" sz="24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2800" b="1" i="1" dirty="0">
              <a:ln w="31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8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Зубова Т.И</a:t>
            </a:r>
            <a:r>
              <a:rPr lang="ru-RU" sz="2800" b="1" i="1" dirty="0" smtClean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., </a:t>
            </a:r>
            <a:r>
              <a:rPr lang="ru-RU" sz="2400" b="1" dirty="0">
                <a:ln w="3175"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воспитатель </a:t>
            </a:r>
            <a:endParaRPr lang="ru-RU" sz="2400" b="1" dirty="0" smtClean="0">
              <a:ln w="3175"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21" y="4165301"/>
            <a:ext cx="2592288" cy="25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3488" y="481027"/>
            <a:ext cx="797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Мероприятия </a:t>
            </a:r>
            <a:r>
              <a:rPr lang="ru-RU" sz="3200" b="1" i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</a:t>
            </a:r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воспитанниками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3607" y="1253951"/>
            <a:ext cx="7200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Подвижная игра «Льдинка»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948647"/>
            <a:ext cx="7200799" cy="45515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931887"/>
            <a:ext cx="7200799" cy="445795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4717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942" y="1628800"/>
            <a:ext cx="6840760" cy="42680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2896" y="477426"/>
            <a:ext cx="6214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Народная игра «</a:t>
            </a: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Два мороза</a:t>
            </a:r>
            <a:r>
              <a:rPr lang="ru-RU" sz="28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»</a:t>
            </a:r>
            <a:endParaRPr lang="ru-RU" sz="28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628801"/>
            <a:ext cx="7200800" cy="41358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340768"/>
            <a:ext cx="7156474" cy="46805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085" y="1484784"/>
            <a:ext cx="7156474" cy="456447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5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8196" y="1115847"/>
            <a:ext cx="6904446" cy="52432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05546" y="471934"/>
            <a:ext cx="6769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З</a:t>
            </a:r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имние </a:t>
            </a:r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забавы </a:t>
            </a:r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на площадке</a:t>
            </a:r>
            <a:endParaRPr lang="ru-RU" sz="3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329" y="1025932"/>
            <a:ext cx="6214850" cy="55967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0280" y="1115847"/>
            <a:ext cx="6140083" cy="536630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1177382"/>
            <a:ext cx="5832648" cy="54199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663" y="1547228"/>
            <a:ext cx="7361315" cy="45035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880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712" y="1196752"/>
            <a:ext cx="7127026" cy="50542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472896" y="480266"/>
            <a:ext cx="62148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«</a:t>
            </a:r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Творческая мастерская» </a:t>
            </a:r>
            <a:endParaRPr lang="ru-RU" sz="3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700808"/>
            <a:ext cx="7284690" cy="43204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96752"/>
            <a:ext cx="7328146" cy="48245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6842" y="1607856"/>
            <a:ext cx="7015743" cy="40533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6842" y="1607856"/>
            <a:ext cx="7130896" cy="412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8118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253" y="1366133"/>
            <a:ext cx="7256138" cy="4859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26525" y="382578"/>
            <a:ext cx="7956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«</a:t>
            </a:r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Творческая </a:t>
            </a:r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мастерская </a:t>
            </a:r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на участке» </a:t>
            </a:r>
            <a:endParaRPr lang="ru-RU" sz="3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741" y="1333067"/>
            <a:ext cx="7256138" cy="51098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7" y="1415825"/>
            <a:ext cx="7155271" cy="510984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9159" y="1415824"/>
            <a:ext cx="7443302" cy="48934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3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264" y="1366133"/>
            <a:ext cx="7094116" cy="4859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52824" y="351800"/>
            <a:ext cx="56359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9525" cmpd="tri">
                  <a:solidFill>
                    <a:schemeClr val="bg2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ЗИМНИЕ СТАРТЫ </a:t>
            </a:r>
            <a:endParaRPr lang="ru-RU" sz="4000" b="1" cap="none" spc="0" dirty="0">
              <a:ln w="9525" cmpd="tri">
                <a:solidFill>
                  <a:schemeClr val="bg2"/>
                </a:solidFill>
                <a:prstDash val="solid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253" y="1417400"/>
            <a:ext cx="7256138" cy="47569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773" y="1518391"/>
            <a:ext cx="7256138" cy="46574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696" y="1516849"/>
            <a:ext cx="6932072" cy="465748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1417400"/>
            <a:ext cx="6709136" cy="480820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7036" y="1450950"/>
            <a:ext cx="6581732" cy="48066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752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4" y="404664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09" y="908720"/>
            <a:ext cx="7261198" cy="50601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09" y="908720"/>
            <a:ext cx="7261198" cy="51356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079" y="980728"/>
            <a:ext cx="7261198" cy="51256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09" y="980728"/>
            <a:ext cx="7261198" cy="49881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94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0800" y="1640224"/>
            <a:ext cx="3619044" cy="4957128"/>
          </a:xfrm>
          <a:prstGeom prst="rect">
            <a:avLst/>
          </a:prstGeom>
          <a:noFill/>
          <a:ln w="57150" cmpd="tri">
            <a:solidFill>
              <a:srgbClr val="32C210"/>
            </a:solidFill>
            <a:prstDash val="sysDash"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470738" y="869383"/>
            <a:ext cx="6219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Новогоднее </a:t>
            </a:r>
            <a:r>
              <a:rPr lang="ru-RU" sz="2800" b="1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меню для </a:t>
            </a:r>
            <a:r>
              <a:rPr lang="ru-RU" sz="2800" b="1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детей </a:t>
            </a:r>
            <a:endParaRPr lang="ru-RU" sz="2800" b="1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984" y="256292"/>
            <a:ext cx="4880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</a:t>
            </a:r>
            <a:r>
              <a:rPr lang="ru-RU" sz="3200" b="1" i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родителями </a:t>
            </a:r>
            <a:endParaRPr lang="ru-RU" sz="3200" b="1" i="1" dirty="0" smtClean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0490" y="1368223"/>
            <a:ext cx="7039664" cy="48594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26525" y="112856"/>
            <a:ext cx="7956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Книга правил </a:t>
            </a:r>
            <a:r>
              <a:rPr lang="ru-RU" sz="3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Bookman Old Style" pitchFamily="18" charset="0"/>
              </a:rPr>
              <a:t>безопасного поведения в зимний период </a:t>
            </a:r>
            <a:endParaRPr lang="ru-RU" sz="3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9154" y="1128519"/>
            <a:ext cx="3882336" cy="57294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784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0337" y="1368221"/>
            <a:ext cx="6768752" cy="51571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322" y="56688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Р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одители – наши первые помощники! 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5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56264"/>
            <a:ext cx="898163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337648" y="784523"/>
            <a:ext cx="8424936" cy="1440160"/>
          </a:xfrm>
          <a:prstGeom prst="frame">
            <a:avLst>
              <a:gd name="adj1" fmla="val 14193"/>
            </a:avLst>
          </a:prstGeom>
          <a:solidFill>
            <a:srgbClr val="00B0F0"/>
          </a:solidFill>
          <a:ln w="38100">
            <a:solidFill>
              <a:srgbClr val="FF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7648" y="996771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Вид проекта: </a:t>
            </a:r>
            <a:endParaRPr lang="ru-RU" sz="3200" b="1" dirty="0" smtClean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практико-ориентированный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, творческий. </a:t>
            </a:r>
          </a:p>
        </p:txBody>
      </p:sp>
      <p:sp>
        <p:nvSpPr>
          <p:cNvPr id="8" name="Рамка 7"/>
          <p:cNvSpPr/>
          <p:nvPr/>
        </p:nvSpPr>
        <p:spPr>
          <a:xfrm>
            <a:off x="316336" y="2708920"/>
            <a:ext cx="8424936" cy="1440160"/>
          </a:xfrm>
          <a:prstGeom prst="frame">
            <a:avLst>
              <a:gd name="adj1" fmla="val 14193"/>
            </a:avLst>
          </a:prstGeom>
          <a:solidFill>
            <a:srgbClr val="00B0F0"/>
          </a:solidFill>
          <a:ln w="38100">
            <a:solidFill>
              <a:srgbClr val="FF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336" y="2921168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Продолжительность: </a:t>
            </a:r>
          </a:p>
          <a:p>
            <a:pPr lvl="0"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краткосрочный – 2-я неделя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января.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Рамка 11"/>
          <p:cNvSpPr/>
          <p:nvPr/>
        </p:nvSpPr>
        <p:spPr>
          <a:xfrm>
            <a:off x="338040" y="4653136"/>
            <a:ext cx="8424936" cy="1440160"/>
          </a:xfrm>
          <a:prstGeom prst="frame">
            <a:avLst>
              <a:gd name="adj1" fmla="val 14193"/>
            </a:avLst>
          </a:prstGeom>
          <a:solidFill>
            <a:srgbClr val="00B0F0"/>
          </a:solidFill>
          <a:ln w="38100">
            <a:solidFill>
              <a:srgbClr val="FFFF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6336" y="4865384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Участники: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дети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старшей группы, воспитатели,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cs typeface="Times New Roman" panose="02020603050405020304" pitchFamily="18" charset="0"/>
              </a:rPr>
              <a:t>родители.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4288" y="1265858"/>
            <a:ext cx="5652068" cy="559214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388" y="188640"/>
            <a:ext cx="75326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А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льбом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с загадками и стихами «Зимушка-зима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» 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4288" y="1265858"/>
            <a:ext cx="5842048" cy="54755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53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297" y="1377537"/>
            <a:ext cx="7488832" cy="51363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38388" y="188640"/>
            <a:ext cx="7532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Как я провёл зимние каникулы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» 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70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04664"/>
            <a:ext cx="8640960" cy="5170140"/>
          </a:xfrm>
          <a:prstGeom prst="rect">
            <a:avLst/>
          </a:prstGeom>
          <a:noFill/>
          <a:ln w="76200" cmpd="thickThin">
            <a:solidFill>
              <a:srgbClr val="0070C0"/>
            </a:solidFill>
            <a:prstDash val="dash"/>
            <a:miter lim="800000"/>
            <a:headEnd/>
            <a:tailEnd/>
          </a:ln>
          <a:effectLst/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763688" y="4371479"/>
            <a:ext cx="5448300" cy="2406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2000" i="1" kern="10" spc="-100" normalizeH="1" dirty="0" smtClean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7541" y="5661248"/>
            <a:ext cx="6720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Спасибо  за  внимание</a:t>
            </a:r>
          </a:p>
        </p:txBody>
      </p:sp>
      <p:pic>
        <p:nvPicPr>
          <p:cNvPr id="4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60644" cy="52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476672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ln w="3175">
                  <a:solidFill>
                    <a:prstClr val="white"/>
                  </a:solidFill>
                </a:ln>
                <a:solidFill>
                  <a:srgbClr val="C00000"/>
                </a:solidFill>
                <a:latin typeface="Bookman Old Style" pitchFamily="18" charset="0"/>
              </a:rPr>
              <a:t>Актуальность.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21672" y="1268760"/>
            <a:ext cx="803909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   Все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дети очень любят зимнее время года, а особенно, первый снег, при этом не всегда догадываются, насколько разнообразно можно с ним играть. Лепка снежков и снеговиков, конечно интересна,  но вскоре и она наскучивает. А вот зимние забавы доступны абсолютно всем и каждому, главное иметь большое желание, да соответствующие знания, умения и навыки. Этот проект предоставит нашим воспитанникам возможность обогатить имеющиеся представления по данной теме, реализовать их в практической деятельности, пережить радость открытий, побед и успехов. Создаст условия для раскрытия творческих способностей дошкольников, их активности, самостоятельности, инициативности, поможет приобщить детей и родителей к совместной деятельности, обеспечит тесное сотрудничество воспитателей с родителями. 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40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Ахуеть. - 6 Мая 2014 - Хочеться еще лета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44015"/>
            <a:ext cx="8981639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Содержимое 3" descr="f8.g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3316" name="Рисунок 6" descr="65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1285875"/>
            <a:ext cx="15065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 rot="21313993">
            <a:off x="1263670" y="1597285"/>
            <a:ext cx="457200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700" b="1" dirty="0" smtClean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Расширять </a:t>
            </a:r>
            <a:r>
              <a:rPr lang="ru-RU" sz="27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представления  детей о традициях и обычаях нашего народа, зимних народных праздниках и русских забавах.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21279904">
            <a:off x="1658359" y="753496"/>
            <a:ext cx="3298688" cy="985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5400" b="1" dirty="0" smtClean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Цель </a:t>
            </a:r>
            <a:endParaRPr lang="ru-RU" sz="5400" b="1" dirty="0">
              <a:ln w="3175"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0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08776" y="548680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Задачи</a:t>
            </a:r>
            <a:r>
              <a:rPr lang="ru-RU" sz="4000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624682" y="1484784"/>
            <a:ext cx="7953158" cy="1143000"/>
          </a:xfrm>
        </p:spPr>
        <p:txBody>
          <a:bodyPr/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Приобщать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воспитанников к национальным ценностям и традициям празднования Рождества и старого Нового года 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России.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Заголовок 15"/>
          <p:cNvSpPr txBox="1">
            <a:spLocks/>
          </p:cNvSpPr>
          <p:nvPr/>
        </p:nvSpPr>
        <p:spPr>
          <a:xfrm>
            <a:off x="612066" y="3212976"/>
            <a:ext cx="7562230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истематизировать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знания о народных песнях,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играх.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Заголовок 15"/>
          <p:cNvSpPr txBox="1">
            <a:spLocks/>
          </p:cNvSpPr>
          <p:nvPr/>
        </p:nvSpPr>
        <p:spPr>
          <a:xfrm>
            <a:off x="609956" y="2636912"/>
            <a:ext cx="786170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знакомить с зимними видами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спорта.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Заголовок 15"/>
          <p:cNvSpPr txBox="1">
            <a:spLocks/>
          </p:cNvSpPr>
          <p:nvPr/>
        </p:nvSpPr>
        <p:spPr>
          <a:xfrm>
            <a:off x="609956" y="3872152"/>
            <a:ext cx="773713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богащать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знания дошкольников о правилах безопасного поведения в зимний период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времени.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Заголовок 15"/>
          <p:cNvSpPr txBox="1">
            <a:spLocks/>
          </p:cNvSpPr>
          <p:nvPr/>
        </p:nvSpPr>
        <p:spPr>
          <a:xfrm>
            <a:off x="644066" y="4941168"/>
            <a:ext cx="80251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fontAlgn="auto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эмоционально - положительное отношение к празднику и желание участвовать в его подготовке.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99592" y="1844824"/>
            <a:ext cx="7632848" cy="475252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Изучение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материалов Интернет ресурсов по теме: беседы с воспитанниками, памятки для родителей и т.п.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Подбор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детской художественной литературы для чтения.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Подбор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дидактических игр по тематике.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Разработка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сценария развлечения «Зимние забавы».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Подготовка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презентаций по теме для бесед с дошкольниками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539" y="1124744"/>
            <a:ext cx="6773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Предварительная </a:t>
            </a:r>
            <a:r>
              <a:rPr lang="ru-RU" sz="3200" b="1" i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</a:t>
            </a:r>
            <a:endParaRPr lang="ru-RU" sz="3200" b="1" i="1" dirty="0" smtClean="0">
              <a:ln>
                <a:solidFill>
                  <a:schemeClr val="bg1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929198"/>
            <a:ext cx="85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44694" y="332656"/>
            <a:ext cx="40318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ln w="3175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РЕАЛИЗАЦИЯ</a:t>
            </a:r>
            <a:endParaRPr lang="ru-RU" sz="4000" dirty="0">
              <a:ln w="3175">
                <a:solidFill>
                  <a:schemeClr val="bg1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777143"/>
            <a:ext cx="8748464" cy="6080857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Обсуждение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мероприятий для проекта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Зимние забавы» с детьми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Дидактические игры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(«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Времена года», «Что бывает зимой», «Найди похожую» и др.).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Подвижные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игры, народные игры («Снеговик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«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Лабиринт», «Следопыты», «Защита крепости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«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Два мороза», «Снежная баба» и др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.).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Чтение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художественной литературы (Сборник стихов «В лесу родилась ёлочка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Сборник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стихов «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Когда наступит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старый Новый год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Зимняя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история «Красные санки Оливера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»,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Женевьева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Юрье «Новогодняя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книга кроличьих историй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»).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9433" y="332656"/>
            <a:ext cx="67739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</a:t>
            </a:r>
            <a:r>
              <a:rPr lang="ru-RU" sz="3200" b="1" i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</a:t>
            </a:r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воспитанниками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929198"/>
            <a:ext cx="85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0208" y="260648"/>
            <a:ext cx="8748464" cy="633670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Рассматривание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иллюстраций: зимние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пейзажи, новогодние праздники, игры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детей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зимой, в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художественной литературе о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зиме и т.п.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Беседы («Украшение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дома к старому Новому году и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Рождеству», «История варежек», «Что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такое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Рождество?», «Зимние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виды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спорта»).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«Творческая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мастерская»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(Конструирование/Ручной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труд «Ледяной дом»;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Рисование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 «Весело качусь я под гору в сугроб»;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Лепка/Аппликация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 «Снегурочка»).</a:t>
            </a:r>
            <a:b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 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участке (постройки из снега, украшение построек цветными льдинками, снеговик и его друзья, опытническая деятельность со снегом и водой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).</a:t>
            </a:r>
            <a:b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</a:t>
            </a: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1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Спортивный досуг «ЗИМНИЕ СТАРТЫ</a:t>
            </a:r>
            <a:r>
              <a:rPr lang="ru-RU" sz="2100" b="1" dirty="0" smtClean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». </a:t>
            </a:r>
            <a:endParaRPr lang="ru-RU" sz="21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929198"/>
            <a:ext cx="85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124712" cy="4797152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Памятки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 буклеты в Родительский уголок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(новогодние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блюда для детей, п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равила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безопасного поведения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зимний период).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Зимние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постройки на участке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(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азработка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плана построек с учетом особенностей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участка,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озведение построек).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Участие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создании альбом с загадками и стихами «Зимушка-зима».</a:t>
            </a: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= 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Фотогазета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«Как я провёл зимние каникулы»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.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9432" y="548680"/>
            <a:ext cx="4880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Работа </a:t>
            </a:r>
            <a:r>
              <a:rPr lang="ru-RU" sz="3200" b="1" i="1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родителями </a:t>
            </a:r>
            <a:endParaRPr lang="ru-RU" sz="3200" b="1" i="1" dirty="0" smtClean="0">
              <a:ln>
                <a:solidFill>
                  <a:prstClr val="white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929198"/>
            <a:ext cx="857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3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5751</TotalTime>
  <Words>408</Words>
  <Application>Microsoft Office PowerPoint</Application>
  <PresentationFormat>Экран (4:3)</PresentationFormat>
  <Paragraphs>51</Paragraphs>
  <Slides>22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4_Воздушный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 Приобщать воспитанников к национальным ценностям и традициям празднования Рождества и старого Нового года в России.</vt:lpstr>
      <vt:lpstr>=  Изучение материалов Интернет ресурсов по теме: беседы с воспитанниками, памятки для родителей и т.п. =  Подбор детской художественной литературы для чтения. =  Подбор дидактических игр по тематике. =  Разработка сценария развлечения «Зимние забавы». =  Подготовка презентаций по теме для бесед с дошкольниками.</vt:lpstr>
      <vt:lpstr>=  Обсуждение мероприятий для проекта «Зимние забавы» с детьми. =  Дидактические игры («Времена года», «Что бывает зимой», «Найди похожую» и др.). =  Подвижные игры, народные игры («Снеговик», «Лабиринт», «Следопыты», «Защита крепости», «Два мороза», «Снежная баба» и др.). =  Чтение художественной литературы (Сборник стихов «В лесу родилась ёлочка», Сборник стихов «Когда наступит старый Новый год», Зимняя история «Красные санки Оливера», Женевьева Юрье «Новогодняя книга кроличьих историй»).</vt:lpstr>
      <vt:lpstr>=  Рассматривание иллюстраций: зимние пейзажи, новогодние праздники, игры детей зимой, в художественной литературе о зиме и т.п. =  Беседы («Украшение дома к старому Новому году и Рождеству», «История варежек», «Что такое Рождество?», «Зимние виды спорта»). =  «Творческая мастерская» (Конструирование/Ручной труд «Ледяной дом»; Рисование: «Весело качусь я под гору в сугроб»; Лепка/Аппликация: «Снегурочка»). =  На участке (постройки из снега, украшение построек цветными льдинками, снеговик и его друзья, опытническая деятельность со снегом и водой). = Спортивный досуг «ЗИМНИЕ СТАРТЫ». </vt:lpstr>
      <vt:lpstr>=  Памятки и буклеты в Родительский уголок (новогодние блюда для детей, правила безопасного поведения в зимний период). =  Зимние постройки на участке (разработка плана построек с учетом особенностей участка, возведение построек). =  Участие в создании альбом с загадками и стихами «Зимушка-зима». =  Фотогазета «Как я провёл зимние каникулы».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Nastya</dc:creator>
  <cp:lastModifiedBy>Windows User</cp:lastModifiedBy>
  <cp:revision>355</cp:revision>
  <dcterms:created xsi:type="dcterms:W3CDTF">2009-04-01T13:19:17Z</dcterms:created>
  <dcterms:modified xsi:type="dcterms:W3CDTF">2016-05-10T13:31:53Z</dcterms:modified>
</cp:coreProperties>
</file>