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DB3E-2292-41DB-B1F5-E42FBCAFBE8E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478C-AA5A-4585-AF5A-96041A5FE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DB3E-2292-41DB-B1F5-E42FBCAFBE8E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478C-AA5A-4585-AF5A-96041A5FE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247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DB3E-2292-41DB-B1F5-E42FBCAFBE8E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478C-AA5A-4585-AF5A-96041A5FE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709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DB3E-2292-41DB-B1F5-E42FBCAFBE8E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478C-AA5A-4585-AF5A-96041A5FE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997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DB3E-2292-41DB-B1F5-E42FBCAFBE8E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478C-AA5A-4585-AF5A-96041A5FE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54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DB3E-2292-41DB-B1F5-E42FBCAFBE8E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478C-AA5A-4585-AF5A-96041A5FE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76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DB3E-2292-41DB-B1F5-E42FBCAFBE8E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478C-AA5A-4585-AF5A-96041A5FE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86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DB3E-2292-41DB-B1F5-E42FBCAFBE8E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478C-AA5A-4585-AF5A-96041A5FE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630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DB3E-2292-41DB-B1F5-E42FBCAFBE8E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478C-AA5A-4585-AF5A-96041A5FE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86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DB3E-2292-41DB-B1F5-E42FBCAFBE8E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478C-AA5A-4585-AF5A-96041A5FE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62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DB3E-2292-41DB-B1F5-E42FBCAFBE8E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3478C-AA5A-4585-AF5A-96041A5FE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425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ADB3E-2292-41DB-B1F5-E42FBCAFBE8E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3478C-AA5A-4585-AF5A-96041A5FE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898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Диагностика детей старшего дошкольного возраста с ОНР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Выполнила: Макарова Е.В</a:t>
            </a:r>
          </a:p>
          <a:p>
            <a:pPr algn="r"/>
            <a:r>
              <a:rPr lang="ru-RU" dirty="0" smtClean="0"/>
              <a:t>Группа 151-ОВЗ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06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74171"/>
            <a:ext cx="10515600" cy="591547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Методика «Найди и вычеркни» (П.Я. </a:t>
            </a:r>
            <a:r>
              <a:rPr lang="ru-RU" b="1" dirty="0" err="1" smtClean="0">
                <a:solidFill>
                  <a:schemeClr val="tx1"/>
                </a:solidFill>
              </a:rPr>
              <a:t>Кеэса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Назначение теста: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Задание, содержащееся в этой методике, предназначено для определения концентрации и устойчивости внимания.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Описание текста: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Ребенку показывают рисунок. На нем в случайном порядке даны изображения простых фигур: грибок, домик, ведерко, мяч, цветок, флажок. Ребенок перед началом исследования получает инструкцию следующего содержания: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«Сейчас мы с тобой поиграем в такую игру: я покажу тебе картинку, на которой нарисовано много разных, знакомых тебе предметов. Когда я скажу слово «начинай», ты по строчкам этого рисунка начнешь искать и зачеркивать те предметы, которые я назову. Искать и зачеркивать названные предметы необходимо до тех пор, пока я не скажу слово «стоп». В это время ты должен остановиться и показать мне то изображение предмета, которое ты увидел последним. После этого я отмечу на твоем рисунке место, где ты остановился, и снова скажу слово «начинай». После этого ты продолжишь делать то же самое, т.е. искать и вычеркивать из рисунка заданные предметы. Так будет несколько раз, пока я не скажу слово «конец». На этом выполнение задания завершится».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 этой методике ребенок работает 2,5 мин, в течение которых пять раз подряд (через каждые 30 сек) ему говорят слова «стоп» и «начинай».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65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88687"/>
            <a:ext cx="10515600" cy="590096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Оценка проводится следующим образом:</a:t>
            </a:r>
          </a:p>
          <a:p>
            <a:pPr algn="ctr"/>
            <a:endParaRPr lang="ru-RU" b="1" dirty="0" smtClean="0"/>
          </a:p>
          <a:p>
            <a:r>
              <a:rPr lang="ru-RU" dirty="0" smtClean="0">
                <a:solidFill>
                  <a:schemeClr val="tx1"/>
                </a:solidFill>
              </a:rPr>
              <a:t>Концентрация и устойчивость высокая: длительно удерживает внимание на объекте;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Концентрация и устойчивость средняя: внимание удерживает на несколько секунд, быстро отвлекается;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Концентрация и устойчивость низкая: внимание рассеянное, не задерживается на одном объекте;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19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59658"/>
            <a:ext cx="10515600" cy="580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391887"/>
            <a:ext cx="10515600" cy="5820228"/>
          </a:xfrm>
        </p:spPr>
        <p:txBody>
          <a:bodyPr>
            <a:normAutofit fontScale="925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Методика «Таблицы </a:t>
            </a:r>
            <a:r>
              <a:rPr lang="ru-RU" b="1" dirty="0" err="1" smtClean="0">
                <a:solidFill>
                  <a:schemeClr val="tx1"/>
                </a:solidFill>
              </a:rPr>
              <a:t>Шульте</a:t>
            </a:r>
            <a:r>
              <a:rPr lang="ru-RU" b="1" dirty="0" smtClean="0">
                <a:solidFill>
                  <a:schemeClr val="tx1"/>
                </a:solidFill>
              </a:rPr>
              <a:t>»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Цель исследования</a:t>
            </a:r>
            <a:r>
              <a:rPr lang="ru-RU" dirty="0" smtClean="0">
                <a:solidFill>
                  <a:schemeClr val="tx1"/>
                </a:solidFill>
              </a:rPr>
              <a:t>: определение объема внимания и динамики работоспособности.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Материал и оборудование: для проведения эксперимента нужно иметь 5 таблиц размером 25×25 см с написанными на них в беспорядке числами от 1 до 25. Кроме того, для эксперимента потребуются секундомер и небольшая указка.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Испытуемому мельком показывают таблицу, сопровождая показ словами: «На этой таблице расположены не по порядку числа от 1 до 25». Далее таблицу прикрывают и продолжают инструкцию: «Сейчас указкой покажи и назови вслух по порядку все числа от 1 до 25. Постарайся делать это как можно быстрее, но не ошибайся».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Ребенок должен отыскать на таблице числа от 1 до 25 и указать их.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Обработка результатов: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Прежде всего выявляют различия во времени, которое испытуемый тратит на отыскивание чисел одной таблицы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До эксперимента необходимо убедиться, что ребенок свободно считает от 1 до 25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Эксперимент нельзя проводить с плохо видящими детьми, если они не носят очки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01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16115"/>
            <a:ext cx="10515600" cy="7257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88687"/>
            <a:ext cx="10515600" cy="590096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Методика «Зашумленные изображения» (А.Р. </a:t>
            </a:r>
            <a:r>
              <a:rPr lang="ru-RU" b="1" dirty="0" err="1" smtClean="0">
                <a:solidFill>
                  <a:schemeClr val="tx1"/>
                </a:solidFill>
              </a:rPr>
              <a:t>Лурия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Цель</a:t>
            </a:r>
            <a:r>
              <a:rPr lang="ru-RU" dirty="0" smtClean="0">
                <a:solidFill>
                  <a:schemeClr val="tx1"/>
                </a:solidFill>
              </a:rPr>
              <a:t>: выявить характер зрительного восприятия, определить устойчивость и переключение внимания.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Стимульный материал: картинки с изображением контура, силуэта, частей знакомых предметов, наложенных друг на друга.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Процедура исследования: </a:t>
            </a:r>
            <a:r>
              <a:rPr lang="ru-RU" dirty="0" smtClean="0">
                <a:solidFill>
                  <a:schemeClr val="tx1"/>
                </a:solidFill>
              </a:rPr>
              <a:t>ребенку объясняют, что ему будут показаны несколько контурных рисунков, в которых как бы «спрятаны» многие известные ему предметы. Далее ребенку предъявляют поочередно картинки и просят последовательно назвать очертания всех «спрятанных» предметов.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Оценка результатов.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баллов - ребенок назвал все предметы, очертания которых имеются на всех трех рисунках, затратив на это меньше чем 20 сек.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-9 баллов - ребенок назвал все предметы, затратив на их поиск от 21 до 30 секунд.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-7 баллов - ребенок нашел и назвал все предметы за время от 31 до 40 сек.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-5 баллов - ребенок решил задачу поиска всех предметов за 41-50 секунд.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-3 балла - ребенок справился с задачей нахождения всех предметов за время от 51 до 60 секунд.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-1 балл - за время, большее чем 60 сек., ребенок не смог решить задачу по поиску и названию всех предметов, «спрятанных» в трех рисунках.</a:t>
            </a:r>
          </a:p>
        </p:txBody>
      </p:sp>
    </p:spTree>
    <p:extLst>
      <p:ext uri="{BB962C8B-B14F-4D97-AF65-F5344CB8AC3E}">
        <p14:creationId xmlns:p14="http://schemas.microsoft.com/office/powerpoint/2010/main" val="385920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719"/>
            <a:ext cx="10515600" cy="6043931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ПАМЯТЬ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 детей с общим недоразвитием речи, по сравнению с возрастной нормой, наблюдаются особенности памяти: сужение ее объема, быстрое угасание возникших следов, ограниченность удержания словесных раздражителей и др.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Особенно страдает вербальная память - произвольная, опосредованная, включающая память на слова, фразы, целостные тексты. При зрительном подкреплении дети запоминают материал легче, </a:t>
            </a:r>
            <a:r>
              <a:rPr lang="ru-RU" dirty="0" err="1" smtClean="0">
                <a:solidFill>
                  <a:schemeClr val="tx1"/>
                </a:solidFill>
              </a:rPr>
              <a:t>речезрительная</a:t>
            </a:r>
            <a:r>
              <a:rPr lang="ru-RU" dirty="0" smtClean="0">
                <a:solidFill>
                  <a:schemeClr val="tx1"/>
                </a:solidFill>
              </a:rPr>
              <a:t> память оказывается более развитой. Трудности в подборе слов вместе с забыванием слов и затруднениями в воспроизведении их структуры резко ограничивают возможности произвольного высказывания ребенка. Отмечается снижение активной направленности в процессе припоминания сюжетной линии, последовательности событий, недостаточная активность наблюдательности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37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14514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75771"/>
            <a:ext cx="10515600" cy="5813879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Для выявления у детей  дошкольного возраста с ОНР </a:t>
            </a:r>
            <a:r>
              <a:rPr lang="ru-RU" dirty="0" err="1" smtClean="0">
                <a:solidFill>
                  <a:schemeClr val="tx1"/>
                </a:solidFill>
              </a:rPr>
              <a:t>сформированости</a:t>
            </a:r>
            <a:r>
              <a:rPr lang="ru-RU" dirty="0" smtClean="0">
                <a:solidFill>
                  <a:schemeClr val="tx1"/>
                </a:solidFill>
              </a:rPr>
              <a:t> видов памяти, таких как двигательной, зрительной, слухоречевой, произвольной, непроизвольной, можно взять следующие диагностики: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Методика: «10 предметов»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Цель: Определить состояние объема кратковременной зрительной памяти у детей старшего дошкольного возраста.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Материал: </a:t>
            </a:r>
            <a:r>
              <a:rPr lang="ru-RU" dirty="0" smtClean="0">
                <a:solidFill>
                  <a:schemeClr val="tx1"/>
                </a:solidFill>
              </a:rPr>
              <a:t>10 предметных </a:t>
            </a:r>
            <a:r>
              <a:rPr lang="ru-RU" dirty="0" smtClean="0">
                <a:solidFill>
                  <a:schemeClr val="tx1"/>
                </a:solidFill>
              </a:rPr>
              <a:t>картинок.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Процедура</a:t>
            </a:r>
            <a:r>
              <a:rPr lang="ru-RU" dirty="0" smtClean="0">
                <a:solidFill>
                  <a:schemeClr val="tx1"/>
                </a:solidFill>
              </a:rPr>
              <a:t>: ребенку предъявляется ряд из десяти картинок в течение 45 сек. Затем показываются 15 картинок, из которых нужно выбрать те, которые были предъявлены в первый раз.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Инструкция</a:t>
            </a:r>
            <a:r>
              <a:rPr lang="ru-RU" dirty="0" smtClean="0">
                <a:solidFill>
                  <a:schemeClr val="tx1"/>
                </a:solidFill>
              </a:rPr>
              <a:t>: «Давай поиграем. Посмотри внимательно на картинки и постарайся их запомнить. Потом я дам тебе много картинок, а ты постарайся узнать и показать только те, которые я показывала в первый раз».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Оценка: </a:t>
            </a:r>
            <a:r>
              <a:rPr lang="ru-RU" dirty="0" smtClean="0">
                <a:solidFill>
                  <a:schemeClr val="tx1"/>
                </a:solidFill>
              </a:rPr>
              <a:t>Отмечается количество запомненных картинок.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716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0160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61257"/>
            <a:ext cx="10515600" cy="5828393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Методика: «Изучение соотношения непроизвольной и произвольной памяти»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Цель</a:t>
            </a:r>
            <a:r>
              <a:rPr lang="ru-RU" dirty="0" smtClean="0">
                <a:solidFill>
                  <a:schemeClr val="tx1"/>
                </a:solidFill>
              </a:rPr>
              <a:t>: определить состояние зрительной памяти у детей старшего дошкольного возраста.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Подготовка исследования</a:t>
            </a:r>
            <a:r>
              <a:rPr lang="ru-RU" dirty="0" smtClean="0">
                <a:solidFill>
                  <a:schemeClr val="tx1"/>
                </a:solidFill>
              </a:rPr>
              <a:t>. Подобрать 3 набора предметных картинок (по 16 в каждом) так, чтобы каждый можно было по тематике разбить на 4 группы, например: животные, фрукты, овощи, </a:t>
            </a:r>
            <a:r>
              <a:rPr lang="ru-RU" dirty="0" smtClean="0">
                <a:solidFill>
                  <a:schemeClr val="tx1"/>
                </a:solidFill>
              </a:rPr>
              <a:t>одежда.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Проведение исследования</a:t>
            </a:r>
            <a:r>
              <a:rPr lang="ru-RU" dirty="0" smtClean="0">
                <a:solidFill>
                  <a:schemeClr val="tx1"/>
                </a:solidFill>
              </a:rPr>
              <a:t>. Проводится 3 серии эксперимента через день индивидуально с детьми 6-7 лет. В каждой серии используется новый набор картинок, участвуют одни и те же дети.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Первая серия. Изучение пассивной непроизвольной памяти.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Ребенку показывают картинки с изображением различных предметов, которые он должен рассмотреть. Не ставят задачу запомнить, говорят: «Я сейчас покажу картинки, а ты внимательно посмотри на них». Картинки экспонируются последовательно одна за другой. После демонстрации одного из наборов ребенка просят: «Назови картинки, которые ты запомнил».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9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16115"/>
            <a:ext cx="10515600" cy="8708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03201"/>
            <a:ext cx="10515600" cy="5886449"/>
          </a:xfrm>
        </p:spPr>
        <p:txBody>
          <a:bodyPr>
            <a:normAutofit fontScale="92500" lnSpcReduction="10000"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Вторая серия. </a:t>
            </a:r>
            <a:r>
              <a:rPr lang="ru-RU" b="1" dirty="0" smtClean="0">
                <a:solidFill>
                  <a:schemeClr val="tx1"/>
                </a:solidFill>
              </a:rPr>
              <a:t>Изучение активной непроизвольной памяти, когда при запоминании используется прием классификации материала. </a:t>
            </a:r>
            <a:r>
              <a:rPr lang="ru-RU" dirty="0" smtClean="0">
                <a:solidFill>
                  <a:schemeClr val="tx1"/>
                </a:solidFill>
              </a:rPr>
              <a:t>Ребенку предлагают разложить второй набор картинок в 4 ряда, т.е. на 4 группы: «Что к чему подходит?». После выполнения задания картинки убирают и просят ребенка вспомнить и перечислить все картинки по рядам.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Третья серия. </a:t>
            </a:r>
            <a:r>
              <a:rPr lang="ru-RU" dirty="0" smtClean="0">
                <a:solidFill>
                  <a:schemeClr val="tx1"/>
                </a:solidFill>
              </a:rPr>
              <a:t>Изучение произвольной памяти. Детям, участвовавшим в первых двух сериях, показывают третий набор картинок и предлагают запомнить как можно больше картинок для Того, чтобы затем их припомнить. Средства и приемы запоминания не указывают. Каждая картинка экспонируется в течение 3 с. После показа всех картинок дети воспроизводят по памяти предметы, изображенные на них.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Обработка данных</a:t>
            </a:r>
            <a:r>
              <a:rPr lang="ru-RU" dirty="0" smtClean="0">
                <a:solidFill>
                  <a:schemeClr val="tx1"/>
                </a:solidFill>
              </a:rPr>
              <a:t>. Подсчитывают среднее арифметическое количество воспроизведенных названий предметов. Полученные данные оформляют в таблицу  Сопоставляют средние показатели объема памяти по каждой серии эксперимента и возраста детей. Устанавливают продуктивность разных видов запоминания на протяжении дошкольного возраста, а также соотношение показателей, полученных у одних и тех же детей при разных видах запоминания. Выявляют, как дети справляются с задачей припомнить материал, с чего начинают использовать способы запоминания и какие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87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719"/>
            <a:ext cx="10515600" cy="6043931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Методика: «Запоминание десяти статистических поз»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Цель: исследовать состояние двигательной памяти у детей старшего дошкольного возраста.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Процедура: Логопед демонстрирует ребенку десять поз: «Чебурашка», «комочек», «балерина», «Буратино», «солдатик» и т.д.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Инструкция: «Давай поиграем. Посмотри, кого я тебе покажу: это «Чебурашка» («балерина», «Буратино», «солдатик»). А теперь ты покажи мне всех, кого ты запомнил».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Оценка: Отмечается максимальное количество запомненных поз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94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59657"/>
            <a:ext cx="10515600" cy="5929993"/>
          </a:xfrm>
        </p:spPr>
        <p:txBody>
          <a:bodyPr>
            <a:normAutofit fontScale="77500" lnSpcReduction="20000"/>
          </a:bodyPr>
          <a:lstStyle/>
          <a:p>
            <a:r>
              <a:rPr lang="ru-RU" sz="2900" b="1" dirty="0" smtClean="0">
                <a:solidFill>
                  <a:schemeClr val="tx1"/>
                </a:solidFill>
              </a:rPr>
              <a:t>Методика: «Изучение эффективности запоминания осмысленного материала»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Цель: </a:t>
            </a:r>
            <a:r>
              <a:rPr lang="ru-RU" dirty="0" smtClean="0">
                <a:solidFill>
                  <a:schemeClr val="tx1"/>
                </a:solidFill>
              </a:rPr>
              <a:t>определить состояние слухоречевой памяти у детей старшего дошкольного возраста.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Подготовка исследования</a:t>
            </a:r>
            <a:r>
              <a:rPr lang="ru-RU" dirty="0" smtClean="0">
                <a:solidFill>
                  <a:schemeClr val="tx1"/>
                </a:solidFill>
              </a:rPr>
              <a:t>. Подобрать 10 слов, хорошо знакомых ребенку, и 10 слов, мало знакомых; составить ряд из 10 бессмысленных слогов;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Подобрать 3 ряда из 10 слов в каждом: легкий, более трудный и совсем трудный для наименования обобщающим словом. Подобрать 3 группы предметов: легкую, более трудную и совсем трудную для наименования обобщающим словом.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Проведение исследования. </a:t>
            </a:r>
            <a:r>
              <a:rPr lang="ru-RU" dirty="0" smtClean="0">
                <a:solidFill>
                  <a:schemeClr val="tx1"/>
                </a:solidFill>
              </a:rPr>
              <a:t>Эксперимент проводится индивидуально с детьми 6-7 лет. Ребенку зачитывают слова, объясняя предварительно, что он должен постараться запомнить их как можно более точно.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Первая серия включает 3 </a:t>
            </a:r>
            <a:r>
              <a:rPr lang="ru-RU" dirty="0" err="1" smtClean="0">
                <a:solidFill>
                  <a:schemeClr val="tx1"/>
                </a:solidFill>
              </a:rPr>
              <a:t>подсерии</a:t>
            </a:r>
            <a:r>
              <a:rPr lang="ru-RU" dirty="0" smtClean="0">
                <a:solidFill>
                  <a:schemeClr val="tx1"/>
                </a:solidFill>
              </a:rPr>
              <a:t>, когда ребенок должен запомнить: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)10 хорошо знакомых ему слов;) 10 мало знакомых ему слов;)10 бессмысленных слогов.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Вторая серия включает 1 </a:t>
            </a:r>
            <a:r>
              <a:rPr lang="ru-RU" dirty="0" err="1" smtClean="0">
                <a:solidFill>
                  <a:schemeClr val="tx1"/>
                </a:solidFill>
              </a:rPr>
              <a:t>подсерию</a:t>
            </a:r>
            <a:r>
              <a:rPr lang="ru-RU" dirty="0" smtClean="0">
                <a:solidFill>
                  <a:schemeClr val="tx1"/>
                </a:solidFill>
              </a:rPr>
              <a:t> с вариациями материала для запоминания.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подсерия</a:t>
            </a:r>
            <a:r>
              <a:rPr lang="ru-RU" dirty="0" smtClean="0">
                <a:solidFill>
                  <a:schemeClr val="tx1"/>
                </a:solidFill>
              </a:rPr>
              <a:t>. Проводится на словесном материале, когда предлагают запомнить: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) 10 слов, легких для наименования обобщающим словом;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) 10 слов, более трудных для наименования обобщающим словом;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) 10 слов, совсем трудных для наименования обобщающим словом.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Обработка данных. По сериям  подсчитывают процент запомнившихся слов, результаты оформляют в таблице 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07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59657"/>
            <a:ext cx="10515600" cy="5929993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Общее недоразвитие речи  (ОНР) – это понятие, объединяющее разные сложные недостатки речевого развития, которые проявляются в системных нарушениях формирования всех компонентов  речи – фонетико-фонематического, лексического и грамматического – при  отсутствии недостатков слуха и нарушений умственного развития.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Чем больше выражено недоразвитие речи, тем более значительны отклонения в развитии других  психических функций.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27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01600"/>
            <a:ext cx="10515600" cy="580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90287"/>
            <a:ext cx="10515600" cy="627017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sz="3800" b="1" dirty="0" smtClean="0">
                <a:solidFill>
                  <a:schemeClr val="tx1"/>
                </a:solidFill>
              </a:rPr>
              <a:t>МЫШЛЕНИЕ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r>
              <a:rPr lang="ru-RU" sz="2900" dirty="0" smtClean="0">
                <a:solidFill>
                  <a:schemeClr val="tx1"/>
                </a:solidFill>
              </a:rPr>
              <a:t>Связь между речевыми нарушениями и другими сторонами психического развития обуславливает специфические особенности мышления. Обладая в целом полноценными предпосылками для овладения мыслительными операциями, доступными их возрасту, дети отстают в развитии мышления, без специального обучения с трудом одолевают анализом и синтезом, сравнением и обобщением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Методика «Лабиринт».</a:t>
            </a:r>
          </a:p>
          <a:p>
            <a:r>
              <a:rPr lang="ru-RU" sz="3200" b="1" dirty="0" smtClean="0">
                <a:solidFill>
                  <a:schemeClr val="tx1"/>
                </a:solidFill>
              </a:rPr>
              <a:t>Цель</a:t>
            </a:r>
            <a:r>
              <a:rPr lang="ru-RU" sz="3200" dirty="0" smtClean="0">
                <a:solidFill>
                  <a:schemeClr val="tx1"/>
                </a:solidFill>
              </a:rPr>
              <a:t>: выявление уровня развития наглядно-образного мышления и использования условно-схематических изображений для ориентировки в пространстве - «Лабиринт» (автор Л.А. </a:t>
            </a:r>
            <a:r>
              <a:rPr lang="ru-RU" sz="3200" dirty="0" err="1" smtClean="0">
                <a:solidFill>
                  <a:schemeClr val="tx1"/>
                </a:solidFill>
              </a:rPr>
              <a:t>Венгер</a:t>
            </a:r>
            <a:r>
              <a:rPr lang="ru-RU" sz="3200" dirty="0" smtClean="0">
                <a:solidFill>
                  <a:schemeClr val="tx1"/>
                </a:solidFill>
              </a:rPr>
              <a:t>).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При выполнении задания </a:t>
            </a:r>
            <a:r>
              <a:rPr lang="ru-RU" sz="3200" b="1" dirty="0" smtClean="0">
                <a:solidFill>
                  <a:schemeClr val="tx1"/>
                </a:solidFill>
              </a:rPr>
              <a:t>оценивается</a:t>
            </a:r>
            <a:r>
              <a:rPr lang="ru-RU" sz="3200" dirty="0" smtClean="0">
                <a:solidFill>
                  <a:schemeClr val="tx1"/>
                </a:solidFill>
              </a:rPr>
              <a:t> использование условно-схематических изображений для ориентировки в пространстве. 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К 1-му (высокий) уровню успешности выполнения задания относятся дети, проявляющие большую познавательную активность, концентрацию внимания при рассмотрении плана и продвижении по схеме. У них практически не наблюдается ошибочных ходов.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Дети, относимые ко 2-му (средний) уровню, отличаются от предыдущей группы только более длительным периодом ориентирования по плану. Они делают небольшое число ошибочных ходов, которые тут же исправляют.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Дошкольники, выполнившие задание на 3-м (ниже среднего) уровне, также проявляют большую заинтересованность. Однако индивидуальные особенности, трудности в пространственной ориентации и концентрации внимания не позволяют им столь же успешно выполнить задание.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К 4-му (низкий), самому низкому, уровню относят детей, не способны сориентироваться по плану и соотносить свои действия со схемой.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73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1161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16115"/>
            <a:ext cx="10515600" cy="5973536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3100" b="1" dirty="0" smtClean="0">
                <a:solidFill>
                  <a:schemeClr val="tx1"/>
                </a:solidFill>
              </a:rPr>
              <a:t>Методика «Четвертый лишний». </a:t>
            </a:r>
            <a:endParaRPr lang="ru-RU" sz="3100" b="1" dirty="0">
              <a:solidFill>
                <a:schemeClr val="tx1"/>
              </a:solidFill>
            </a:endParaRPr>
          </a:p>
          <a:p>
            <a:pPr algn="ctr"/>
            <a:r>
              <a:rPr lang="ru-RU" sz="2600" dirty="0" smtClean="0">
                <a:solidFill>
                  <a:schemeClr val="tx1"/>
                </a:solidFill>
              </a:rPr>
              <a:t>Диагностика способности к обобщению и абстрагированию, умению выделять существенные признаки «Исключение лишнего» - исследование на предметном и на вербальном материале.</a:t>
            </a:r>
          </a:p>
          <a:p>
            <a:pPr algn="ctr"/>
            <a:r>
              <a:rPr lang="ru-RU" sz="2600" dirty="0" smtClean="0">
                <a:solidFill>
                  <a:schemeClr val="tx1"/>
                </a:solidFill>
              </a:rPr>
              <a:t>Ребенку предлагается ответить на следующие вопросы: - Что здесь лишнее?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Почему? Назови отличительный признак. - Как одним словом можно охарактеризовать три оставшихся предмета?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Дети, относимые к 1-му (высокий) уровню, справляются с вербальным вариантом задания и способны сделать правильное обобщение, употребляя при этом адекватные родовые понятия.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Ко 2-му (средний) уровню относятся дети, правильно выполняющие вербальный вариант задания, однако нуждающиеся при этом в средствах внешнего </a:t>
            </a:r>
            <a:r>
              <a:rPr lang="ru-RU" sz="2600" dirty="0" err="1" smtClean="0">
                <a:solidFill>
                  <a:schemeClr val="tx1"/>
                </a:solidFill>
              </a:rPr>
              <a:t>дисциплинирования</a:t>
            </a:r>
            <a:r>
              <a:rPr lang="ru-RU" sz="2600" dirty="0" smtClean="0">
                <a:solidFill>
                  <a:schemeClr val="tx1"/>
                </a:solidFill>
              </a:rPr>
              <a:t> мыслительной деятельности (наводящие вопросы, повторение задания). Они владеют необходимыми родовыми понятиями, но им трудно сосредоточиться, держать задание в памяти необходимый отрезок времени. Предметный вариант методики никаких трудностей у этих детей не вызывает.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Для детей 3-го (ниже среднего) уровня требуется неоднократное повторение задания для поддержания внимания. Им необходимо дополнительное разъяснение, зачастую на наглядном материале. Они с трудом припоминают </a:t>
            </a:r>
            <a:r>
              <a:rPr lang="ru-RU" sz="2600" dirty="0" err="1" smtClean="0">
                <a:solidFill>
                  <a:schemeClr val="tx1"/>
                </a:solidFill>
              </a:rPr>
              <a:t>названиянекоторых</a:t>
            </a:r>
            <a:r>
              <a:rPr lang="ru-RU" sz="2600" dirty="0" smtClean="0">
                <a:solidFill>
                  <a:schemeClr val="tx1"/>
                </a:solidFill>
              </a:rPr>
              <a:t> предметов, но сложнее всего им дается подбор обобщающего слова для обозначения той или иной группы объектов.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К 4-му (низкий) уровню относят детей, полностью не справившихся с заданием.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945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719"/>
            <a:ext cx="10515600" cy="604393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Методика «Аналитические задачи». (</a:t>
            </a:r>
            <a:r>
              <a:rPr lang="ru-RU" b="1" dirty="0" err="1" smtClean="0">
                <a:solidFill>
                  <a:schemeClr val="tx1"/>
                </a:solidFill>
              </a:rPr>
              <a:t>Земцова</a:t>
            </a:r>
            <a:r>
              <a:rPr lang="ru-RU" b="1" dirty="0" smtClean="0">
                <a:solidFill>
                  <a:schemeClr val="tx1"/>
                </a:solidFill>
              </a:rPr>
              <a:t> О.Н.)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Цель</a:t>
            </a:r>
            <a:r>
              <a:rPr lang="ru-RU" dirty="0" smtClean="0">
                <a:solidFill>
                  <a:schemeClr val="tx1"/>
                </a:solidFill>
              </a:rPr>
              <a:t>: диагностика понимания логических отношений, умения соотносить два суждения для получения вывода - «Аналитические задачи» (составлены Н.В. Бабкиной).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Детям предъявляется </a:t>
            </a:r>
            <a:r>
              <a:rPr lang="ru-RU" dirty="0" smtClean="0">
                <a:solidFill>
                  <a:schemeClr val="tx1"/>
                </a:solidFill>
              </a:rPr>
              <a:t>2 сюжетно-логические задачи (одна с прямым утверждением, другая - с обратным) с интересным для них содержанием, например: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Мальвина и Красная Шапочка пили чай с вареньем. Одна девочка пила чай с вишневым вареньем, другая - с клубничным. С каким вареньем пила чай Красная Шапочка, если Мальвина пила чай с клубничным вареньем? (Задача с прямым утверждением.)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Буратино и Пьеро соревновались в меткости. Один из них бросал в цель камушки, другой - шишки. Что бросал в цель Буратино, если Пьеро не бросался шишками? (Задача с обратным утверждением.)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 выполнении задания</a:t>
            </a:r>
            <a:r>
              <a:rPr lang="ru-RU" b="1" dirty="0" smtClean="0">
                <a:solidFill>
                  <a:schemeClr val="tx1"/>
                </a:solidFill>
              </a:rPr>
              <a:t> оцениваются </a:t>
            </a:r>
            <a:r>
              <a:rPr lang="ru-RU" dirty="0" smtClean="0">
                <a:solidFill>
                  <a:schemeClr val="tx1"/>
                </a:solidFill>
              </a:rPr>
              <a:t>отношение к заданию, эффективность запоминания условия, умение соотносить два суждения для получения вывода.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Дети, относимые к 1-му (высокий) уровню успешности, внимательно выслушивают условие задачи, повторяют его про себя и не спешат с ответом, отвечают уверенно и правильно.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Дети 2-го (средний) уровня успешности решают задачу с помощью педагога, который постоянно фиксирует их внимание на условии задачи, помогает «не соскальзывать» с нужной мысли.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 детей 3-го (ниже среднего) уровня возникают стойкие затруднения в решении задачи с обратным утверждением.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 4-му (низкий) уровню относятся дошкольники, не справляющиеся с заданием и не принимающие помощь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39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13062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46743"/>
            <a:ext cx="10515600" cy="5842907"/>
          </a:xfrm>
        </p:spPr>
        <p:txBody>
          <a:bodyPr/>
          <a:lstStyle/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ВООБРАЖЕНИЕ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Проблема развития воображения в дошкольном детстве до сих пор является спорной и одной из наименее разработанных в детской и тем более специальной психологии. Все психологии, изучавшие воображение ребенка, отмечали существенную его роль в познавательном развитии.  При этом зарубежные исследователи (В. Штерн, Л. </a:t>
            </a:r>
            <a:r>
              <a:rPr lang="ru-RU" dirty="0" err="1" smtClean="0">
                <a:solidFill>
                  <a:schemeClr val="tx1"/>
                </a:solidFill>
              </a:rPr>
              <a:t>Дьюи</a:t>
            </a:r>
            <a:r>
              <a:rPr lang="ru-RU" dirty="0" smtClean="0">
                <a:solidFill>
                  <a:schemeClr val="tx1"/>
                </a:solidFill>
              </a:rPr>
              <a:t> др.) рассматривали воображение дошкольника как изначально заданную способность, полагая, что детское воображение является более ярким и оригинальным по сравнению с воображением взрослого человека. В советской же психологии, начиная с работ Л.С. Выготского, воображение рассматривается как постепенно развивающаяся в процессе овладения различной  деятельностью функция. Также было отмечено, что на развитие этой функции большое влияние оказывает речевой дефект.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4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14514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5143"/>
            <a:ext cx="10515600" cy="5944507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Методика Е. Е. Кравцовой «Где чье место?».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Цель:  </a:t>
            </a:r>
            <a:r>
              <a:rPr lang="ru-RU" dirty="0" smtClean="0">
                <a:solidFill>
                  <a:schemeClr val="tx1"/>
                </a:solidFill>
              </a:rPr>
              <a:t>предназначена для анализа вербального воображения у детей дошкольного возраста. Она выявляет насколько ребенок в своей фантазии может уйти от конкретности и реальности (в данном случае после вопроса взрослого), смоделировать в уме всю ситуацию целиком —увидеть целое раньше частей и перенести функции с одного объекта на другой (в данном случае с собачки на птичку). Иными словами, ребенок должен проявить свое воображение.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Ребенку дается лист с сюжетной картинкой, в которой имеются пустые кружочки практически возле всех изображенных предметов. Такие же по величине кружочки, но уже с нарисованными на них фигурками ребенок должен расставить в пустые кружочки. Суть заключается не только в том, чтобы расположить их правильно, а как можно больше подключить воображение.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Обработка данных: </a:t>
            </a:r>
            <a:r>
              <a:rPr lang="ru-RU" dirty="0" smtClean="0">
                <a:solidFill>
                  <a:schemeClr val="tx1"/>
                </a:solidFill>
              </a:rPr>
              <a:t>После проведения методики определяется насколько творчески ребенок подошел к заданию и выявляется уровень воображения.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829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8686"/>
            <a:ext cx="10515600" cy="5988277"/>
          </a:xfrm>
        </p:spPr>
        <p:txBody>
          <a:bodyPr/>
          <a:lstStyle/>
          <a:p>
            <a:r>
              <a:rPr lang="ru-RU" dirty="0" smtClean="0"/>
              <a:t>Можно выделить следующие уровни:</a:t>
            </a:r>
          </a:p>
          <a:p>
            <a:r>
              <a:rPr lang="ru-RU" dirty="0" smtClean="0"/>
              <a:t>При низком уровне (уровень 1) дети фактически не принимают задачу: они помещают предмет там, где он в стандартной ситуации должен находиться</a:t>
            </a:r>
          </a:p>
          <a:p>
            <a:r>
              <a:rPr lang="ru-RU" dirty="0" smtClean="0"/>
              <a:t>При среднем уровне (уровень 2) дети могут придумать объяснение нестандартному расположению предметов.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1973" y="2859314"/>
            <a:ext cx="4561113" cy="3460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719"/>
            <a:ext cx="10515600" cy="6043931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Методика Н. </a:t>
            </a:r>
            <a:r>
              <a:rPr lang="ru-RU" b="1" dirty="0" err="1" smtClean="0">
                <a:solidFill>
                  <a:schemeClr val="tx1"/>
                </a:solidFill>
              </a:rPr>
              <a:t>Н.Павлова</a:t>
            </a:r>
            <a:r>
              <a:rPr lang="ru-RU" b="1" dirty="0" smtClean="0">
                <a:solidFill>
                  <a:schemeClr val="tx1"/>
                </a:solidFill>
              </a:rPr>
              <a:t>, Л. </a:t>
            </a:r>
            <a:r>
              <a:rPr lang="ru-RU" b="1" dirty="0" err="1" smtClean="0">
                <a:solidFill>
                  <a:schemeClr val="tx1"/>
                </a:solidFill>
              </a:rPr>
              <a:t>Т.Руденко</a:t>
            </a:r>
            <a:r>
              <a:rPr lang="ru-RU" b="1" dirty="0" smtClean="0">
                <a:solidFill>
                  <a:schemeClr val="tx1"/>
                </a:solidFill>
              </a:rPr>
              <a:t> «На что это похоже?»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Ребенку дается картинка, которую необходимо мысленно дорисовать так, чтобы получилась какая-нибудь картинка и необходимо сказать, на что картинка похожа.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961" y="2211121"/>
            <a:ext cx="2072820" cy="298729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5781" y="2211121"/>
            <a:ext cx="1956986" cy="298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4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1850" y="0"/>
            <a:ext cx="10515600" cy="13063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30631"/>
            <a:ext cx="10515600" cy="595902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Обработка данных. </a:t>
            </a:r>
            <a:r>
              <a:rPr lang="ru-RU" dirty="0" smtClean="0">
                <a:solidFill>
                  <a:schemeClr val="tx1"/>
                </a:solidFill>
              </a:rPr>
              <a:t>Выявляют степень оригинальности, необычности. Устанавливают тип решения задач на воображение.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По результатам исследования, мы можем сделать выводы, что дети поняли задачу, выполнили задачу, создали и обозначили образы словом.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Можно выделить следующие </a:t>
            </a:r>
            <a:r>
              <a:rPr lang="ru-RU" b="1" dirty="0" smtClean="0">
                <a:solidFill>
                  <a:schemeClr val="tx1"/>
                </a:solidFill>
              </a:rPr>
              <a:t>уровни: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 низком уровне (уровень 0) дети фактически не принимают задачу: они называют фигуру «овалом» или «прямоугольником, не придумывая на что это похоже.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 среднем уровне (уровень 1) дети придумывают наиболее стандартный предмет-аналог фигуры – цветок, облако или т. п..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 высоком уровне (уровень 2) дети дают иногда детализированные, но, как правило, оригинальные ответы (не повторяющиеся другими детьми группы).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311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01601"/>
            <a:ext cx="10515600" cy="1016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362857"/>
            <a:ext cx="10515600" cy="5726793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Особенностей восприятия детей с ОНР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 нарушениях развития, в том числе у детей с общим недоразвитием речи, наблюдается значительное своеобразие высших психических функций, в частности, восприятия. Это связано со сниженной способностью к знаковому преобразованию действительности.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 всех детей с ОНР всегда отмечается нарушение звукопроизношения, недоразвитие фонематического слуха, выраженное отставание в формировании словарного запаса и грамматического строя.</a:t>
            </a:r>
          </a:p>
          <a:p>
            <a:r>
              <a:rPr lang="ru-RU" dirty="0">
                <a:solidFill>
                  <a:schemeClr val="tx1"/>
                </a:solidFill>
              </a:rPr>
              <a:t>П</a:t>
            </a:r>
            <a:r>
              <a:rPr lang="ru-RU" dirty="0" smtClean="0">
                <a:solidFill>
                  <a:schemeClr val="tx1"/>
                </a:solidFill>
              </a:rPr>
              <a:t>ри общем недоразвитии речи более элементарные, рано формирующиеся в онтогенезе уровни восприятия, например, опознание конкретных предметов, не страдают. Особенно нарушенными оказываются более высокие уровни  восприятия.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4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61257"/>
            <a:ext cx="10515600" cy="5828393"/>
          </a:xfrm>
        </p:spPr>
        <p:txBody>
          <a:bodyPr>
            <a:normAutofit fontScale="92500"/>
          </a:bodyPr>
          <a:lstStyle/>
          <a:p>
            <a:r>
              <a:rPr lang="ru-RU" sz="3000" b="1" dirty="0">
                <a:solidFill>
                  <a:schemeClr val="tx1"/>
                </a:solidFill>
              </a:rPr>
              <a:t>Методика на исследование зрительного восприятия «Какие предметы спрятаны в рисунках?»</a:t>
            </a:r>
            <a:endParaRPr lang="ru-RU" sz="3000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Цель: </a:t>
            </a:r>
            <a:r>
              <a:rPr lang="ru-RU" dirty="0">
                <a:solidFill>
                  <a:schemeClr val="tx1"/>
                </a:solidFill>
              </a:rPr>
              <a:t>выявление уровня развития восприятия детей с 4 лет.</a:t>
            </a:r>
          </a:p>
          <a:p>
            <a:r>
              <a:rPr lang="ru-RU" dirty="0">
                <a:solidFill>
                  <a:schemeClr val="tx1"/>
                </a:solidFill>
              </a:rPr>
              <a:t>Стимульный материал: 3 рисунка с изображением наложенных друг на друга контуров реальных объектов.</a:t>
            </a:r>
          </a:p>
          <a:p>
            <a:r>
              <a:rPr lang="ru-RU" b="1" dirty="0">
                <a:solidFill>
                  <a:schemeClr val="tx1"/>
                </a:solidFill>
              </a:rPr>
              <a:t>Проведение обследования: </a:t>
            </a:r>
            <a:r>
              <a:rPr lang="ru-RU" dirty="0">
                <a:solidFill>
                  <a:schemeClr val="tx1"/>
                </a:solidFill>
              </a:rPr>
              <a:t>ребёнку последовательно представляется 3 картинки </a:t>
            </a:r>
          </a:p>
          <a:p>
            <a:r>
              <a:rPr lang="ru-RU" b="1" dirty="0">
                <a:solidFill>
                  <a:schemeClr val="tx1"/>
                </a:solidFill>
              </a:rPr>
              <a:t>Инструкция: </a:t>
            </a:r>
            <a:r>
              <a:rPr lang="ru-RU" dirty="0">
                <a:solidFill>
                  <a:schemeClr val="tx1"/>
                </a:solidFill>
              </a:rPr>
              <a:t>«На рисунке спрятались предметы. Найди как можно больше предметов и назови их».</a:t>
            </a:r>
          </a:p>
          <a:p>
            <a:r>
              <a:rPr lang="ru-RU" dirty="0">
                <a:solidFill>
                  <a:schemeClr val="tx1"/>
                </a:solidFill>
              </a:rPr>
              <a:t>Время обследования – 1 минута.</a:t>
            </a:r>
          </a:p>
          <a:p>
            <a:r>
              <a:rPr lang="ru-RU" b="1" dirty="0">
                <a:solidFill>
                  <a:schemeClr val="tx1"/>
                </a:solidFill>
              </a:rPr>
              <a:t>Инструкция обработки:</a:t>
            </a:r>
          </a:p>
          <a:p>
            <a:r>
              <a:rPr lang="ru-RU" dirty="0">
                <a:solidFill>
                  <a:schemeClr val="tx1"/>
                </a:solidFill>
              </a:rPr>
              <a:t>высокий уровень развития – названы 14 предметов, время выполнения 20-30 секунд.</a:t>
            </a:r>
          </a:p>
          <a:p>
            <a:r>
              <a:rPr lang="ru-RU" dirty="0">
                <a:solidFill>
                  <a:schemeClr val="tx1"/>
                </a:solidFill>
              </a:rPr>
              <a:t>средний уровень развития – решение задачи со временем – 40 – 60 секунд.</a:t>
            </a:r>
          </a:p>
          <a:p>
            <a:r>
              <a:rPr lang="ru-RU" dirty="0">
                <a:solidFill>
                  <a:schemeClr val="tx1"/>
                </a:solidFill>
              </a:rPr>
              <a:t>низкий – за время большее 60 секунд ребёнок не смог решить задачу по поиску и названию всех 14 предметов</a:t>
            </a:r>
            <a:r>
              <a:rPr lang="ru-RU" b="1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60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16115"/>
            <a:ext cx="10515600" cy="17417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93487"/>
            <a:ext cx="10515600" cy="5596164"/>
          </a:xfrm>
        </p:spPr>
        <p:txBody>
          <a:bodyPr>
            <a:normAutofit fontScale="92500"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Методика на исследование слухового восприятия «Узнавание неречевых звуков»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Цель: </a:t>
            </a:r>
            <a:r>
              <a:rPr lang="ru-RU" dirty="0" smtClean="0">
                <a:solidFill>
                  <a:schemeClr val="tx1"/>
                </a:solidFill>
              </a:rPr>
              <a:t>выявить у детей умение узнавать неречевые звуки.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Оборудование: диктофон, с записанными на нем 5 неречевыми звуками (колокольчик, гудок автомашины, переливание воды, шум поезда, скрип двери).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Проведение обследования: ребенку последовательно предлагается прослушать все звуки. После каждого прослушанного звука ребенок называет свой вариант того что он слышит.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Инструкция: </a:t>
            </a:r>
            <a:r>
              <a:rPr lang="ru-RU" dirty="0" smtClean="0">
                <a:solidFill>
                  <a:schemeClr val="tx1"/>
                </a:solidFill>
              </a:rPr>
              <a:t>«Слушай внимательно и скажи что звучит».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Инструкция обработки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высокий уровень – ребенок назвал все услышанные звуки;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средний уровень – задание выполнено ребенком самостоятельно, но количество ошибок составило до 3;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низкий уровень – ребенок с заданием не справился или отказался выполнять.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981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01600"/>
            <a:ext cx="10515600" cy="580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75771"/>
            <a:ext cx="10515600" cy="5813879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Методика на исследования тактильного восприятия «Чудесный мешочек».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Цель: </a:t>
            </a:r>
            <a:r>
              <a:rPr lang="ru-RU" dirty="0" smtClean="0">
                <a:solidFill>
                  <a:schemeClr val="tx1"/>
                </a:solidFill>
              </a:rPr>
              <a:t>выявить у детей умение узнавать на ощупь предметы различные по форме, величине, текстуре.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Оборудование: </a:t>
            </a:r>
            <a:r>
              <a:rPr lang="ru-RU" dirty="0" smtClean="0">
                <a:solidFill>
                  <a:schemeClr val="tx1"/>
                </a:solidFill>
              </a:rPr>
              <a:t>мешочек из непрозрачного материала, в котором лежат кубик, ключ, карандаш, шарик, кусочек меха.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Проведение обследования: опустив руку в мешочек, ребенку необходимо на ощупь определить предметы, которые находятся внутри него.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Инструкция обработки: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высокий уровень – ребенок определил на ощупь все предметы и назвал их;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средний уровень – задание выполнено ребенком самостоятельно, но количество ошибок составило до 2;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низкий уровень – ребенок с заданием не справился или отказался выполнять.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79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45144"/>
            <a:ext cx="10515600" cy="725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362857"/>
            <a:ext cx="10515600" cy="5726793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Внимание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Характерной особенностью внимания детей с нарушениями речи является отвлекаемость. Воздействие других ярких и сильных раздражителей, импульсивность, общая неорганизованность, неумение проявить волевое усилие для преодоления трудностей являются причинами этого факта.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Работа по изучению внимания у дошкольников с ОНР  уровня может быть проведена с помощью следующих методик: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77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1596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75771"/>
            <a:ext cx="10515600" cy="64008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Методика «Корректурная проба» (Тест Бурдона)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Назначение теста: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Исследование степени концентрации, переключения и устойчивости внимания. Эта методика позволяет проследить динамику работоспособности и утомляемости.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Описание теста: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Обследование проводится с помощью специальных бланков с рядами расположенных в случайном порядке букв (цифр, фигур, может быть использован газетный текст вместо бланков). Исследуемый просматривает текст или бланк ряд за рядом и вычеркивает указанные в инструкции буквы или знаки за определенный отрезок времени.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Инструкция к тесту: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«На бланке с буквами вычеркните, просматривая ряд за рядом, все цифры «5». Через каждые 60 секунд по моей команде отметьте вертикальной чертой, сколько знаков Вы уже просмотрели (успели просмотреть)». Примечание: возможны другие варианты проведения методики: вычеркивать буквосочетания (например, «НО») или вычеркивать одну букву, а другую подчеркивать.</a:t>
            </a:r>
          </a:p>
          <a:p>
            <a:r>
              <a:rPr lang="ru-RU" sz="2000" b="1" u="sng" dirty="0" smtClean="0">
                <a:solidFill>
                  <a:schemeClr val="tx1"/>
                </a:solidFill>
              </a:rPr>
              <a:t>Обработка результатов теста: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Результаты пробы оцениваются по количеству пропущенных не зачеркнутых знаков, по времени выполнения или по количеству просмотренных знаков. Важным показателем является характеристика качества и темпа выполнения (выражается числом проработанных строк и количеством допущенных ошибок за каждый 60-секундный интервал работы).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70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16114"/>
            <a:ext cx="10515600" cy="13062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46743"/>
            <a:ext cx="10515600" cy="6415314"/>
          </a:xfrm>
        </p:spPr>
        <p:txBody>
          <a:bodyPr>
            <a:normAutofit fontScale="925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Методика «Проставь значки» (Методика </a:t>
            </a:r>
            <a:r>
              <a:rPr lang="ru-RU" b="1" dirty="0" err="1" smtClean="0">
                <a:solidFill>
                  <a:schemeClr val="tx1"/>
                </a:solidFill>
              </a:rPr>
              <a:t>Пьерона-Рузера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Назначение теста: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Тестовое задание в этой методике предназначено для оценки переключения и распределения внимания ребенка.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Инструкция к тексту: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Перед началом выполнения задания ребенку показывают рисунок и объясняют, как с ним работать. Эта работа заключается в том, чтобы в каждом из квадратиков, треугольников, кружков и ромбиков проставить тот знак, который задан вверху на образце, т.е., соответственно, галочку, черту, плюс или точку.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Ребенок непрерывно работает, выполняя это задание в течение двух минут.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Оценка проводится по следующим параметрам: </a:t>
            </a:r>
            <a:r>
              <a:rPr lang="ru-RU" dirty="0" smtClean="0">
                <a:solidFill>
                  <a:schemeClr val="tx1"/>
                </a:solidFill>
              </a:rPr>
              <a:t>1) высший, 2) средний и 3) низший уровни.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Высший уровень: знаки расставлены правильно, задание выполнено верно.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Средний уровень: задание выполнено с одной ошибкой (например знаки перепутаны между собой в треугольнике и ромбе).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Низший уровень: задание выполнено с двумя ошибками, либо полностью неправильно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99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3622</Words>
  <Application>Microsoft Office PowerPoint</Application>
  <PresentationFormat>Широкоэкранный</PresentationFormat>
  <Paragraphs>175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Тема Office</vt:lpstr>
      <vt:lpstr>Диагностика детей старшего дошкольного возраста с ОНР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Диагностика детей старшего дошкольного возраста с ОНР</dc:title>
  <dc:creator>asus k55</dc:creator>
  <cp:lastModifiedBy>asus k55</cp:lastModifiedBy>
  <cp:revision>26</cp:revision>
  <dcterms:created xsi:type="dcterms:W3CDTF">2016-04-26T18:02:19Z</dcterms:created>
  <dcterms:modified xsi:type="dcterms:W3CDTF">2016-05-10T16:35:10Z</dcterms:modified>
</cp:coreProperties>
</file>