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2034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00108"/>
            <a:ext cx="7851648" cy="3714776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latin typeface="Georgia" pitchFamily="18" charset="0"/>
              </a:rPr>
              <a:t/>
            </a:r>
            <a:br>
              <a:rPr lang="ru-RU" sz="3200" i="1" dirty="0" smtClean="0">
                <a:latin typeface="Georgia" pitchFamily="18" charset="0"/>
              </a:rPr>
            </a:br>
            <a:r>
              <a:rPr lang="ru-RU" sz="3200" i="1" dirty="0" smtClean="0">
                <a:latin typeface="Georgia" pitchFamily="18" charset="0"/>
              </a:rPr>
              <a:t/>
            </a:r>
            <a:br>
              <a:rPr lang="ru-RU" sz="3200" i="1" dirty="0" smtClean="0">
                <a:latin typeface="Georgia" pitchFamily="18" charset="0"/>
              </a:rPr>
            </a:br>
            <a:r>
              <a:rPr lang="ru-RU" sz="3200" i="1" dirty="0" smtClean="0">
                <a:latin typeface="Georgia" pitchFamily="18" charset="0"/>
              </a:rPr>
              <a:t/>
            </a:r>
            <a:br>
              <a:rPr lang="ru-RU" sz="3200" i="1" dirty="0" smtClean="0">
                <a:latin typeface="Georgia" pitchFamily="18" charset="0"/>
              </a:rPr>
            </a:br>
            <a:r>
              <a:rPr lang="ru-RU" sz="3200" i="1" dirty="0" smtClean="0">
                <a:latin typeface="Georgia" pitchFamily="18" charset="0"/>
              </a:rPr>
              <a:t>Исследовательская работа</a:t>
            </a:r>
            <a:br>
              <a:rPr lang="ru-RU" sz="3200" i="1" dirty="0" smtClean="0">
                <a:latin typeface="Georgia" pitchFamily="18" charset="0"/>
              </a:rPr>
            </a:br>
            <a:r>
              <a:rPr lang="ru-RU" sz="3200" i="1" dirty="0" smtClean="0">
                <a:latin typeface="Georgia" pitchFamily="18" charset="0"/>
              </a:rPr>
              <a:t>по физике</a:t>
            </a:r>
            <a:br>
              <a:rPr lang="ru-RU" sz="3200" i="1" dirty="0" smtClean="0">
                <a:latin typeface="Georgia" pitchFamily="18" charset="0"/>
              </a:rPr>
            </a:br>
            <a:r>
              <a:rPr lang="ru-RU" sz="3200" i="1" dirty="0" smtClean="0">
                <a:latin typeface="Georgia" pitchFamily="18" charset="0"/>
              </a:rPr>
              <a:t/>
            </a:r>
            <a:br>
              <a:rPr lang="ru-RU" sz="3200" i="1" dirty="0" smtClean="0">
                <a:latin typeface="Georgia" pitchFamily="18" charset="0"/>
              </a:rPr>
            </a:br>
            <a:r>
              <a:rPr lang="ru-RU" sz="4000" i="1" dirty="0" smtClean="0">
                <a:solidFill>
                  <a:srgbClr val="002060"/>
                </a:solidFill>
                <a:latin typeface="Georgia" pitchFamily="18" charset="0"/>
              </a:rPr>
              <a:t>Опыт с плотностью </a:t>
            </a:r>
            <a:r>
              <a:rPr lang="ru-RU" sz="40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4000" i="1" dirty="0" smtClean="0">
                <a:solidFill>
                  <a:srgbClr val="002060"/>
                </a:solidFill>
                <a:latin typeface="Georgia" pitchFamily="18" charset="0"/>
              </a:rPr>
              <a:t>«Научи яйцо плавать»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857760"/>
            <a:ext cx="7854696" cy="1752600"/>
          </a:xfrm>
        </p:spPr>
        <p:txBody>
          <a:bodyPr>
            <a:normAutofit fontScale="77500" lnSpcReduction="20000"/>
          </a:bodyPr>
          <a:lstStyle/>
          <a:p>
            <a:endParaRPr lang="ru-RU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Выполнила </a:t>
            </a:r>
            <a:r>
              <a:rPr lang="ru-RU" b="1" dirty="0" smtClean="0">
                <a:latin typeface="Georgia" pitchFamily="18" charset="0"/>
              </a:rPr>
              <a:t>ученица 9 </a:t>
            </a:r>
            <a:r>
              <a:rPr lang="ru-RU" b="1" dirty="0" smtClean="0">
                <a:latin typeface="Georgia" pitchFamily="18" charset="0"/>
              </a:rPr>
              <a:t>класса  школы   №26 г. Рязани</a:t>
            </a:r>
          </a:p>
          <a:p>
            <a:endParaRPr lang="ru-RU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Юшина Александра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5327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Цель исследования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100013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         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Доказать, что соленая вода, имеющая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большую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плотность, не позволяет яйцу утонуть.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://files3.adme.ru/files/news/part_89/897310/15198460-R3L8T8D-650-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779" y="3286124"/>
            <a:ext cx="438044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\\1-ПК\Users\Public\опыт\DSCF3092.JPG"/>
          <p:cNvPicPr/>
          <p:nvPr/>
        </p:nvPicPr>
        <p:blipFill>
          <a:blip r:embed="rId2" cstate="print"/>
          <a:srcRect l="8953" r="14154"/>
          <a:stretch>
            <a:fillRect/>
          </a:stretch>
        </p:blipFill>
        <p:spPr bwMode="auto">
          <a:xfrm>
            <a:off x="3214678" y="3071810"/>
            <a:ext cx="2592000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Для опыта понадобится: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1785926"/>
            <a:ext cx="4038600" cy="1282851"/>
          </a:xfrm>
        </p:spPr>
        <p:txBody>
          <a:bodyPr/>
          <a:lstStyle/>
          <a:p>
            <a:pPr lvl="0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емкости с водой</a:t>
            </a:r>
          </a:p>
          <a:p>
            <a:pPr lvl="0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сырое яйцо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786446" y="5143512"/>
            <a:ext cx="3357554" cy="1294601"/>
          </a:xfrm>
        </p:spPr>
        <p:txBody>
          <a:bodyPr/>
          <a:lstStyle/>
          <a:p>
            <a:pPr lvl="0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столовая ложка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соль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\\1-ПК\Users\Public\опыт\DSCF3099.JPG"/>
          <p:cNvPicPr/>
          <p:nvPr/>
        </p:nvPicPr>
        <p:blipFill>
          <a:blip r:embed="rId3" cstate="print"/>
          <a:srcRect l="20124" r="14637"/>
          <a:stretch>
            <a:fillRect/>
          </a:stretch>
        </p:blipFill>
        <p:spPr bwMode="auto">
          <a:xfrm>
            <a:off x="428596" y="3357562"/>
            <a:ext cx="2343150" cy="270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\\1-ПК\Users\Public\опыт\DSCF3091.JPG"/>
          <p:cNvPicPr/>
          <p:nvPr/>
        </p:nvPicPr>
        <p:blipFill>
          <a:blip r:embed="rId4" cstate="print"/>
          <a:srcRect l="8674" r="10596"/>
          <a:stretch>
            <a:fillRect/>
          </a:stretch>
        </p:blipFill>
        <p:spPr bwMode="auto">
          <a:xfrm>
            <a:off x="6215074" y="2071678"/>
            <a:ext cx="2592000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Ход проведения опыта</a:t>
            </a:r>
            <a:b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714489"/>
            <a:ext cx="4929222" cy="150019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Georgia" pitchFamily="18" charset="0"/>
              </a:rPr>
              <a:t>Шаг 1.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      Положим яйцо в банку с чистой водопроводной водой.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5000636"/>
            <a:ext cx="4214842" cy="150017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Яйцо опустится на дно банки.</a:t>
            </a:r>
          </a:p>
          <a:p>
            <a:endParaRPr lang="ru-RU" dirty="0"/>
          </a:p>
        </p:txBody>
      </p:sp>
      <p:pic>
        <p:nvPicPr>
          <p:cNvPr id="5" name="Рисунок 4" descr="\\1-ПК\Users\Public\опыт\DSCF3094.JPG"/>
          <p:cNvPicPr/>
          <p:nvPr/>
        </p:nvPicPr>
        <p:blipFill>
          <a:blip r:embed="rId2" cstate="print"/>
          <a:srcRect l="5037" r="23155" b="4249"/>
          <a:stretch>
            <a:fillRect/>
          </a:stretch>
        </p:blipFill>
        <p:spPr bwMode="auto">
          <a:xfrm>
            <a:off x="1000100" y="3429000"/>
            <a:ext cx="3182984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\\1-ПК\Users\Public\опыт\DSCF3095.JPG"/>
          <p:cNvPicPr/>
          <p:nvPr/>
        </p:nvPicPr>
        <p:blipFill>
          <a:blip r:embed="rId3" cstate="print"/>
          <a:srcRect l="19049" r="8744" b="9804"/>
          <a:stretch>
            <a:fillRect/>
          </a:stretch>
        </p:blipFill>
        <p:spPr bwMode="auto">
          <a:xfrm>
            <a:off x="5643570" y="2071678"/>
            <a:ext cx="2916978" cy="272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785794"/>
            <a:ext cx="3571900" cy="2714645"/>
          </a:xfrm>
        </p:spPr>
        <p:txBody>
          <a:bodyPr/>
          <a:lstStyle/>
          <a:p>
            <a:pPr>
              <a:buNone/>
            </a:pPr>
            <a:r>
              <a:rPr lang="ru-RU" sz="3000" b="1" i="1" dirty="0" smtClean="0">
                <a:solidFill>
                  <a:srgbClr val="0070C0"/>
                </a:solidFill>
                <a:latin typeface="Georgia" pitchFamily="18" charset="0"/>
              </a:rPr>
              <a:t>     Шаг 2.</a:t>
            </a:r>
          </a:p>
          <a:p>
            <a:pPr>
              <a:buNone/>
            </a:pPr>
            <a:endParaRPr lang="ru-RU" sz="2000" b="1" i="1" dirty="0" smtClean="0">
              <a:solidFill>
                <a:srgbClr val="0070C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         Растворим в воде несколько ложек соли (банка №2).</a:t>
            </a:r>
          </a:p>
          <a:p>
            <a:pPr>
              <a:buNone/>
            </a:pPr>
            <a:endParaRPr lang="ru-RU" sz="3000" dirty="0" smtClean="0">
              <a:solidFill>
                <a:srgbClr val="0070C0"/>
              </a:solidFill>
              <a:latin typeface="Georgia" pitchFamily="18" charset="0"/>
            </a:endParaRPr>
          </a:p>
          <a:p>
            <a:pPr>
              <a:buNone/>
            </a:pPr>
            <a:endParaRPr lang="ru-RU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00364" y="4920457"/>
            <a:ext cx="4038600" cy="193754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Опустим яйцо в банку с солёной водой.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Яйцо будет плавать на поверхности воды.</a:t>
            </a:r>
          </a:p>
          <a:p>
            <a:endParaRPr lang="ru-RU" dirty="0"/>
          </a:p>
        </p:txBody>
      </p:sp>
      <p:pic>
        <p:nvPicPr>
          <p:cNvPr id="5" name="Рисунок 4" descr="\\1-ПК\Users\Public\опыт\DSCF3100.JPG"/>
          <p:cNvPicPr/>
          <p:nvPr/>
        </p:nvPicPr>
        <p:blipFill>
          <a:blip r:embed="rId2" cstate="print"/>
          <a:srcRect l="9969" r="11705" b="4482"/>
          <a:stretch>
            <a:fillRect/>
          </a:stretch>
        </p:blipFill>
        <p:spPr bwMode="auto">
          <a:xfrm rot="20806614">
            <a:off x="458470" y="3418503"/>
            <a:ext cx="2690284" cy="244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\\1-ПК\Users\Public\опыт\DSCF3096.JPG"/>
          <p:cNvPicPr/>
          <p:nvPr/>
        </p:nvPicPr>
        <p:blipFill>
          <a:blip r:embed="rId3" cstate="print"/>
          <a:srcRect l="10988" r="16674" b="8777"/>
          <a:stretch>
            <a:fillRect/>
          </a:stretch>
        </p:blipFill>
        <p:spPr bwMode="auto">
          <a:xfrm>
            <a:off x="3571868" y="1000108"/>
            <a:ext cx="2614083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\\1-ПК\Users\Public\опыт\DSCF3097.JPG"/>
          <p:cNvPicPr/>
          <p:nvPr/>
        </p:nvPicPr>
        <p:blipFill>
          <a:blip r:embed="rId4" cstate="print"/>
          <a:srcRect l="9037" t="3762" r="5135" b="9404"/>
          <a:stretch>
            <a:fillRect/>
          </a:stretch>
        </p:blipFill>
        <p:spPr bwMode="auto">
          <a:xfrm rot="1169439">
            <a:off x="5834287" y="3155152"/>
            <a:ext cx="3024000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 это происходит? 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(Объяснение опыта.)</a:t>
            </a:r>
            <a:b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2357430"/>
            <a:ext cx="8429684" cy="42862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Плотность чистой воды 1 грамм на миллилитр (или кубический сантиметр), а средняя плотность яйца немного больше – около 1,1 грамма на миллилитр (в основном за счет тяжелой скорлупы). Поэтому яйцо тонет в чистой воде. </a:t>
            </a:r>
            <a:br>
              <a:rPr lang="ru-RU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  Но если растворить в воде обыкновенную поваренную соль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NaCl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, насколько это возможно, то есть приготовить насыщенный раствор, то можно получить плотность почти 1,2 грамма на миллилитр. И тогда вода своей тяжестью вытолкнет яйцо, так что оно всплывет. 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Вывод</a:t>
            </a: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714487"/>
            <a:ext cx="8429684" cy="171451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3300" dirty="0" smtClean="0">
                <a:solidFill>
                  <a:srgbClr val="002060"/>
                </a:solidFill>
                <a:latin typeface="Georgia" pitchFamily="18" charset="0"/>
              </a:rPr>
              <a:t>         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В результате проведенного опыта мы убедились, что соль повышает плотность воды, поэтому яйцо всплыло на поверхность.</a:t>
            </a:r>
          </a:p>
          <a:p>
            <a:pPr algn="just">
              <a:buNone/>
            </a:pPr>
            <a:endParaRPr lang="ru-RU" sz="14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14282" y="2928934"/>
            <a:ext cx="4252914" cy="35688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      Чем больше соли в воде, тем сложнее в ней утонуть. В знаменитом Мёртвом море вода настолько солёная, что человек без всяких усилий может лежать на её поверхности, не боясь пойти ко дну.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bms.24open.ru/images/1d6b6c9ea51845efc2372576b9caf2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643314"/>
            <a:ext cx="3936365" cy="295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</TotalTime>
  <Words>202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   Исследовательская работа по физике  Опыт с плотностью  «Научи яйцо плавать»  </vt:lpstr>
      <vt:lpstr>Цель исследования</vt:lpstr>
      <vt:lpstr>   Для опыта понадобится: </vt:lpstr>
      <vt:lpstr>Ход проведения опыта </vt:lpstr>
      <vt:lpstr>Слайд 5</vt:lpstr>
      <vt:lpstr>Как это происходит? (Объяснение опыта.) </vt:lpstr>
      <vt:lpstr>  Вывод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Исследовательская работа по физике  Опыт с плотностью  «Научи яйцо плавать»  </dc:title>
  <dc:creator>1</dc:creator>
  <cp:lastModifiedBy>MacMini</cp:lastModifiedBy>
  <cp:revision>12</cp:revision>
  <dcterms:created xsi:type="dcterms:W3CDTF">2016-05-10T19:54:09Z</dcterms:created>
  <dcterms:modified xsi:type="dcterms:W3CDTF">2016-05-11T09:07:31Z</dcterms:modified>
</cp:coreProperties>
</file>