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84" r:id="rId3"/>
    <p:sldId id="309" r:id="rId4"/>
    <p:sldId id="308" r:id="rId5"/>
    <p:sldId id="307" r:id="rId6"/>
    <p:sldId id="306" r:id="rId7"/>
    <p:sldId id="305" r:id="rId8"/>
    <p:sldId id="304" r:id="rId9"/>
    <p:sldId id="303" r:id="rId10"/>
    <p:sldId id="302" r:id="rId11"/>
    <p:sldId id="301" r:id="rId12"/>
    <p:sldId id="300" r:id="rId13"/>
    <p:sldId id="299" r:id="rId14"/>
    <p:sldId id="298" r:id="rId15"/>
    <p:sldId id="297" r:id="rId16"/>
    <p:sldId id="296" r:id="rId17"/>
    <p:sldId id="295" r:id="rId18"/>
    <p:sldId id="294" r:id="rId19"/>
    <p:sldId id="293" r:id="rId20"/>
    <p:sldId id="292" r:id="rId21"/>
    <p:sldId id="291" r:id="rId22"/>
    <p:sldId id="29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FA5"/>
    <a:srgbClr val="3D835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8336D78-2C0E-41EB-A21F-A32952876EB2}" type="datetimeFigureOut">
              <a:rPr lang="ru-RU" smtClean="0"/>
              <a:pPr/>
              <a:t>14.05.2016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C7E4544-9651-4016-B57C-AA9AE3BFB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285860"/>
            <a:ext cx="6286544" cy="1285884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itchFamily="34" charset="0"/>
              </a:rPr>
              <a:t>Муниципальное Автономное Дошкольное Образовательное Учреждение детский сад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itchFamily="34" charset="0"/>
              </a:rPr>
              <a:t>общеразвивающего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 Black" pitchFamily="34" charset="0"/>
              </a:rPr>
              <a:t> вида № 44 г. Томска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/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71736" y="2857496"/>
            <a:ext cx="6115064" cy="3357586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ru-RU" sz="36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sz="7600" b="1" dirty="0" smtClean="0">
                <a:solidFill>
                  <a:srgbClr val="FF0000"/>
                </a:solidFill>
                <a:latin typeface="Monotype Corsiva" pitchFamily="66" charset="0"/>
              </a:rPr>
              <a:t>                 Долгосрочный проект «Подкормите птиц зимой!»  </a:t>
            </a:r>
          </a:p>
          <a:p>
            <a:pPr algn="ctr">
              <a:buNone/>
            </a:pPr>
            <a:endParaRPr lang="ru-RU" sz="36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sz="4500" b="1" dirty="0" smtClean="0">
                <a:solidFill>
                  <a:srgbClr val="FF0000"/>
                </a:solidFill>
                <a:latin typeface="Monotype Corsiva" pitchFamily="66" charset="0"/>
              </a:rPr>
              <a:t>Подготовительная к школе группа № </a:t>
            </a:r>
            <a:r>
              <a:rPr lang="ru-RU" sz="4500" b="1" dirty="0" smtClean="0">
                <a:solidFill>
                  <a:srgbClr val="FF0000"/>
                </a:solidFill>
                <a:latin typeface="Monotype Corsiva" pitchFamily="66" charset="0"/>
              </a:rPr>
              <a:t>11</a:t>
            </a:r>
          </a:p>
          <a:p>
            <a:pPr algn="ctr">
              <a:buNone/>
            </a:pPr>
            <a:r>
              <a:rPr lang="ru-RU" sz="4500" b="1" dirty="0" smtClean="0">
                <a:solidFill>
                  <a:srgbClr val="FF0000"/>
                </a:solidFill>
                <a:latin typeface="Monotype Corsiva" pitchFamily="66" charset="0"/>
              </a:rPr>
              <a:t>« Цветочки</a:t>
            </a:r>
            <a:r>
              <a:rPr lang="ru-RU" sz="45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</a:p>
          <a:p>
            <a:pPr algn="ctr">
              <a:buNone/>
            </a:pPr>
            <a:endParaRPr lang="ru-RU" sz="45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sz="45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>
              <a:buNone/>
            </a:pPr>
            <a:endParaRPr lang="ru-RU" sz="3600" b="1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Depo\Desktop\для презентаци\IMG_20150217_131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928934"/>
            <a:ext cx="2786081" cy="3382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7676" cy="2082792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7030A0"/>
                </a:solidFill>
                <a:effectLst/>
                <a:latin typeface="Impact" pitchFamily="34" charset="0"/>
              </a:rPr>
              <a:t>Мы столовую открыли,</a:t>
            </a:r>
            <a:br>
              <a:rPr lang="ru-RU" sz="2700" dirty="0" smtClean="0">
                <a:solidFill>
                  <a:srgbClr val="7030A0"/>
                </a:solidFill>
                <a:effectLst/>
                <a:latin typeface="Impact" pitchFamily="34" charset="0"/>
              </a:rPr>
            </a:br>
            <a:r>
              <a:rPr lang="ru-RU" sz="2700" dirty="0" smtClean="0">
                <a:solidFill>
                  <a:srgbClr val="7030A0"/>
                </a:solidFill>
                <a:effectLst/>
                <a:latin typeface="Impact" pitchFamily="34" charset="0"/>
              </a:rPr>
              <a:t>Птички кушать все хотят,</a:t>
            </a:r>
            <a:br>
              <a:rPr lang="ru-RU" sz="2700" dirty="0" smtClean="0">
                <a:solidFill>
                  <a:srgbClr val="7030A0"/>
                </a:solidFill>
                <a:effectLst/>
                <a:latin typeface="Impact" pitchFamily="34" charset="0"/>
              </a:rPr>
            </a:br>
            <a:r>
              <a:rPr lang="ru-RU" sz="2700" dirty="0" smtClean="0">
                <a:solidFill>
                  <a:srgbClr val="7030A0"/>
                </a:solidFill>
                <a:effectLst/>
                <a:latin typeface="Impact" pitchFamily="34" charset="0"/>
              </a:rPr>
              <a:t>И весёлым щебетаньем</a:t>
            </a:r>
            <a:br>
              <a:rPr lang="ru-RU" sz="2700" dirty="0" smtClean="0">
                <a:solidFill>
                  <a:srgbClr val="7030A0"/>
                </a:solidFill>
                <a:effectLst/>
                <a:latin typeface="Impact" pitchFamily="34" charset="0"/>
              </a:rPr>
            </a:br>
            <a:r>
              <a:rPr lang="ru-RU" sz="2700" dirty="0" smtClean="0">
                <a:solidFill>
                  <a:srgbClr val="7030A0"/>
                </a:solidFill>
                <a:effectLst/>
                <a:latin typeface="Impact" pitchFamily="34" charset="0"/>
              </a:rPr>
              <a:t>Нам «Спасибо» говорят!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flipV="1">
            <a:off x="7215206" y="6309360"/>
            <a:ext cx="1471594" cy="4859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 descr="C:\Users\Depo\Desktop\для презентаци\КОНКУРС ПТИЦЫ\IMG_20150225_112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28604"/>
            <a:ext cx="192882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Depo\Desktop\для презентаци\КОНКУРС ПТИЦЫ\IMG_20150225_11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71942"/>
            <a:ext cx="1643074" cy="219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Depo\Desktop\для презентаци\КОНКУРС ПТИЦЫ\IMG_20150225_112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571612"/>
            <a:ext cx="1571636" cy="209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Depo\Desktop\для презентаци\КОНКУРС ПТИЦЫ\IMG_20150225_1124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357430"/>
            <a:ext cx="1857388" cy="247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Depo\Desktop\для презентаци\КОНКУРС ПТИЦЫ\IMG_20150225_112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4286256"/>
            <a:ext cx="1785950" cy="238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Depo\Desktop\для презентаци\КОНКУРС ПТИЦЫ\IMG_20150224_1133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3357562"/>
            <a:ext cx="214314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7-конечная звезда 9"/>
          <p:cNvSpPr/>
          <p:nvPr/>
        </p:nvSpPr>
        <p:spPr>
          <a:xfrm>
            <a:off x="642910" y="5500702"/>
            <a:ext cx="571504" cy="485772"/>
          </a:xfrm>
          <a:prstGeom prst="star7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7-конечная звезда 10"/>
          <p:cNvSpPr/>
          <p:nvPr/>
        </p:nvSpPr>
        <p:spPr>
          <a:xfrm>
            <a:off x="142844" y="142852"/>
            <a:ext cx="500066" cy="414334"/>
          </a:xfrm>
          <a:prstGeom prst="star7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7-конечная звезда 11"/>
          <p:cNvSpPr/>
          <p:nvPr/>
        </p:nvSpPr>
        <p:spPr>
          <a:xfrm>
            <a:off x="6286512" y="3857628"/>
            <a:ext cx="428628" cy="414334"/>
          </a:xfrm>
          <a:prstGeom prst="star7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7-конечная звезда 12"/>
          <p:cNvSpPr/>
          <p:nvPr/>
        </p:nvSpPr>
        <p:spPr>
          <a:xfrm>
            <a:off x="5000628" y="571480"/>
            <a:ext cx="785818" cy="700086"/>
          </a:xfrm>
          <a:prstGeom prst="star7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8" name="Picture 8" descr="E:\Птицы\IMG_0848.JPG"/>
          <p:cNvPicPr>
            <a:picLocks noChangeAspect="1" noChangeArrowheads="1"/>
          </p:cNvPicPr>
          <p:nvPr/>
        </p:nvPicPr>
        <p:blipFill>
          <a:blip r:embed="rId9" cstate="print"/>
          <a:srcRect t="24805"/>
          <a:stretch>
            <a:fillRect/>
          </a:stretch>
        </p:blipFill>
        <p:spPr bwMode="auto">
          <a:xfrm>
            <a:off x="2285984" y="2143116"/>
            <a:ext cx="2680181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4543428" cy="2011354"/>
          </a:xfrm>
          <a:noFill/>
          <a:ln w="5715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>Наблюдения за птицами</a:t>
            </a:r>
            <a:endParaRPr lang="ru-RU" sz="5400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786314" y="3357562"/>
            <a:ext cx="4357686" cy="295179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       После того, как были развешаны кормушки, мы заметили, что птиц на территории сада стало больше. В холодную погоду на кормушки прилетает больше пернатых гостей, чем в тёплую.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4" name="4-конечная звезда 3"/>
          <p:cNvSpPr/>
          <p:nvPr/>
        </p:nvSpPr>
        <p:spPr>
          <a:xfrm>
            <a:off x="4357686" y="1643050"/>
            <a:ext cx="414334" cy="342896"/>
          </a:xfrm>
          <a:prstGeom prst="star4">
            <a:avLst>
              <a:gd name="adj" fmla="val 11445"/>
            </a:avLst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785786" y="1285860"/>
            <a:ext cx="714380" cy="628648"/>
          </a:xfrm>
          <a:prstGeom prst="star4">
            <a:avLst>
              <a:gd name="adj" fmla="val 10748"/>
            </a:avLst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Depo\Desktop\для презентаци\КОНКУРС ПТИЦЫ\IMG_20150224_114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14620"/>
            <a:ext cx="2008694" cy="26782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7" name="Picture 3" descr="C:\Users\Depo\Desktop\для презентаци\IMG_20150217_131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452813"/>
            <a:ext cx="2286016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Depo\Desktop\для презентаци\IMG_20150311_113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19039"/>
            <a:ext cx="2214578" cy="2952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/>
                <a:latin typeface="Impact" pitchFamily="34" charset="0"/>
              </a:rPr>
              <a:t>Каждый день мы добавляем в кормушки разный корм.</a:t>
            </a:r>
            <a:endParaRPr lang="ru-RU" sz="2400" dirty="0">
              <a:solidFill>
                <a:srgbClr val="002060"/>
              </a:solidFill>
              <a:effectLst/>
              <a:latin typeface="Impact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Сначала птицы с опаской подлетали к кормушкам, долго оглядывались, но постепенно освоились и перестали бояться детей.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Depo\Desktop\для презентаци\IMG_20150311_113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143380"/>
            <a:ext cx="1571636" cy="2095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Depo\Desktop\для презентаци\IMG_20150227_112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000372"/>
            <a:ext cx="2428892" cy="32385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2" name="Picture 4" descr="C:\Users\Depo\Desktop\для презентаци\IMG_20150217_131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571744"/>
            <a:ext cx="214314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274638"/>
            <a:ext cx="3614734" cy="622619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3D8359"/>
                </a:solidFill>
                <a:effectLst/>
                <a:latin typeface="Impact" pitchFamily="34" charset="0"/>
              </a:rPr>
              <a:t>Кормушки за время наблюдений посетили 6 видов птиц. Это воробьи, синицы, голуби, снегири, вороны и сороки. </a:t>
            </a:r>
            <a:br>
              <a:rPr lang="ru-RU" sz="2400" dirty="0" smtClean="0">
                <a:solidFill>
                  <a:srgbClr val="3D8359"/>
                </a:solidFill>
                <a:effectLst/>
                <a:latin typeface="Impact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</a:rPr>
              <a:t>Но самыми частыми гостями являются голуби.</a:t>
            </a:r>
            <a:r>
              <a:rPr lang="ru-RU" sz="2400" dirty="0" smtClean="0">
                <a:solidFill>
                  <a:srgbClr val="3D8359"/>
                </a:solidFill>
                <a:effectLst/>
                <a:latin typeface="Impact" pitchFamily="34" charset="0"/>
              </a:rPr>
              <a:t/>
            </a:r>
            <a:br>
              <a:rPr lang="ru-RU" sz="2400" dirty="0" smtClean="0">
                <a:solidFill>
                  <a:srgbClr val="3D8359"/>
                </a:solidFill>
                <a:effectLst/>
                <a:latin typeface="Impact" pitchFamily="34" charset="0"/>
              </a:rPr>
            </a:br>
            <a:r>
              <a:rPr lang="ru-RU" sz="2400" dirty="0" smtClean="0">
                <a:solidFill>
                  <a:srgbClr val="3D8359"/>
                </a:solidFill>
                <a:effectLst/>
                <a:latin typeface="Impact" pitchFamily="34" charset="0"/>
              </a:rPr>
              <a:t/>
            </a:r>
            <a:br>
              <a:rPr lang="ru-RU" sz="2400" dirty="0" smtClean="0">
                <a:solidFill>
                  <a:srgbClr val="3D8359"/>
                </a:solidFill>
                <a:effectLst/>
                <a:latin typeface="Impact" pitchFamily="34" charset="0"/>
              </a:rPr>
            </a:br>
            <a:r>
              <a:rPr lang="ru-RU" sz="2400" dirty="0" smtClean="0">
                <a:solidFill>
                  <a:srgbClr val="3D8359"/>
                </a:solidFill>
                <a:effectLst/>
                <a:latin typeface="Impact" pitchFamily="34" charset="0"/>
              </a:rPr>
              <a:t/>
            </a:r>
            <a:br>
              <a:rPr lang="ru-RU" sz="2400" dirty="0" smtClean="0">
                <a:solidFill>
                  <a:srgbClr val="3D8359"/>
                </a:solidFill>
                <a:effectLst/>
                <a:latin typeface="Impact" pitchFamily="34" charset="0"/>
              </a:rPr>
            </a:br>
            <a:r>
              <a:rPr lang="ru-RU" sz="2000" dirty="0" smtClean="0">
                <a:solidFill>
                  <a:srgbClr val="7030A0"/>
                </a:solidFill>
                <a:effectLst/>
                <a:latin typeface="Impact" pitchFamily="34" charset="0"/>
              </a:rPr>
              <a:t>Наблюдая за птицами, мы заметили, что, пополняя кормушки в одном и том же месте и в одно и тоже время, птицы привыкают к постоянным местам кормежки и посещают их с точностью часов. </a:t>
            </a:r>
            <a:endParaRPr lang="ru-RU" sz="2000" dirty="0">
              <a:solidFill>
                <a:srgbClr val="7030A0"/>
              </a:solidFill>
              <a:effectLst/>
              <a:latin typeface="Impact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500174"/>
            <a:ext cx="2900354" cy="14287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Depo\Desktop\для презентаци\IMG_20150311_113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2"/>
            <a:ext cx="2071702" cy="2762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Depo\Desktop\для презентаци\IMG_20150310_114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85728"/>
            <a:ext cx="235745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Users\Depo\Desktop\для презентаци\IMG_20150216_152300.jpg"/>
          <p:cNvPicPr>
            <a:picLocks noChangeAspect="1" noChangeArrowheads="1"/>
          </p:cNvPicPr>
          <p:nvPr/>
        </p:nvPicPr>
        <p:blipFill>
          <a:blip r:embed="rId5" cstate="print"/>
          <a:srcRect b="20624"/>
          <a:stretch>
            <a:fillRect/>
          </a:stretch>
        </p:blipFill>
        <p:spPr bwMode="auto">
          <a:xfrm>
            <a:off x="2571736" y="3857628"/>
            <a:ext cx="2286016" cy="27218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effectLst/>
                <a:latin typeface="Arial Black" pitchFamily="34" charset="0"/>
              </a:rPr>
              <a:t>В группе мы с детьми ведём дневник наблюдений</a:t>
            </a:r>
            <a:endParaRPr lang="ru-RU" sz="2400" dirty="0">
              <a:solidFill>
                <a:srgbClr val="7030A0"/>
              </a:solidFill>
              <a:effectLst/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Дети с помощью взрослых ежедневно заполняют журнал, который сделали самостоятельно</a:t>
            </a:r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9218" name="Picture 2" descr="C:\Users\Depo\Desktop\для презентаци\IMG_20150310_131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643182"/>
            <a:ext cx="2714644" cy="361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Depo\Desktop\для презентаци\IMG_20150310_131109.jpg"/>
          <p:cNvPicPr>
            <a:picLocks noChangeAspect="1" noChangeArrowheads="1"/>
          </p:cNvPicPr>
          <p:nvPr/>
        </p:nvPicPr>
        <p:blipFill>
          <a:blip r:embed="rId4" cstate="print"/>
          <a:srcRect t="23170"/>
          <a:stretch>
            <a:fillRect/>
          </a:stretch>
        </p:blipFill>
        <p:spPr bwMode="auto">
          <a:xfrm rot="5400000">
            <a:off x="4897745" y="2960379"/>
            <a:ext cx="3277600" cy="335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Depo\Desktop\для презентаци\IMG_20150310_131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82427">
            <a:off x="30665" y="812949"/>
            <a:ext cx="2733265" cy="2049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Depo\Desktop\для презентаци\IMG_20150310_131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797959" y="416695"/>
            <a:ext cx="3333771" cy="29289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4" name="Picture 4" descr="C:\Users\Depo\Desktop\для презентаци\IMG_20150313_131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49934">
            <a:off x="6635916" y="566013"/>
            <a:ext cx="1878826" cy="2505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Depo\Desktop\для презентаци\IMG_20150313_1312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500438"/>
            <a:ext cx="2286016" cy="30480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6" name="Picture 6" descr="C:\Users\Depo\Desktop\для презентаци\IMG_20150310_1018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3357562"/>
            <a:ext cx="2367992" cy="31573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7" name="Picture 7" descr="C:\Users\Depo\Desktop\для презентаци\IMG_20150310_1018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3714752"/>
            <a:ext cx="2000264" cy="2667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8" name="Picture 8" descr="C:\Users\Depo\Desktop\для презентаци\IMG_20150310_1017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786190"/>
            <a:ext cx="1939364" cy="2585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C00000"/>
                </a:solidFill>
                <a:effectLst/>
                <a:latin typeface="Monotype Corsiva" pitchFamily="66" charset="0"/>
              </a:rPr>
              <a:t>Наше творчество</a:t>
            </a:r>
            <a:endParaRPr lang="ru-RU" sz="6000" dirty="0"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378621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Рисование «Подкормите птиц зимой!»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266" name="Picture 2" descr="C:\Users\Depo\Desktop\для презентаци\IMG_20150306_134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000240"/>
            <a:ext cx="2786050" cy="4071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7" name="Picture 3" descr="C:\Users\Depo\Desktop\для презентаци\IMG_20150306_134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000240"/>
            <a:ext cx="2857520" cy="4238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8" name="Picture 4" descr="C:\Users\Depo\Desktop\для презентаци\IMG_20150306_1343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1428736"/>
            <a:ext cx="2000264" cy="266701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269" name="Picture 5" descr="C:\Users\Depo\Desktop\для презентаци\IMG_20150306_1343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500438"/>
            <a:ext cx="235745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6643734" cy="1643074"/>
          </a:xfrm>
        </p:spPr>
        <p:txBody>
          <a:bodyPr>
            <a:normAutofit/>
            <a:scene3d>
              <a:camera prst="perspectiveContrastingRightFacing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/>
            <a:r>
              <a:rPr lang="ru-RU" sz="3200" dirty="0" smtClean="0">
                <a:solidFill>
                  <a:srgbClr val="FF0000"/>
                </a:solidFill>
                <a:effectLst/>
                <a:latin typeface="Arial Narrow" pitchFamily="34" charset="0"/>
              </a:rPr>
              <a:t>Коллективная аппликация «Снегири»</a:t>
            </a:r>
            <a:endParaRPr lang="ru-RU" sz="3200" dirty="0">
              <a:solidFill>
                <a:srgbClr val="FF0000"/>
              </a:solidFill>
              <a:effectLst/>
              <a:latin typeface="Arial Narrow" pitchFamily="34" charset="0"/>
            </a:endParaRPr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3"/>
          <a:srcRect l="5329" b="57274"/>
          <a:stretch>
            <a:fillRect/>
          </a:stretch>
        </p:blipFill>
        <p:spPr>
          <a:xfrm>
            <a:off x="6000760" y="357166"/>
            <a:ext cx="2724559" cy="928695"/>
          </a:xfrm>
        </p:spPr>
      </p:pic>
      <p:pic>
        <p:nvPicPr>
          <p:cNvPr id="12290" name="Picture 2" descr="C:\Users\Depo\Desktop\для презентаци\IMG_20150306_1339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00306"/>
            <a:ext cx="2428892" cy="32385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Depo\Desktop\для презентаци\IMG_20150306_133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55443" y="2902747"/>
            <a:ext cx="3791029" cy="284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C:\Users\Depo\Desktop\для презентаци\IMG_20150306_134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1500174"/>
            <a:ext cx="2571768" cy="2952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4-конечная звезда 7"/>
          <p:cNvSpPr/>
          <p:nvPr/>
        </p:nvSpPr>
        <p:spPr>
          <a:xfrm>
            <a:off x="3571868" y="5572140"/>
            <a:ext cx="914400" cy="914400"/>
          </a:xfrm>
          <a:prstGeom prst="star4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5072066" y="4714884"/>
            <a:ext cx="700086" cy="714380"/>
          </a:xfrm>
          <a:prstGeom prst="star4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3000364" y="4357694"/>
            <a:ext cx="700086" cy="628648"/>
          </a:xfrm>
          <a:prstGeom prst="star4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642910" y="428604"/>
            <a:ext cx="914400" cy="914400"/>
          </a:xfrm>
          <a:prstGeom prst="star4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785818"/>
          </a:xfrm>
        </p:spPr>
        <p:txBody>
          <a:bodyPr>
            <a:prstTxWarp prst="textArchUp">
              <a:avLst/>
            </a:prstTxWarp>
            <a:normAutofit/>
            <a:scene3d>
              <a:camera prst="obliqueTopLef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200" dirty="0" smtClean="0">
                <a:solidFill>
                  <a:srgbClr val="7030A0"/>
                </a:solidFill>
                <a:effectLst/>
              </a:rPr>
              <a:t>Конструирование «Птицы на кормушке»</a:t>
            </a:r>
            <a:endParaRPr lang="ru-RU" sz="3200" dirty="0">
              <a:solidFill>
                <a:srgbClr val="7030A0"/>
              </a:solidFill>
              <a:effectLst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286644" y="6215082"/>
            <a:ext cx="1400156" cy="9427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13314" name="Picture 2" descr="C:\Users\Depo\Desktop\для презентаци\IMG_20150310_104447.jpg"/>
          <p:cNvPicPr>
            <a:picLocks noChangeAspect="1" noChangeArrowheads="1"/>
          </p:cNvPicPr>
          <p:nvPr/>
        </p:nvPicPr>
        <p:blipFill>
          <a:blip r:embed="rId3" cstate="print"/>
          <a:srcRect b="16656"/>
          <a:stretch>
            <a:fillRect/>
          </a:stretch>
        </p:blipFill>
        <p:spPr bwMode="auto">
          <a:xfrm>
            <a:off x="285720" y="1571612"/>
            <a:ext cx="2928958" cy="3477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C:\Users\Depo\Desktop\для презентаци\IMG_20150310_120810.jpg"/>
          <p:cNvPicPr>
            <a:picLocks noChangeAspect="1" noChangeArrowheads="1"/>
          </p:cNvPicPr>
          <p:nvPr/>
        </p:nvPicPr>
        <p:blipFill>
          <a:blip r:embed="rId4" cstate="print"/>
          <a:srcRect t="11719" b="10937"/>
          <a:stretch>
            <a:fillRect/>
          </a:stretch>
        </p:blipFill>
        <p:spPr bwMode="auto">
          <a:xfrm>
            <a:off x="6215074" y="1571612"/>
            <a:ext cx="250033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C:\Users\Depo\Desktop\для презентаци\IMG_20150310_1208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286124"/>
            <a:ext cx="257176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C:\Users\Depo\Desktop\для презентаци\IMG_20150310_1019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1285860"/>
            <a:ext cx="1350000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01080" cy="1357322"/>
          </a:xfrm>
        </p:spPr>
        <p:txBody>
          <a:bodyPr>
            <a:noAutofit/>
            <a:scene3d>
              <a:camera prst="perspectiveRelaxedModerately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Самые активные родители придумали и изготовили вместе со своими детьми книжки – малышки по теме «Покормите птиц зимой!»</a:t>
            </a:r>
            <a:endParaRPr lang="ru-RU" sz="3200" dirty="0"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714876" y="4286256"/>
            <a:ext cx="4214842" cy="20231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Эту книжку сделала Фролова Елена Сергеевна, мама Лизы Фроловой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4338" name="Picture 2" descr="C:\Users\Depo\Desktop\для презентаци\IMG_20150310_131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85926"/>
            <a:ext cx="2286016" cy="3048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 descr="C:\Users\Depo\Desktop\для презентаци\IMG_20150310_131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714488"/>
            <a:ext cx="1428760" cy="1905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 descr="C:\Users\Depo\Desktop\для презентаци\IMG_20150310_1316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1428736"/>
            <a:ext cx="1857388" cy="247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C:\Users\Depo\Desktop\для презентаци\IMG_20150310_131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3786190"/>
            <a:ext cx="2286016" cy="28477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342" name="Picture 6" descr="C:\Users\Depo\Desktop\для презентаци\IMG_20150310_1316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1500174"/>
            <a:ext cx="1928826" cy="2571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4400" spc="-150" dirty="0" smtClean="0">
                <a:solidFill>
                  <a:srgbClr val="7030A0"/>
                </a:solidFill>
                <a:effectLst/>
                <a:latin typeface="Monotype Corsiva" pitchFamily="66" charset="0"/>
              </a:rPr>
              <a:t>Участники  проекта</a:t>
            </a:r>
            <a:endParaRPr lang="ru-RU" sz="4400" spc="-150" dirty="0">
              <a:solidFill>
                <a:srgbClr val="7030A0"/>
              </a:solidFill>
              <a:effectLst/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357850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Воспитатели старшей группы № 11,11а «Цветочки»: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-Куприянова Юлия Николаевна – руководитель проекта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-</a:t>
            </a:r>
            <a:r>
              <a:rPr lang="ru-RU" sz="2000" b="1" dirty="0" err="1" smtClean="0">
                <a:solidFill>
                  <a:srgbClr val="002060"/>
                </a:solidFill>
              </a:rPr>
              <a:t>Лугачёва</a:t>
            </a:r>
            <a:r>
              <a:rPr lang="ru-RU" sz="2000" b="1" dirty="0" smtClean="0">
                <a:solidFill>
                  <a:srgbClr val="002060"/>
                </a:solidFill>
              </a:rPr>
              <a:t> Елена Анатольевна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-</a:t>
            </a:r>
            <a:r>
              <a:rPr lang="ru-RU" sz="2000" b="1" dirty="0" err="1" smtClean="0">
                <a:solidFill>
                  <a:srgbClr val="002060"/>
                </a:solidFill>
              </a:rPr>
              <a:t>Славская</a:t>
            </a:r>
            <a:r>
              <a:rPr lang="ru-RU" sz="2000" b="1" dirty="0" smtClean="0">
                <a:solidFill>
                  <a:srgbClr val="002060"/>
                </a:solidFill>
              </a:rPr>
              <a:t> Людмила Анатольевна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-</a:t>
            </a:r>
            <a:r>
              <a:rPr lang="ru-RU" sz="2000" b="1" dirty="0" err="1" smtClean="0">
                <a:solidFill>
                  <a:srgbClr val="002060"/>
                </a:solidFill>
              </a:rPr>
              <a:t>Славская</a:t>
            </a:r>
            <a:r>
              <a:rPr lang="ru-RU" sz="2000" b="1" dirty="0" smtClean="0">
                <a:solidFill>
                  <a:srgbClr val="002060"/>
                </a:solidFill>
              </a:rPr>
              <a:t> Анна Викторовна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Младший воспитатель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Зубкова Надежда Владимировна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Педагог дополнительного образования</a:t>
            </a:r>
          </a:p>
          <a:p>
            <a:pPr>
              <a:buNone/>
            </a:pPr>
            <a:r>
              <a:rPr lang="ru-RU" sz="2000" b="1" dirty="0" err="1" smtClean="0">
                <a:solidFill>
                  <a:srgbClr val="002060"/>
                </a:solidFill>
              </a:rPr>
              <a:t>Гринкевич</a:t>
            </a:r>
            <a:r>
              <a:rPr lang="ru-RU" sz="2000" b="1" dirty="0" smtClean="0">
                <a:solidFill>
                  <a:srgbClr val="002060"/>
                </a:solidFill>
              </a:rPr>
              <a:t> Галина Анатольевна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Дети группы «Цветочки» и родители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B10FA5"/>
                </a:solidFill>
              </a:rPr>
              <a:t>Сроки проекта: ноябрь </a:t>
            </a:r>
            <a:r>
              <a:rPr lang="ru-RU" sz="2000" b="1" dirty="0" smtClean="0">
                <a:solidFill>
                  <a:srgbClr val="B10FA5"/>
                </a:solidFill>
              </a:rPr>
              <a:t>2015 </a:t>
            </a:r>
            <a:r>
              <a:rPr lang="ru-RU" sz="2000" b="1" dirty="0" smtClean="0">
                <a:solidFill>
                  <a:srgbClr val="B10FA5"/>
                </a:solidFill>
              </a:rPr>
              <a:t>г. –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B10FA5"/>
                </a:solidFill>
              </a:rPr>
              <a:t>                              апрель </a:t>
            </a:r>
            <a:r>
              <a:rPr lang="ru-RU" sz="2000" b="1" dirty="0" smtClean="0">
                <a:solidFill>
                  <a:srgbClr val="B10FA5"/>
                </a:solidFill>
              </a:rPr>
              <a:t>2016 </a:t>
            </a:r>
            <a:r>
              <a:rPr lang="ru-RU" sz="2000" b="1" dirty="0" smtClean="0">
                <a:solidFill>
                  <a:srgbClr val="B10FA5"/>
                </a:solidFill>
              </a:rPr>
              <a:t>г.</a:t>
            </a:r>
            <a:endParaRPr lang="ru-RU" sz="2000" b="1" dirty="0">
              <a:solidFill>
                <a:srgbClr val="B10FA5"/>
              </a:solidFill>
            </a:endParaRPr>
          </a:p>
        </p:txBody>
      </p:sp>
      <p:pic>
        <p:nvPicPr>
          <p:cNvPr id="2050" name="Picture 2" descr="C:\Users\Depo\Desktop\для презентаци\IMG_20150225_11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357430"/>
            <a:ext cx="3143272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5143512"/>
            <a:ext cx="6500858" cy="15001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Родители, участвовавшие в создании книжек – малышек: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</a:rPr>
              <a:t>Тимошенко Ирина Анатольевна</a:t>
            </a:r>
          </a:p>
          <a:p>
            <a:pPr>
              <a:buNone/>
            </a:pPr>
            <a:r>
              <a:rPr lang="ru-RU" sz="1800" b="1" dirty="0" err="1" smtClean="0">
                <a:solidFill>
                  <a:srgbClr val="0070C0"/>
                </a:solidFill>
              </a:rPr>
              <a:t>Романеева</a:t>
            </a:r>
            <a:r>
              <a:rPr lang="ru-RU" sz="1800" b="1" dirty="0" smtClean="0">
                <a:solidFill>
                  <a:srgbClr val="0070C0"/>
                </a:solidFill>
              </a:rPr>
              <a:t> Юлия Александровна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</a:rPr>
              <a:t>Окулич Евгения Викторовна</a:t>
            </a: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15362" name="Picture 2" descr="C:\Users\Depo\Desktop\для презентаци\IMG_20150310_131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1350000" cy="2300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3" descr="C:\Users\Depo\Desktop\для презентаци\IMG_20150310_131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357298"/>
            <a:ext cx="2044413" cy="2725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 descr="C:\Users\Depo\Desktop\для презентаци\IMG_20150310_131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57166"/>
            <a:ext cx="2143140" cy="23743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365" name="Picture 5" descr="C:\Users\Depo\Desktop\для презентаци\IMG_20150310_1319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2643182"/>
            <a:ext cx="178595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 descr="C:\Users\Depo\Desktop\для презентаци\IMG_20150310_131802.jpg"/>
          <p:cNvPicPr>
            <a:picLocks noChangeAspect="1" noChangeArrowheads="1"/>
          </p:cNvPicPr>
          <p:nvPr/>
        </p:nvPicPr>
        <p:blipFill>
          <a:blip r:embed="rId7" cstate="print"/>
          <a:srcRect t="6615" r="18633" b="20624"/>
          <a:stretch>
            <a:fillRect/>
          </a:stretch>
        </p:blipFill>
        <p:spPr bwMode="auto">
          <a:xfrm>
            <a:off x="6858016" y="3000372"/>
            <a:ext cx="2143141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7" name="Picture 7" descr="C:\Users\Depo\Desktop\для презентаци\IMG_20150310_1318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285728"/>
            <a:ext cx="1785950" cy="21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5950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 Зимой гибнет много птиц, особенно в морозы. Холодно... Для жизни нужно много энергии, а корм недоступен под снегом и льдом. Птицам нужна помощь людей. Доступный корм, размещенный в одной кормушке, - реальный шанс выжить нескольким десяткам птиц. К тому же покормить птиц - несложный и очень приятный способ проявить человечность и стать добрее.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Друзья!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 В наших силах помочь зимующим птицам перенести это суровое время года! Сделайте важный шаг — начните с доброго дела!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14668" cy="365442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  <a:t>У НАС ТАКОЙ ОБЫЧАЙ:</a:t>
            </a:r>
            <a:b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  <a:t>ЧУТЬ ВЫПАДЕТ СНЕЖОК,</a:t>
            </a:r>
            <a:b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  <a:t>ДОЩАТЫЙ ДОМИК ПТИЧИЙ</a:t>
            </a:r>
            <a:b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  <a:t>ПОВЕСИТЬ НА СУЧОК.</a:t>
            </a:r>
            <a:b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  <a:t/>
            </a:r>
            <a:b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  <a:t>И ЗДЕСЬ, В САДУ ЗА ДОМОМ,</a:t>
            </a:r>
            <a:b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  <a:t>СРЕДИ СЕДЫХ ВЕТВЕЙ,</a:t>
            </a:r>
            <a:b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  <a:t>ГОТОВ ОБЕД ВЕСЁЛЫЙ </a:t>
            </a:r>
            <a:b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</a:br>
            <a:r>
              <a:rPr lang="ru-RU" sz="2000" dirty="0" smtClean="0">
                <a:solidFill>
                  <a:srgbClr val="0070C0"/>
                </a:solidFill>
                <a:effectLst/>
                <a:latin typeface="Impact" pitchFamily="34" charset="0"/>
                <a:cs typeface="Andalus" pitchFamily="18" charset="-78"/>
              </a:rPr>
              <a:t>ДЛЯ ПТИЧЕК У ДЕТЕЙ!</a:t>
            </a:r>
            <a:endParaRPr lang="ru-RU" sz="2000" dirty="0">
              <a:solidFill>
                <a:srgbClr val="0070C0"/>
              </a:solidFill>
              <a:effectLst/>
              <a:latin typeface="Impact" pitchFamily="34" charset="0"/>
              <a:cs typeface="Andalus" pitchFamily="18" charset="-78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58" y="4500570"/>
            <a:ext cx="8329642" cy="1808790"/>
          </a:xfrm>
        </p:spPr>
        <p:txBody>
          <a:bodyPr>
            <a:prstTxWarp prst="textChevron">
              <a:avLst/>
            </a:prstTxWarp>
          </a:bodyPr>
          <a:lstStyle/>
          <a:p>
            <a:pPr algn="ctr">
              <a:buNone/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ЗА ВНИМАНИЕ!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7410" name="Picture 2" descr="C:\Users\Depo\Desktop\для презентаци\IMG_20150310_115252.jpg"/>
          <p:cNvPicPr>
            <a:picLocks noChangeAspect="1" noChangeArrowheads="1"/>
          </p:cNvPicPr>
          <p:nvPr/>
        </p:nvPicPr>
        <p:blipFill>
          <a:blip r:embed="rId3" cstate="print"/>
          <a:srcRect t="5488" b="19512"/>
          <a:stretch>
            <a:fillRect/>
          </a:stretch>
        </p:blipFill>
        <p:spPr bwMode="auto">
          <a:xfrm>
            <a:off x="4286248" y="500042"/>
            <a:ext cx="3286148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143932" cy="31432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/>
                <a:latin typeface="Arial Black" pitchFamily="34" charset="0"/>
              </a:rPr>
              <a:t>Однажды, в начале зимы, в нашу группу пришло письмо:</a:t>
            </a:r>
            <a:r>
              <a:rPr lang="ru-RU" sz="2200" dirty="0" smtClean="0">
                <a:solidFill>
                  <a:srgbClr val="7030A0"/>
                </a:solidFill>
                <a:effectLst/>
                <a:latin typeface="Arial Black" pitchFamily="34" charset="0"/>
              </a:rPr>
              <a:t/>
            </a:r>
            <a:br>
              <a:rPr lang="ru-RU" sz="2200" dirty="0" smtClean="0">
                <a:solidFill>
                  <a:srgbClr val="7030A0"/>
                </a:solidFill>
                <a:effectLst/>
                <a:latin typeface="Arial Black" pitchFamily="34" charset="0"/>
              </a:rPr>
            </a:br>
            <a:r>
              <a:rPr lang="ru-RU" sz="2200" dirty="0" smtClean="0">
                <a:solidFill>
                  <a:srgbClr val="7030A0"/>
                </a:solidFill>
                <a:effectLst/>
                <a:latin typeface="Arial Black" pitchFamily="34" charset="0"/>
              </a:rPr>
              <a:t>« Здравствуйте, уважаемые дети и взрослые! В холодное время года мы, ваши пернатые друзья, гибнем от холода и голода. Помогите нам пережить трудное, зимнее время. Не дайте умолкнуть нашей весёлой и звонкой песне! Спасите нас.»</a:t>
            </a:r>
            <a:r>
              <a:rPr lang="ru-RU" sz="2200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200" dirty="0" smtClean="0">
                <a:solidFill>
                  <a:srgbClr val="7030A0"/>
                </a:solidFill>
                <a:effectLst/>
              </a:rPr>
            </a:br>
            <a:r>
              <a:rPr lang="ru-RU" sz="3200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3200" dirty="0" smtClean="0">
                <a:solidFill>
                  <a:srgbClr val="7030A0"/>
                </a:solidFill>
                <a:effectLst/>
              </a:rPr>
            </a:br>
            <a:endParaRPr lang="ru-RU" sz="3200" dirty="0">
              <a:solidFill>
                <a:srgbClr val="7030A0"/>
              </a:solidFill>
              <a:effectLst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4286256"/>
            <a:ext cx="8401080" cy="202310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Все мы: и дети, и воспитатели, и родители </a:t>
            </a:r>
          </a:p>
          <a:p>
            <a:pPr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решили помочь птицам выжить и дружно взялись за дело!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5214974" cy="1548000"/>
          </a:xfrm>
        </p:spPr>
        <p:txBody>
          <a:bodyPr>
            <a:noAutofit/>
          </a:bodyPr>
          <a:lstStyle/>
          <a:p>
            <a:r>
              <a:rPr lang="ru-RU" sz="4800" dirty="0" smtClean="0">
                <a:ln w="635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Благотворительная акция</a:t>
            </a:r>
            <a:endParaRPr lang="ru-RU" sz="4800" dirty="0">
              <a:ln w="635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1472" y="2214554"/>
            <a:ext cx="2214578" cy="428628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детском саду нами была проведена акция по сбору корма для птиц «С каждого – по зёрнышку!»</a:t>
            </a:r>
          </a:p>
          <a:p>
            <a:pPr>
              <a:buNone/>
            </a:pPr>
            <a:endParaRPr lang="ru-RU" sz="20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0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Оказалось, что добрых людей, которым жалко птиц, очень много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Depo\Desktop\для презентаци\IMG_20150219_102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57166"/>
            <a:ext cx="2802257" cy="3159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Depo\Desktop\для презентаци\IMG_20150220_073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143380"/>
            <a:ext cx="2857520" cy="229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Depo\Desktop\для презентаци\IMG_20150224_084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285992"/>
            <a:ext cx="2689463" cy="35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9048" cy="193991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effectLst/>
              </a:rPr>
              <a:t>Коробка для корма постоянно пополняется: пшено, гречка, семечки, различные крупы …</a:t>
            </a:r>
            <a:endParaRPr lang="ru-RU" sz="2000" dirty="0">
              <a:solidFill>
                <a:srgbClr val="0070C0"/>
              </a:solidFill>
              <a:effectLst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29058" y="3857628"/>
            <a:ext cx="4572032" cy="24517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B10FA5"/>
                </a:solidFill>
                <a:latin typeface="Monotype Corsiva" pitchFamily="66" charset="0"/>
              </a:rPr>
              <a:t>Кто – то принёс два килограмма несолёного сала!!!</a:t>
            </a:r>
          </a:p>
          <a:p>
            <a:pPr>
              <a:buNone/>
            </a:pPr>
            <a:r>
              <a:rPr lang="ru-RU" b="1" dirty="0" smtClean="0">
                <a:solidFill>
                  <a:srgbClr val="B10FA5"/>
                </a:solidFill>
                <a:latin typeface="Monotype Corsiva" pitchFamily="66" charset="0"/>
              </a:rPr>
              <a:t>СПАСИБО тебе, добрый человек</a:t>
            </a:r>
            <a:endParaRPr lang="ru-RU" b="1" dirty="0">
              <a:solidFill>
                <a:srgbClr val="B10FA5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Depo\Desktop\для презентаци\IMG_20150220_073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500042"/>
            <a:ext cx="1857388" cy="2476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Depo\Desktop\для презентаци\IMG_20150224_1207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785794"/>
            <a:ext cx="2214578" cy="2952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Users\Depo\Desktop\для презентаци\IMG_20150224_120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428868"/>
            <a:ext cx="3000396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43560" cy="215423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/>
                <a:latin typeface="Book Antiqua" pitchFamily="18" charset="0"/>
                <a:cs typeface="Aharoni" pitchFamily="2" charset="-79"/>
              </a:rPr>
              <a:t>В сборе корма участвовали также сотрудники пищеблока. Спасибо нашим поварам, за хлебные крошки для птиц, которые повара заботливо собирали в специальную баночку</a:t>
            </a:r>
            <a:endParaRPr lang="ru-RU" sz="2400" dirty="0">
              <a:solidFill>
                <a:srgbClr val="C00000"/>
              </a:solidFill>
              <a:effectLst/>
              <a:latin typeface="Book Antiqua" pitchFamily="18" charset="0"/>
              <a:cs typeface="Aharoni" pitchFamily="2" charset="-79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572132" y="6263640"/>
            <a:ext cx="3114668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b="1" dirty="0"/>
          </a:p>
        </p:txBody>
      </p:sp>
      <p:pic>
        <p:nvPicPr>
          <p:cNvPr id="1026" name="Picture 2" descr="C:\Users\Depo\Desktop\для презентаци\КОНКУРС ПТИЦЫ\IMG_20150313_130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643182"/>
            <a:ext cx="2786082" cy="3714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C:\Users\Depo\Desktop\для презентаци\КОНКУРС ПТИЦЫ\IMG_20150313_130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357430"/>
            <a:ext cx="3071834" cy="4095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4-конечная звезда 5"/>
          <p:cNvSpPr/>
          <p:nvPr/>
        </p:nvSpPr>
        <p:spPr>
          <a:xfrm>
            <a:off x="7358082" y="785794"/>
            <a:ext cx="785818" cy="771524"/>
          </a:xfrm>
          <a:prstGeom prst="star4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500034" y="2857496"/>
            <a:ext cx="700086" cy="700086"/>
          </a:xfrm>
          <a:prstGeom prst="star4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4143372" y="5857892"/>
            <a:ext cx="714380" cy="700086"/>
          </a:xfrm>
          <a:prstGeom prst="star4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5472122" cy="2214578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effectLst/>
                <a:latin typeface="Arial Black" pitchFamily="34" charset="0"/>
              </a:rPr>
              <a:t>Родители наших воспитанников изготовили большое количество разнообразных кормушек, которые были развешаны на участках детского сада и прилегающей территории</a:t>
            </a:r>
            <a:endParaRPr lang="ru-RU" sz="2000" dirty="0">
              <a:solidFill>
                <a:srgbClr val="C00000"/>
              </a:solidFill>
              <a:effectLst/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5929330"/>
            <a:ext cx="8229600" cy="38003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Depo\Desktop\для презентаци\КОНКУРС ПТИЦЫ\IMG_20150217_131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71480"/>
            <a:ext cx="192882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Depo\Desktop\для презентаци\КОНКУРС ПТИЦЫ\IMG_20150217_132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357430"/>
            <a:ext cx="2286016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Depo\Desktop\для презентаци\КОНКУРС ПТИЦЫ\IMG_20150220_111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643182"/>
            <a:ext cx="2071702" cy="276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Depo\Desktop\для презентаци\КОНКУРС ПТИЦЫ\IMG_20150224_1138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786190"/>
            <a:ext cx="1830099" cy="24401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4" name="Picture 6" descr="C:\Users\Depo\Desktop\для презентаци\КОНКУРС ПТИЦЫ\IMG_20150310_1152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3429000"/>
            <a:ext cx="1785950" cy="27970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000496" y="3714752"/>
            <a:ext cx="4686304" cy="25946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Вот такую оригинальную и необычную кормушку смастерил своими руками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Сазонов Алексей Михайлович,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папа Сазоновой Лизы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Depo\Desktop\для презентаци\КОНКУРС ПТИЦЫ\IMG_20150224_113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3053975" cy="407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Depo\Desktop\для презентаци\КОНКУРС ПТИЦЫ\IMG_20150224_113918.jpg"/>
          <p:cNvPicPr>
            <a:picLocks noChangeAspect="1" noChangeArrowheads="1"/>
          </p:cNvPicPr>
          <p:nvPr/>
        </p:nvPicPr>
        <p:blipFill>
          <a:blip r:embed="rId4" cstate="print"/>
          <a:srcRect b="30769"/>
          <a:stretch>
            <a:fillRect/>
          </a:stretch>
        </p:blipFill>
        <p:spPr bwMode="auto">
          <a:xfrm>
            <a:off x="4071934" y="384642"/>
            <a:ext cx="3786214" cy="31157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4-конечная звезда 5"/>
          <p:cNvSpPr/>
          <p:nvPr/>
        </p:nvSpPr>
        <p:spPr>
          <a:xfrm>
            <a:off x="8001024" y="4929198"/>
            <a:ext cx="642942" cy="64294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5072066" y="6000768"/>
            <a:ext cx="485772" cy="48577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714348" y="5000636"/>
            <a:ext cx="785818" cy="842962"/>
          </a:xfrm>
          <a:prstGeom prst="star4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4-конечная звезда 9"/>
          <p:cNvSpPr/>
          <p:nvPr/>
        </p:nvSpPr>
        <p:spPr>
          <a:xfrm>
            <a:off x="8072462" y="1357298"/>
            <a:ext cx="500066" cy="557210"/>
          </a:xfrm>
          <a:prstGeom prst="star4">
            <a:avLst>
              <a:gd name="adj" fmla="val 1370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3571868" y="4000504"/>
            <a:ext cx="700086" cy="77152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58138" cy="8572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effectLst/>
              </a:rPr>
              <a:t>КОРМУШКИ</a:t>
            </a:r>
            <a:endParaRPr lang="ru-RU" sz="3200" dirty="0">
              <a:solidFill>
                <a:srgbClr val="7030A0"/>
              </a:solidFill>
              <a:effectLst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3500438"/>
            <a:ext cx="3857652" cy="28089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Приносите на кормушку</a:t>
            </a:r>
            <a:b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Вы для маленьких пичужек</a:t>
            </a:r>
            <a:b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Семечки, крупу, орехи...</a:t>
            </a:r>
            <a:b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Птичкам в зиму не до смеха! </a:t>
            </a:r>
          </a:p>
          <a:p>
            <a:pPr>
              <a:buNone/>
            </a:pPr>
            <a:endParaRPr lang="ru-RU" sz="1600" dirty="0"/>
          </a:p>
        </p:txBody>
      </p:sp>
      <p:pic>
        <p:nvPicPr>
          <p:cNvPr id="4098" name="Picture 2" descr="E:\Птицы\210CANON\IMG_0961.JPG"/>
          <p:cNvPicPr>
            <a:picLocks noChangeAspect="1" noChangeArrowheads="1"/>
          </p:cNvPicPr>
          <p:nvPr/>
        </p:nvPicPr>
        <p:blipFill>
          <a:blip r:embed="rId3" cstate="print"/>
          <a:srcRect l="33485" t="14883"/>
          <a:stretch>
            <a:fillRect/>
          </a:stretch>
        </p:blipFill>
        <p:spPr bwMode="auto">
          <a:xfrm>
            <a:off x="428596" y="500042"/>
            <a:ext cx="2928958" cy="281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E:\Птицы\210CANON\IMG_09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000108"/>
            <a:ext cx="2881322" cy="2321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E:\Птицы\210CANON\IMG_0970.JPG"/>
          <p:cNvPicPr>
            <a:picLocks noChangeAspect="1" noChangeArrowheads="1"/>
          </p:cNvPicPr>
          <p:nvPr/>
        </p:nvPicPr>
        <p:blipFill>
          <a:blip r:embed="rId5" cstate="print"/>
          <a:srcRect l="17647" r="20588"/>
          <a:stretch>
            <a:fillRect/>
          </a:stretch>
        </p:blipFill>
        <p:spPr bwMode="auto">
          <a:xfrm>
            <a:off x="3643306" y="1214422"/>
            <a:ext cx="1500198" cy="25003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02" name="Picture 6" descr="E:\Птицы\210CANON\IMG_0986.JPG"/>
          <p:cNvPicPr>
            <a:picLocks noChangeAspect="1" noChangeArrowheads="1"/>
          </p:cNvPicPr>
          <p:nvPr/>
        </p:nvPicPr>
        <p:blipFill>
          <a:blip r:embed="rId6" cstate="print"/>
          <a:srcRect l="22323" r="21869"/>
          <a:stretch>
            <a:fillRect/>
          </a:stretch>
        </p:blipFill>
        <p:spPr bwMode="auto">
          <a:xfrm>
            <a:off x="4000496" y="4000504"/>
            <a:ext cx="1928826" cy="259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3" name="Picture 7" descr="E:\Птицы\210CANON\IMG_0984.JPG"/>
          <p:cNvPicPr>
            <a:picLocks noChangeAspect="1" noChangeArrowheads="1"/>
          </p:cNvPicPr>
          <p:nvPr/>
        </p:nvPicPr>
        <p:blipFill>
          <a:blip r:embed="rId7" cstate="print"/>
          <a:srcRect l="14882" r="14428"/>
          <a:stretch>
            <a:fillRect/>
          </a:stretch>
        </p:blipFill>
        <p:spPr bwMode="auto">
          <a:xfrm>
            <a:off x="6215074" y="3500438"/>
            <a:ext cx="2500330" cy="2652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443</TotalTime>
  <Words>524</Words>
  <Application>Microsoft Office PowerPoint</Application>
  <PresentationFormat>Экран (4:3)</PresentationFormat>
  <Paragraphs>66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Муниципальное Автономное Дошкольное Образовательное Учреждение детский сад общеразвивающего вида № 44 г. Томска</vt:lpstr>
      <vt:lpstr>Участники  проекта</vt:lpstr>
      <vt:lpstr>Однажды, в начале зимы, в нашу группу пришло письмо: « Здравствуйте, уважаемые дети и взрослые! В холодное время года мы, ваши пернатые друзья, гибнем от холода и голода. Помогите нам пережить трудное, зимнее время. Не дайте умолкнуть нашей весёлой и звонкой песне! Спасите нас.»  </vt:lpstr>
      <vt:lpstr>Благотворительная акция</vt:lpstr>
      <vt:lpstr>Коробка для корма постоянно пополняется: пшено, гречка, семечки, различные крупы …</vt:lpstr>
      <vt:lpstr>В сборе корма участвовали также сотрудники пищеблока. Спасибо нашим поварам, за хлебные крошки для птиц, которые повара заботливо собирали в специальную баночку</vt:lpstr>
      <vt:lpstr>Родители наших воспитанников изготовили большое количество разнообразных кормушек, которые были развешаны на участках детского сада и прилегающей территории</vt:lpstr>
      <vt:lpstr>Слайд 8</vt:lpstr>
      <vt:lpstr>КОРМУШКИ</vt:lpstr>
      <vt:lpstr>Мы столовую открыли, Птички кушать все хотят, И весёлым щебетаньем Нам «Спасибо» говорят! </vt:lpstr>
      <vt:lpstr>Наблюдения за птицами</vt:lpstr>
      <vt:lpstr>Каждый день мы добавляем в кормушки разный корм.</vt:lpstr>
      <vt:lpstr>Кормушки за время наблюдений посетили 6 видов птиц. Это воробьи, синицы, голуби, снегири, вороны и сороки.  Но самыми частыми гостями являются голуби.   Наблюдая за птицами, мы заметили, что, пополняя кормушки в одном и том же месте и в одно и тоже время, птицы привыкают к постоянным местам кормежки и посещают их с точностью часов. </vt:lpstr>
      <vt:lpstr>В группе мы с детьми ведём дневник наблюдений</vt:lpstr>
      <vt:lpstr>Слайд 15</vt:lpstr>
      <vt:lpstr>Наше творчество</vt:lpstr>
      <vt:lpstr>Коллективная аппликация «Снегири»</vt:lpstr>
      <vt:lpstr>Конструирование «Птицы на кормушке»</vt:lpstr>
      <vt:lpstr>Самые активные родители придумали и изготовили вместе со своими детьми книжки – малышки по теме «Покормите птиц зимой!»</vt:lpstr>
      <vt:lpstr>Слайд 20</vt:lpstr>
      <vt:lpstr>Слайд 21</vt:lpstr>
      <vt:lpstr>У НАС ТАКОЙ ОБЫЧАЙ: ЧУТЬ ВЫПАДЕТ СНЕЖОК, ДОЩАТЫЙ ДОМИК ПТИЧИЙ ПОВЕСИТЬ НА СУЧОК.  И ЗДЕСЬ, В САДУ ЗА ДОМОМ, СРЕДИ СЕДЫХ ВЕТВЕЙ, ГОТОВ ОБЕД ВЕСЁЛЫЙ  ДЛЯ ПТИЧЕК У ДЕТЕЙ!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Depo</dc:creator>
  <cp:lastModifiedBy>Depo</cp:lastModifiedBy>
  <cp:revision>40</cp:revision>
  <dcterms:created xsi:type="dcterms:W3CDTF">2015-03-07T14:09:28Z</dcterms:created>
  <dcterms:modified xsi:type="dcterms:W3CDTF">2016-05-14T13:51:29Z</dcterms:modified>
</cp:coreProperties>
</file>