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94" r:id="rId3"/>
    <p:sldId id="303" r:id="rId4"/>
    <p:sldId id="325" r:id="rId5"/>
    <p:sldId id="329" r:id="rId6"/>
    <p:sldId id="307" r:id="rId7"/>
    <p:sldId id="308" r:id="rId8"/>
    <p:sldId id="257" r:id="rId9"/>
    <p:sldId id="258" r:id="rId10"/>
    <p:sldId id="264" r:id="rId11"/>
    <p:sldId id="262" r:id="rId12"/>
    <p:sldId id="266" r:id="rId13"/>
    <p:sldId id="265" r:id="rId14"/>
    <p:sldId id="263" r:id="rId15"/>
    <p:sldId id="267" r:id="rId16"/>
    <p:sldId id="269" r:id="rId17"/>
    <p:sldId id="270" r:id="rId18"/>
    <p:sldId id="271" r:id="rId19"/>
    <p:sldId id="292" r:id="rId20"/>
    <p:sldId id="302" r:id="rId21"/>
    <p:sldId id="300" r:id="rId22"/>
    <p:sldId id="299" r:id="rId23"/>
    <p:sldId id="297" r:id="rId24"/>
    <p:sldId id="287" r:id="rId25"/>
    <p:sldId id="298" r:id="rId26"/>
    <p:sldId id="289" r:id="rId27"/>
    <p:sldId id="288" r:id="rId28"/>
    <p:sldId id="304" r:id="rId29"/>
    <p:sldId id="306" r:id="rId30"/>
    <p:sldId id="305" r:id="rId31"/>
    <p:sldId id="293" r:id="rId32"/>
    <p:sldId id="277" r:id="rId33"/>
    <p:sldId id="314" r:id="rId34"/>
    <p:sldId id="278" r:id="rId35"/>
    <p:sldId id="312" r:id="rId36"/>
    <p:sldId id="310" r:id="rId37"/>
    <p:sldId id="311" r:id="rId38"/>
    <p:sldId id="313" r:id="rId39"/>
    <p:sldId id="315" r:id="rId40"/>
    <p:sldId id="281" r:id="rId41"/>
    <p:sldId id="316" r:id="rId42"/>
    <p:sldId id="282" r:id="rId43"/>
    <p:sldId id="283" r:id="rId44"/>
    <p:sldId id="284" r:id="rId45"/>
    <p:sldId id="285" r:id="rId46"/>
    <p:sldId id="317" r:id="rId47"/>
    <p:sldId id="286" r:id="rId48"/>
    <p:sldId id="318" r:id="rId49"/>
    <p:sldId id="321" r:id="rId50"/>
    <p:sldId id="320" r:id="rId51"/>
    <p:sldId id="328" r:id="rId52"/>
    <p:sldId id="324" r:id="rId53"/>
    <p:sldId id="322" r:id="rId54"/>
    <p:sldId id="332" r:id="rId55"/>
    <p:sldId id="330" r:id="rId56"/>
    <p:sldId id="333" r:id="rId57"/>
    <p:sldId id="323" r:id="rId58"/>
    <p:sldId id="331" r:id="rId59"/>
    <p:sldId id="290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8566" autoAdjust="0"/>
  </p:normalViewPr>
  <p:slideViewPr>
    <p:cSldViewPr>
      <p:cViewPr>
        <p:scale>
          <a:sx n="75" d="100"/>
          <a:sy n="75" d="100"/>
        </p:scale>
        <p:origin x="-1230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E2DE8-9B52-42D6-AA80-27322645229C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81BAC-5B9C-463C-9C4C-856306025D7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82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1BAC-5B9C-463C-9C4C-856306025D7A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1BAC-5B9C-463C-9C4C-856306025D7A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F22ED-956E-42A0-B51D-65E1037117DF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1BAC-5B9C-463C-9C4C-856306025D7A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34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42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47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8ADB-7DC5-4EAD-9FB0-8656A73446C4}" type="slidenum">
              <a:rPr lang="ru-RU" smtClean="0"/>
              <a:pPr/>
              <a:t>50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C798-9586-4A34-AB56-A46DC41999A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A2F2-EC07-4D72-8753-FCC9C27CAA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C798-9586-4A34-AB56-A46DC41999A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A2F2-EC07-4D72-8753-FCC9C27CAA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C798-9586-4A34-AB56-A46DC41999A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A2F2-EC07-4D72-8753-FCC9C27CAA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C798-9586-4A34-AB56-A46DC41999A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A2F2-EC07-4D72-8753-FCC9C27CAA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C798-9586-4A34-AB56-A46DC41999A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A2F2-EC07-4D72-8753-FCC9C27CAA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C798-9586-4A34-AB56-A46DC41999A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A2F2-EC07-4D72-8753-FCC9C27CAA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C798-9586-4A34-AB56-A46DC41999A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A2F2-EC07-4D72-8753-FCC9C27CAA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C798-9586-4A34-AB56-A46DC41999A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A2F2-EC07-4D72-8753-FCC9C27CAA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C798-9586-4A34-AB56-A46DC41999A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A2F2-EC07-4D72-8753-FCC9C27CAA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C798-9586-4A34-AB56-A46DC41999A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A2F2-EC07-4D72-8753-FCC9C27CAA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C798-9586-4A34-AB56-A46DC41999A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A2F2-EC07-4D72-8753-FCC9C27CAA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6C798-9586-4A34-AB56-A46DC41999A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EA2F2-EC07-4D72-8753-FCC9C27CAA5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gif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5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gif"/><Relationship Id="rId5" Type="http://schemas.openxmlformats.org/officeDocument/2006/relationships/image" Target="../media/image78.jpeg"/><Relationship Id="rId4" Type="http://schemas.openxmlformats.org/officeDocument/2006/relationships/hyperlink" Target="http://aviatoru.at.ua/_fr/9/9897238.jpg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73325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C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FFC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FFC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ЯРМАРКА </a:t>
            </a:r>
            <a:br>
              <a:rPr lang="ru-RU" sz="5400" b="1" dirty="0" smtClean="0">
                <a:solidFill>
                  <a:srgbClr val="FFC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FFC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социально-педагогических</a:t>
            </a:r>
            <a:br>
              <a:rPr lang="ru-RU" sz="5400" b="1" dirty="0" smtClean="0">
                <a:solidFill>
                  <a:srgbClr val="FFC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FFC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инноваций и идей</a:t>
            </a:r>
            <a:endParaRPr lang="ru-RU" sz="5400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33256"/>
            <a:ext cx="9144000" cy="112474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Из опыта работы воспитателей 1 квалификационной категории МБДОУ ПГО «Детский сад №54: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Сёминой Веры Николаевны; Трошковой Зинаида Михайловна.</a:t>
            </a:r>
            <a:endParaRPr lang="ru-RU" dirty="0"/>
          </a:p>
        </p:txBody>
      </p:sp>
      <p:pic>
        <p:nvPicPr>
          <p:cNvPr id="4" name="Picture 2" descr="http://www.ds-501.nios.ru/images/solnceanimaciy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0"/>
            <a:ext cx="3672408" cy="2204864"/>
          </a:xfrm>
          <a:prstGeom prst="rect">
            <a:avLst/>
          </a:prstGeom>
          <a:noFill/>
        </p:spPr>
      </p:pic>
      <p:pic>
        <p:nvPicPr>
          <p:cNvPr id="5" name="Picture 4" descr="C:\Documents and Settings\USER\Рабочий стол\Новая папка\m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73016"/>
            <a:ext cx="16561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endParaRPr lang="ru-RU" sz="24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Она  безопасная, трансформируемая, полифункциональная, вариативная,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содержательно –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насыщенная, развивающая, доступная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эстетически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привлекательная. 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Тематика центров меняется, согласно идеи реализуемого проекта и плана рабочей  ПРОГРАММЫ ДОУ</a:t>
            </a:r>
          </a:p>
          <a:p>
            <a:pPr>
              <a:buNone/>
            </a:pPr>
            <a:endParaRPr lang="ru-RU" sz="2400" i="1" dirty="0"/>
          </a:p>
        </p:txBody>
      </p:sp>
      <p:pic>
        <p:nvPicPr>
          <p:cNvPr id="5" name="Picture 4" descr="F:\фото для защиты\центры группы\IMG_17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556792"/>
            <a:ext cx="6336704" cy="2664296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6" name="Picture 2" descr="F:\фото для защиты\центры группы\IMG_1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560" y="1628800"/>
            <a:ext cx="3528392" cy="2592288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5679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Создали предметно-пространственную </a:t>
            </a:r>
            <a:b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среду, которая соответствует требованиям ФГОС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солнце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8680"/>
            <a:ext cx="133164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солнце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476672"/>
            <a:ext cx="133164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«Социально-коммуникативного            </a:t>
            </a:r>
          </a:p>
          <a:p>
            <a:pPr>
              <a:buNone/>
            </a:pP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развития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фото для защиты\центры группы\IMG_1763.JPG"/>
          <p:cNvPicPr>
            <a:picLocks noChangeAspect="1" noChangeArrowheads="1"/>
          </p:cNvPicPr>
          <p:nvPr/>
        </p:nvPicPr>
        <p:blipFill>
          <a:blip r:embed="rId2" cstate="print"/>
          <a:srcRect l="11217" r="18677"/>
          <a:stretch>
            <a:fillRect/>
          </a:stretch>
        </p:blipFill>
        <p:spPr bwMode="auto">
          <a:xfrm>
            <a:off x="0" y="1196752"/>
            <a:ext cx="9144000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Центры «Познавательного развития»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фото для защиты\центры группы\IMG_1773.JPG"/>
          <p:cNvPicPr>
            <a:picLocks noChangeAspect="1" noChangeArrowheads="1"/>
          </p:cNvPicPr>
          <p:nvPr/>
        </p:nvPicPr>
        <p:blipFill>
          <a:blip r:embed="rId2" cstate="print"/>
          <a:srcRect t="29154" r="63512" b="34344"/>
          <a:stretch>
            <a:fillRect/>
          </a:stretch>
        </p:blipFill>
        <p:spPr bwMode="auto">
          <a:xfrm>
            <a:off x="4644008" y="908720"/>
            <a:ext cx="1944216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coolSlant"/>
            <a:contourClr>
              <a:srgbClr val="C0C0C0"/>
            </a:contourClr>
          </a:sp3d>
        </p:spPr>
      </p:pic>
      <p:pic>
        <p:nvPicPr>
          <p:cNvPr id="5" name="Picture 5" descr="F:\фото для защиты\центры группы\IMG_1761.JPG"/>
          <p:cNvPicPr>
            <a:picLocks noChangeAspect="1" noChangeArrowheads="1"/>
          </p:cNvPicPr>
          <p:nvPr/>
        </p:nvPicPr>
        <p:blipFill>
          <a:blip r:embed="rId3" cstate="print"/>
          <a:srcRect l="29100" t="2000" r="37326" b="54895"/>
          <a:stretch>
            <a:fillRect/>
          </a:stretch>
        </p:blipFill>
        <p:spPr bwMode="auto">
          <a:xfrm>
            <a:off x="-180528" y="836712"/>
            <a:ext cx="2016224" cy="4408846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4" descr="F:\фото для защиты\центры группы\IMG_1762.JPG"/>
          <p:cNvPicPr>
            <a:picLocks noChangeAspect="1" noChangeArrowheads="1"/>
          </p:cNvPicPr>
          <p:nvPr/>
        </p:nvPicPr>
        <p:blipFill>
          <a:blip r:embed="rId4" cstate="print"/>
          <a:srcRect l="7031" t="14306" r="12423"/>
          <a:stretch>
            <a:fillRect/>
          </a:stretch>
        </p:blipFill>
        <p:spPr bwMode="auto">
          <a:xfrm>
            <a:off x="1691680" y="836712"/>
            <a:ext cx="3168352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0000" endA="300" endPos="90000" dir="5400000" sy="-100000" algn="bl" rotWithShape="0"/>
          </a:effectLst>
        </p:spPr>
      </p:pic>
      <p:pic>
        <p:nvPicPr>
          <p:cNvPr id="9" name="Picture 7" descr="F:\фото для защиты\Фото центры\IMG_4313.JPG"/>
          <p:cNvPicPr>
            <a:picLocks noChangeAspect="1" noChangeArrowheads="1"/>
          </p:cNvPicPr>
          <p:nvPr/>
        </p:nvPicPr>
        <p:blipFill>
          <a:blip r:embed="rId5" cstate="print"/>
          <a:srcRect t="22892" b="10843"/>
          <a:stretch>
            <a:fillRect/>
          </a:stretch>
        </p:blipFill>
        <p:spPr bwMode="auto">
          <a:xfrm>
            <a:off x="5868144" y="836712"/>
            <a:ext cx="3528392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Центры «Физического развития»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:\фото для защиты\Фото центры\IMG_4310.JPG"/>
          <p:cNvPicPr>
            <a:picLocks noChangeAspect="1" noChangeArrowheads="1"/>
          </p:cNvPicPr>
          <p:nvPr/>
        </p:nvPicPr>
        <p:blipFill>
          <a:blip r:embed="rId2" cstate="print"/>
          <a:srcRect l="16288" b="62903"/>
          <a:stretch>
            <a:fillRect/>
          </a:stretch>
        </p:blipFill>
        <p:spPr bwMode="auto">
          <a:xfrm>
            <a:off x="6084168" y="692696"/>
            <a:ext cx="3059832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11" descr="C:\Users\ПК\Pictures\1111\53cebad88b75c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20072" y="692696"/>
            <a:ext cx="1152128" cy="61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F:\фото для защиты\Фото центры\IMG_4310.JPG"/>
          <p:cNvPicPr>
            <a:picLocks noChangeAspect="1" noChangeArrowheads="1"/>
          </p:cNvPicPr>
          <p:nvPr/>
        </p:nvPicPr>
        <p:blipFill>
          <a:blip r:embed="rId4" cstate="print"/>
          <a:srcRect t="55000"/>
          <a:stretch>
            <a:fillRect/>
          </a:stretch>
        </p:blipFill>
        <p:spPr bwMode="auto">
          <a:xfrm>
            <a:off x="6372200" y="4581128"/>
            <a:ext cx="2771800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пользователь\Desktop\фото39\фото 39\IMG_1969.JPG"/>
          <p:cNvPicPr/>
          <p:nvPr/>
        </p:nvPicPr>
        <p:blipFill>
          <a:blip r:embed="rId5" cstate="print"/>
          <a:srcRect l="6574" t="24972" r="26563" b="11765"/>
          <a:stretch>
            <a:fillRect/>
          </a:stretch>
        </p:blipFill>
        <p:spPr bwMode="auto">
          <a:xfrm>
            <a:off x="0" y="620688"/>
            <a:ext cx="5364088" cy="4320480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Центры «Художественно-эстетического                 </a:t>
            </a:r>
          </a:p>
          <a:p>
            <a:pPr>
              <a:buNone/>
            </a:pP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развития»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фото для защиты\центры группы\IMG_1774.JPG"/>
          <p:cNvPicPr>
            <a:picLocks noChangeAspect="1" noChangeArrowheads="1"/>
          </p:cNvPicPr>
          <p:nvPr/>
        </p:nvPicPr>
        <p:blipFill>
          <a:blip r:embed="rId2" cstate="print"/>
          <a:srcRect l="11764" r="9148"/>
          <a:stretch>
            <a:fillRect/>
          </a:stretch>
        </p:blipFill>
        <p:spPr bwMode="auto">
          <a:xfrm>
            <a:off x="2411760" y="1268760"/>
            <a:ext cx="4248472" cy="3744416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12" name="Picture 4" descr="F:\фото для защиты\центры группы\IMG_1783.JPG"/>
          <p:cNvPicPr>
            <a:picLocks noChangeAspect="1" noChangeArrowheads="1"/>
          </p:cNvPicPr>
          <p:nvPr/>
        </p:nvPicPr>
        <p:blipFill>
          <a:blip r:embed="rId3" cstate="print"/>
          <a:srcRect t="6581"/>
          <a:stretch>
            <a:fillRect/>
          </a:stretch>
        </p:blipFill>
        <p:spPr bwMode="auto">
          <a:xfrm>
            <a:off x="-252536" y="908720"/>
            <a:ext cx="3528392" cy="4680520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3" name="Picture 3" descr="F:\фото для защиты\центры группы\IMG_1776.JPG"/>
          <p:cNvPicPr>
            <a:picLocks noChangeAspect="1" noChangeArrowheads="1"/>
          </p:cNvPicPr>
          <p:nvPr/>
        </p:nvPicPr>
        <p:blipFill>
          <a:blip r:embed="rId4" cstate="print"/>
          <a:srcRect l="17021" r="11703"/>
          <a:stretch>
            <a:fillRect/>
          </a:stretch>
        </p:blipFill>
        <p:spPr bwMode="auto">
          <a:xfrm>
            <a:off x="5796136" y="836712"/>
            <a:ext cx="3347864" cy="3983358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«Речевого развития»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:\фото для защиты\центры группы\IMG_1778.JPG"/>
          <p:cNvPicPr>
            <a:picLocks noChangeAspect="1" noChangeArrowheads="1"/>
          </p:cNvPicPr>
          <p:nvPr/>
        </p:nvPicPr>
        <p:blipFill>
          <a:blip r:embed="rId2" cstate="print"/>
          <a:srcRect t="13982" b="3902"/>
          <a:stretch>
            <a:fillRect/>
          </a:stretch>
        </p:blipFill>
        <p:spPr bwMode="auto">
          <a:xfrm>
            <a:off x="0" y="908720"/>
            <a:ext cx="9144000" cy="4536504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0" y="0"/>
            <a:ext cx="67056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Уважаемые коллеги!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течение учебного года педагоги группы реализовывали познавательно-</a:t>
            </a:r>
          </a:p>
          <a:p>
            <a:pPr algn="ctr">
              <a:buNone/>
            </a:pP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творческие проекты, некоторые из них мы представляем вашему вниманию.</a:t>
            </a:r>
            <a:endParaRPr lang="ru-RU" sz="4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9971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5" name="Picture 2" descr="Картинки по запросу картинки мультяшных кни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Picture 10" descr="Картинки по запросу картинки мультяшных кни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64904"/>
            <a:ext cx="1296144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://www.ds-501.nios.ru/images/solnceanimaciy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0"/>
            <a:ext cx="1512168" cy="11247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   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3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«НеБоЛеЙкА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700808"/>
            <a:ext cx="9144000" cy="515719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>
              <a:buNone/>
            </a:pPr>
            <a:endParaRPr lang="ru-RU" sz="7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7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Приобщить детей к здоровому образу жизни, прививать интерес к физической культуре и спорту. </a:t>
            </a:r>
          </a:p>
          <a:p>
            <a:pPr>
              <a:buNone/>
            </a:pPr>
            <a:r>
              <a:rPr lang="ru-RU" sz="7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7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  <a:endParaRPr lang="ru-RU" sz="70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7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Формировать представления детей о том, что здоровье – главная ценность человеческой жизни; </a:t>
            </a:r>
          </a:p>
          <a:p>
            <a:pPr lvl="0"/>
            <a:r>
              <a:rPr lang="ru-RU" sz="7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Воспитывать осознанное отношение дошкольников к своему здоровью; </a:t>
            </a:r>
          </a:p>
          <a:p>
            <a:pPr lvl="0"/>
            <a:r>
              <a:rPr lang="ru-RU" sz="7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Формировать умение самовыражения, самопознания у воспитанников; </a:t>
            </a:r>
          </a:p>
          <a:p>
            <a:pPr lvl="0"/>
            <a:r>
              <a:rPr lang="ru-RU" sz="7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Обогащать представления о витаминах, их роли в жизни человека;</a:t>
            </a:r>
          </a:p>
          <a:p>
            <a:pPr lvl="0"/>
            <a:r>
              <a:rPr lang="ru-RU" sz="7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Вызвать желание вести здоровый образ жизни, заниматься физкультурой.</a:t>
            </a:r>
          </a:p>
          <a:p>
            <a:pPr lvl="0"/>
            <a:r>
              <a:rPr lang="ru-RU" sz="7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Привлечь родителей воспитанников к решению практических задач проекта.</a:t>
            </a:r>
          </a:p>
          <a:p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" y="188640"/>
            <a:ext cx="683568" cy="1138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 descr="C:\Users\пользователь\Desktop\работа в39\дс39\11111\IMG_1052.JPG"/>
          <p:cNvPicPr/>
          <p:nvPr/>
        </p:nvPicPr>
        <p:blipFill>
          <a:blip r:embed="rId4" cstate="print"/>
          <a:srcRect l="8692" t="17225" b="13662"/>
          <a:stretch>
            <a:fillRect/>
          </a:stretch>
        </p:blipFill>
        <p:spPr bwMode="auto">
          <a:xfrm rot="5400000">
            <a:off x="7883860" y="368660"/>
            <a:ext cx="144016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www.ds-501.nios.ru/images/solnceanimaciya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0"/>
            <a:ext cx="1512168" cy="10527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1196752"/>
          </a:xfrm>
          <a:prstGeom prst="roundRect">
            <a:avLst>
              <a:gd name="adj" fmla="val 0"/>
            </a:avLst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реализации проекта согласно ФГОС: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512" y="1412776"/>
            <a:ext cx="2016224" cy="518457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</a:p>
          <a:p>
            <a:pPr algn="ctr"/>
            <a:r>
              <a:rPr lang="ru-RU" sz="20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Наблюдения</a:t>
            </a:r>
          </a:p>
          <a:p>
            <a:pPr algn="ctr"/>
            <a:r>
              <a:rPr lang="ru-RU" sz="20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Экспериментирование</a:t>
            </a:r>
          </a:p>
          <a:p>
            <a:pPr algn="ctr"/>
            <a:r>
              <a:rPr lang="ru-RU" sz="20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Кроссворды</a:t>
            </a:r>
          </a:p>
          <a:p>
            <a:pPr algn="ctr"/>
            <a:r>
              <a:rPr lang="ru-RU" sz="20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Ребусы</a:t>
            </a:r>
          </a:p>
          <a:p>
            <a:pPr algn="ctr"/>
            <a:r>
              <a:rPr lang="ru-RU" sz="2000" i="1" u="sng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Беседа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Чтение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Рассматривание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картинок по теме, отгадывание загадок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39752" y="1484784"/>
            <a:ext cx="1872208" cy="5184576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softEdge rad="31750"/>
          </a:effectLst>
          <a:scene3d>
            <a:camera prst="perspectiveContrastingRightFacing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</a:p>
          <a:p>
            <a:pPr algn="ctr"/>
            <a:r>
              <a:rPr lang="ru-RU" sz="24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Рисование, лепка, аппликация</a:t>
            </a:r>
          </a:p>
          <a:p>
            <a:pPr algn="ctr"/>
            <a:r>
              <a:rPr lang="ru-RU" sz="24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музыка</a:t>
            </a:r>
            <a:endParaRPr lang="ru-RU" sz="2400" i="1" dirty="0">
              <a:solidFill>
                <a:srgbClr val="3418D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55976" y="1412776"/>
            <a:ext cx="2592288" cy="5184576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softEdge rad="63500"/>
          </a:effectLst>
          <a:scene3d>
            <a:camera prst="perspectiveContrastingLeftFacing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</a:p>
          <a:p>
            <a:pPr algn="ctr"/>
            <a:r>
              <a:rPr lang="ru-RU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Гимнастики: пальчиковая, артикуляционная; утренняя; дыхательная; гимнастика после сна; гимнастика для глаз;НОД;ароматерапия;кислородный коктель;полоскание горла отваром  трав</a:t>
            </a:r>
          </a:p>
          <a:p>
            <a:pPr algn="ctr"/>
            <a:r>
              <a:rPr lang="ru-RU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Массаж биоло -гически активных зон; воздушные ванны;физ-минутки;</a:t>
            </a:r>
          </a:p>
          <a:p>
            <a:pPr algn="ctr"/>
            <a:r>
              <a:rPr lang="ru-RU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Экскурсии выходного дня</a:t>
            </a:r>
          </a:p>
          <a:p>
            <a:pPr algn="ctr"/>
            <a:endParaRPr lang="ru-RU" sz="1600" b="1" dirty="0" smtClean="0">
              <a:solidFill>
                <a:srgbClr val="3418DE"/>
              </a:solidFill>
            </a:endParaRPr>
          </a:p>
          <a:p>
            <a:pPr algn="ctr"/>
            <a:endParaRPr lang="ru-RU" sz="1600" b="1" dirty="0">
              <a:solidFill>
                <a:srgbClr val="3418D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92280" y="1484784"/>
            <a:ext cx="1872208" cy="5112568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softEdge rad="31750"/>
          </a:effectLst>
          <a:scene3d>
            <a:camera prst="perspectiveContrastingLeftFacing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Социальнокоммуникативное развитие</a:t>
            </a:r>
          </a:p>
          <a:p>
            <a:pPr algn="ctr"/>
            <a:r>
              <a:rPr lang="ru-RU" sz="20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Игры: Подвижные</a:t>
            </a:r>
          </a:p>
          <a:p>
            <a:pPr algn="ctr"/>
            <a:r>
              <a:rPr lang="ru-RU" sz="2000" i="1" dirty="0" smtClean="0">
                <a:solidFill>
                  <a:srgbClr val="3418DE"/>
                </a:solidFill>
                <a:latin typeface="Times New Roman" pitchFamily="18" charset="0"/>
                <a:cs typeface="Times New Roman" pitchFamily="18" charset="0"/>
              </a:rPr>
              <a:t>Дидактические С/ролевые Народные</a:t>
            </a:r>
            <a:endParaRPr lang="ru-RU" sz="2000" i="1" dirty="0">
              <a:solidFill>
                <a:srgbClr val="3418D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>
            <a:stCxn id="2" idx="2"/>
          </p:cNvCxnSpPr>
          <p:nvPr/>
        </p:nvCxnSpPr>
        <p:spPr>
          <a:xfrm flipH="1">
            <a:off x="2280808" y="1196752"/>
            <a:ext cx="2291192" cy="1278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2" idx="2"/>
          </p:cNvCxnSpPr>
          <p:nvPr/>
        </p:nvCxnSpPr>
        <p:spPr>
          <a:xfrm flipH="1">
            <a:off x="4009000" y="1196752"/>
            <a:ext cx="563000" cy="1278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2"/>
            <a:endCxn id="6" idx="0"/>
          </p:cNvCxnSpPr>
          <p:nvPr/>
        </p:nvCxnSpPr>
        <p:spPr>
          <a:xfrm>
            <a:off x="4572000" y="1196752"/>
            <a:ext cx="345638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2" idx="2"/>
            <a:endCxn id="5" idx="0"/>
          </p:cNvCxnSpPr>
          <p:nvPr/>
        </p:nvCxnSpPr>
        <p:spPr>
          <a:xfrm>
            <a:off x="4572000" y="1196752"/>
            <a:ext cx="108012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45539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6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ходе реализации проекта создали центр     </a:t>
            </a:r>
          </a:p>
          <a:p>
            <a:pPr>
              <a:buNone/>
            </a:pPr>
            <a:r>
              <a:rPr lang="ru-RU" sz="6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«Здоровье и красота»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6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6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6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6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6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6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6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1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1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5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 группы глубоко изучили  тему проекта, совместно с родителями воспитанников и дошкольниками подготовили предметно-пространственную среду. </a:t>
            </a:r>
            <a:endParaRPr lang="ru-RU" sz="51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5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группе имеется центр «Здоровье и красота», развивающая среда центра пополняется согласно тематики планирования.</a:t>
            </a:r>
            <a:endParaRPr lang="ru-RU" sz="51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1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1049.JPG"/>
          <p:cNvPicPr>
            <a:picLocks noChangeAspect="1"/>
          </p:cNvPicPr>
          <p:nvPr/>
        </p:nvPicPr>
        <p:blipFill>
          <a:blip r:embed="rId2" cstate="print"/>
          <a:srcRect l="13452" t="35476" b="1373"/>
          <a:stretch>
            <a:fillRect/>
          </a:stretch>
        </p:blipFill>
        <p:spPr>
          <a:xfrm>
            <a:off x="2195736" y="836712"/>
            <a:ext cx="4536504" cy="3240360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obliqueBottomLeft"/>
            <a:lightRig rig="threePt" dir="t"/>
          </a:scene3d>
          <a:sp3d/>
        </p:spPr>
      </p:pic>
      <p:pic>
        <p:nvPicPr>
          <p:cNvPr id="5" name="Picture 3" descr="C:\Users\пользователь\Desktop\11111\IMG_1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620688"/>
            <a:ext cx="2880320" cy="3528392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6" name="Picture 2" descr="C:\Users\пользователь\Desktop\11111\IMG_1094.JPG"/>
          <p:cNvPicPr>
            <a:picLocks noChangeAspect="1" noChangeArrowheads="1"/>
          </p:cNvPicPr>
          <p:nvPr/>
        </p:nvPicPr>
        <p:blipFill>
          <a:blip r:embed="rId4" cstate="print"/>
          <a:srcRect b="1535"/>
          <a:stretch>
            <a:fillRect/>
          </a:stretch>
        </p:blipFill>
        <p:spPr bwMode="auto">
          <a:xfrm>
            <a:off x="6228184" y="620688"/>
            <a:ext cx="3096344" cy="3384376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34.lipetskddo.ru/files/images/det_s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3568" cy="4005064"/>
          </a:xfrm>
          <a:prstGeom prst="rect">
            <a:avLst/>
          </a:prstGeom>
          <a:noFill/>
          <a:effectLst/>
        </p:spPr>
      </p:pic>
      <p:pic>
        <p:nvPicPr>
          <p:cNvPr id="4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03648" cy="6669360"/>
          </a:xfrm>
          <a:prstGeom prst="rect">
            <a:avLst/>
          </a:prstGeom>
          <a:noFill/>
          <a:effectLst/>
        </p:spPr>
      </p:pic>
      <p:pic>
        <p:nvPicPr>
          <p:cNvPr id="5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1440160" cy="7173416"/>
          </a:xfrm>
          <a:prstGeom prst="rect">
            <a:avLst/>
          </a:prstGeom>
          <a:noFill/>
          <a:effectLst/>
        </p:spPr>
      </p:pic>
      <p:pic>
        <p:nvPicPr>
          <p:cNvPr id="6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0"/>
            <a:ext cx="1368152" cy="7389440"/>
          </a:xfrm>
          <a:prstGeom prst="rect">
            <a:avLst/>
          </a:prstGeom>
          <a:noFill/>
          <a:effectLst/>
        </p:spPr>
      </p:pic>
      <p:pic>
        <p:nvPicPr>
          <p:cNvPr id="7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8640"/>
            <a:ext cx="1800200" cy="6480720"/>
          </a:xfrm>
          <a:prstGeom prst="rect">
            <a:avLst/>
          </a:prstGeom>
          <a:noFill/>
          <a:effectLst/>
        </p:spPr>
      </p:pic>
      <p:pic>
        <p:nvPicPr>
          <p:cNvPr id="8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0"/>
            <a:ext cx="1475656" cy="6525344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>
              <a:buNone/>
            </a:pPr>
            <a:endParaRPr lang="ru-RU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Проводим закаливающие процедуры по методу 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доктора медицинских наук, профессора 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   Ю.Ф. Змановского </a:t>
            </a:r>
          </a:p>
        </p:txBody>
      </p:sp>
      <p:pic>
        <p:nvPicPr>
          <p:cNvPr id="5" name="Picture 2" descr="C:\Users\пользователь\Desktop\почта\06-12-2015_08-30-22\IMG_20151204_151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355975" cy="4608512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6" name="Содержимое 7" descr="IMG_20150824_1530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32656"/>
            <a:ext cx="6192688" cy="4104456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708582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Продолжаем прививать культурно- 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гигиенические навыки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               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Да, здравствует мыло - душистое,     </a:t>
            </a:r>
          </a:p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полотенце – пушистое!»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11111\фото физкультура  30,11,2015\DSCN2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340768"/>
            <a:ext cx="5400600" cy="3168352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5" name="Picture 2" descr="C:\Users\пользователь\Desktop\11111\DSCN2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1196752"/>
            <a:ext cx="4536504" cy="3672408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5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Проводили много подвижных игр, разучили новые</a:t>
            </a:r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 smtClean="0"/>
          </a:p>
          <a:p>
            <a:pPr>
              <a:buNone/>
            </a:pPr>
            <a:r>
              <a:rPr lang="ru-RU" sz="3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«Мы собрались дружно в круг, повернулись разом вдруг.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А как скажем скок, скок (дальше слова произносит один ребёнок) отгадай, чей голосок»</a:t>
            </a:r>
          </a:p>
        </p:txBody>
      </p:sp>
      <p:pic>
        <p:nvPicPr>
          <p:cNvPr id="4" name="Picture 2" descr="E:\IMG_1124.JPG"/>
          <p:cNvPicPr>
            <a:picLocks noChangeAspect="1" noChangeArrowheads="1"/>
          </p:cNvPicPr>
          <p:nvPr/>
        </p:nvPicPr>
        <p:blipFill>
          <a:blip r:embed="rId2" cstate="print"/>
          <a:srcRect r="27047"/>
          <a:stretch>
            <a:fillRect/>
          </a:stretch>
        </p:blipFill>
        <p:spPr bwMode="auto">
          <a:xfrm>
            <a:off x="0" y="1340768"/>
            <a:ext cx="4499992" cy="3688432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  <a:sp3d/>
        </p:spPr>
      </p:pic>
      <p:pic>
        <p:nvPicPr>
          <p:cNvPr id="6" name="Picture 2" descr="E:\IMG_1131.JPG"/>
          <p:cNvPicPr>
            <a:picLocks noChangeAspect="1" noChangeArrowheads="1"/>
          </p:cNvPicPr>
          <p:nvPr/>
        </p:nvPicPr>
        <p:blipFill>
          <a:blip r:embed="rId3" cstate="print"/>
          <a:srcRect l="23443"/>
          <a:stretch>
            <a:fillRect/>
          </a:stretch>
        </p:blipFill>
        <p:spPr bwMode="auto">
          <a:xfrm>
            <a:off x="3995936" y="1052736"/>
            <a:ext cx="4896544" cy="3960440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28674" name="Picture 2" descr="http://img0.joyreactor.cc/pics/comment/%D0%B3%D0%B8%D1%84%D0%BA%D0%B8-%D1%81%D0%BD%D0%B5%D0%B3%D0%BE%D0%B2%D0%B8%D0%BA-%D0%BF%D0%B5%D1%81%D0%BE%D1%87%D0%BD%D0%B8%D1%86%D0%B0-%D0%B1%D0%B0%D1%8F%D0%BD-92306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861048"/>
            <a:ext cx="683568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Познавательно-исследовательская   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деятельность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«Этот чистый, грязный снег»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endParaRPr lang="ru-RU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После эксперимента дети перестали      </a:t>
            </a:r>
          </a:p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использовать снег в качестве еды.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IMG_1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752528" cy="3528392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6" name="Picture 4" descr="F:\DCIM\114___12\IMG_1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440" y="1628800"/>
            <a:ext cx="5040560" cy="3240360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endParaRPr lang="ru-RU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Ненавязчиво вовлекали  родителей в работу над проектом, создавая радостную атмосферу совместной деятельности с ребенком, с применением таких форм работы как утренняя гимнастика, поход выходного дня - на лыжную базу и т.д. 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E:\проект фото\DSCN2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188640"/>
            <a:ext cx="5616624" cy="3816424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  <a:sp3d>
            <a:bevelT w="165100" prst="coolSlant"/>
          </a:sp3d>
        </p:spPr>
      </p:pic>
      <p:pic>
        <p:nvPicPr>
          <p:cNvPr id="6" name="Picture 2" descr="E:\проект фото\DSCN26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427984" y="188640"/>
            <a:ext cx="4536504" cy="4176464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 descr="http://s17.rimg.info/0a57831bc4202bdd3858968f2b47c41f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429000"/>
            <a:ext cx="1171965" cy="96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     </a:t>
            </a:r>
            <a:r>
              <a:rPr lang="ru-RU" sz="3500" b="1" i="1" dirty="0" smtClean="0">
                <a:latin typeface="Times New Roman" pitchFamily="18" charset="0"/>
                <a:cs typeface="Times New Roman" pitchFamily="18" charset="0"/>
              </a:rPr>
              <a:t>Экскурсия выходного дня совместно с   </a:t>
            </a:r>
          </a:p>
          <a:p>
            <a:pPr>
              <a:buNone/>
            </a:pPr>
            <a:r>
              <a:rPr lang="ru-RU" sz="3500" b="1" i="1" dirty="0" smtClean="0">
                <a:latin typeface="Times New Roman" pitchFamily="18" charset="0"/>
                <a:cs typeface="Times New Roman" pitchFamily="18" charset="0"/>
              </a:rPr>
              <a:t>                   родителями воспитанников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    </a:t>
            </a:r>
          </a:p>
          <a:p>
            <a:pPr>
              <a:buNone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26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«От того, как прошло детство, кто вёл ребенка за руку в детские годы, что вошло в его разум и сердце из окружающего мира – от этого в решающей  степени зависит, каким человеком станет сегодняшний малыш»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 В.А.Сухомлинский</a:t>
            </a:r>
            <a:endParaRPr lang="ru-RU" sz="2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почта\07-12-2015_15-51-33\DSCN2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052736"/>
            <a:ext cx="5256584" cy="3312368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5" name="Picture 2" descr="C:\Users\пользователь\Desktop\почта\06-12-2015_20-50-37\DSCN2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764704"/>
            <a:ext cx="2808312" cy="3744416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6" name="Picture 3" descr="C:\Users\пользователь\Desktop\почта\06-12-2015_20-50-37\DSCN28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980728"/>
            <a:ext cx="2555776" cy="3744416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747868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67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36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/>
              <a:t> </a:t>
            </a:r>
          </a:p>
          <a:p>
            <a:pPr>
              <a:buNone/>
            </a:pPr>
            <a:endParaRPr lang="ru-RU" sz="2000" b="1" i="1" dirty="0" smtClean="0"/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6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6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6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6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6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создании проекта мы старались заинтересовать каждого ребенка темой проекта, поддерживать его любознательность и устойчивый интерес к проблеме, в связи с этим организовывали встречи с медицинским персоналом, поваром детского сада.   Развивали творческое воображение и фантазию детей через изобразительную деятельность.  Активно взаимодействовали с логопедом ДОУ  Неуйминой Т.Б. и инструктором по ЛФК</a:t>
            </a:r>
          </a:p>
          <a:p>
            <a:pPr>
              <a:buNone/>
            </a:pPr>
            <a:r>
              <a:rPr lang="ru-RU" sz="6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6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pic>
        <p:nvPicPr>
          <p:cNvPr id="4" name="Picture 2" descr="C:\Users\пользователь\Desktop\11111\IMG_1070.JPG"/>
          <p:cNvPicPr>
            <a:picLocks noChangeAspect="1" noChangeArrowheads="1"/>
          </p:cNvPicPr>
          <p:nvPr/>
        </p:nvPicPr>
        <p:blipFill>
          <a:blip r:embed="rId2" cstate="print"/>
          <a:srcRect l="-991" t="21764" r="8832"/>
          <a:stretch>
            <a:fillRect/>
          </a:stretch>
        </p:blipFill>
        <p:spPr bwMode="auto">
          <a:xfrm>
            <a:off x="2195736" y="0"/>
            <a:ext cx="4680520" cy="4581128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5" name="Picture 4" descr="C:\Users\пользователь\Desktop\11111\IMG_1080.JPG"/>
          <p:cNvPicPr>
            <a:picLocks noChangeAspect="1" noChangeArrowheads="1"/>
          </p:cNvPicPr>
          <p:nvPr/>
        </p:nvPicPr>
        <p:blipFill>
          <a:blip r:embed="rId3" cstate="print"/>
          <a:srcRect l="17918" r="4815"/>
          <a:stretch>
            <a:fillRect/>
          </a:stretch>
        </p:blipFill>
        <p:spPr>
          <a:xfrm>
            <a:off x="6372200" y="260648"/>
            <a:ext cx="2952328" cy="4320480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LeftFacing"/>
            <a:lightRig rig="threePt" dir="t"/>
          </a:scene3d>
          <a:sp3d/>
        </p:spPr>
      </p:pic>
      <p:pic>
        <p:nvPicPr>
          <p:cNvPr id="6" name="Picture 2" descr="C:\Users\пользователь\Desktop\11111\IMG_1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2627784" cy="4320480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  <a:sp3d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8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8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Детям всегда интересны встречи с учителем-     </a:t>
            </a:r>
          </a:p>
          <a:p>
            <a:pPr>
              <a:buNone/>
            </a:pPr>
            <a:r>
              <a:rPr lang="ru-RU" sz="128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логопедом Неуйминой Татьяной Брониславовной</a:t>
            </a:r>
          </a:p>
          <a:p>
            <a:pPr>
              <a:buNone/>
            </a:pPr>
            <a:endParaRPr lang="ru-RU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</a:p>
          <a:p>
            <a:pPr>
              <a:buNone/>
            </a:pP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51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1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1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1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1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1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1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1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1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96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9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Наши губки улыбнулись, прямо к ушкам потянулись. Ты попробуй «И-и-и» скажи, свой заборчик покажи.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    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100" b="1" dirty="0" smtClean="0">
                <a:latin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     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                                                               </a:t>
            </a:r>
            <a:endParaRPr lang="ru-RU" sz="51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пользователь\Desktop\Новая папка (4)\IMG_1341.JPG"/>
          <p:cNvPicPr>
            <a:picLocks noChangeAspect="1" noChangeArrowheads="1"/>
          </p:cNvPicPr>
          <p:nvPr/>
        </p:nvPicPr>
        <p:blipFill>
          <a:blip r:embed="rId3" cstate="print"/>
          <a:srcRect l="-352" t="12245" b="30612"/>
          <a:stretch>
            <a:fillRect/>
          </a:stretch>
        </p:blipFill>
        <p:spPr bwMode="auto">
          <a:xfrm rot="-5400000">
            <a:off x="6048164" y="1808820"/>
            <a:ext cx="3672408" cy="2160240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Above"/>
            <a:lightRig rig="threePt" dir="t"/>
          </a:scene3d>
          <a:sp3d/>
        </p:spPr>
      </p:pic>
      <p:pic>
        <p:nvPicPr>
          <p:cNvPr id="7" name="Picture 2" descr="C:\Users\пользователь\Desktop\11111\IMG_1060.JPG"/>
          <p:cNvPicPr>
            <a:picLocks noChangeAspect="1" noChangeArrowheads="1"/>
          </p:cNvPicPr>
          <p:nvPr/>
        </p:nvPicPr>
        <p:blipFill>
          <a:blip r:embed="rId4" cstate="print"/>
          <a:srcRect t="23333" r="6796"/>
          <a:stretch>
            <a:fillRect/>
          </a:stretch>
        </p:blipFill>
        <p:spPr bwMode="auto">
          <a:xfrm>
            <a:off x="179512" y="1124744"/>
            <a:ext cx="6624736" cy="3590947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2000" b="1" dirty="0" smtClean="0"/>
              <a:t>       </a:t>
            </a:r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r>
              <a:rPr lang="ru-RU" sz="2000" b="1" dirty="0" smtClean="0"/>
              <a:t>       </a:t>
            </a:r>
          </a:p>
          <a:p>
            <a:pPr>
              <a:buNone/>
            </a:pPr>
            <a:r>
              <a:rPr lang="ru-RU" sz="2000" b="1" dirty="0" smtClean="0"/>
              <a:t>      </a:t>
            </a:r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r>
              <a:rPr lang="ru-RU" sz="2000" b="1" dirty="0" smtClean="0"/>
              <a:t>         </a:t>
            </a:r>
          </a:p>
          <a:p>
            <a:pPr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Физкультура – враг болезней! Всем известно с детских лет.</a:t>
            </a:r>
            <a:b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В жизни средства нет полезней от телесных разных бед. </a:t>
            </a:r>
          </a:p>
          <a:p>
            <a:pPr>
              <a:buNone/>
            </a:pP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И душе в здоровом теле доброй, чистой легче жить.</a:t>
            </a:r>
            <a:b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Значит надо в самом деле с физкультурою дружить.</a:t>
            </a:r>
            <a:b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:\DCIM\114___12\IMG_1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968552" cy="4248472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icture 2" descr="F:\DCIM\114___12\IMG_1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8"/>
            <a:ext cx="4788024" cy="4176464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LeftFacing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 творчества детей и  педагога,</a:t>
            </a:r>
          </a:p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при взаимодействии родителей воспитанников</a:t>
            </a:r>
          </a:p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endParaRPr lang="ru-RU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Лепка:</a:t>
            </a:r>
            <a:endParaRPr lang="ru-RU" sz="20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«Зимние виды спорта»;   «Овощи, ягоды и фруты-самые Книжки- малышки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витаминные продукты.        «Я здоровье сберегу,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сам себе я помогу»</a:t>
            </a:r>
          </a:p>
        </p:txBody>
      </p:sp>
      <p:pic>
        <p:nvPicPr>
          <p:cNvPr id="4" name="Picture 2" descr="F:\DCIM\114___12\IMG_1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3" y="1340768"/>
            <a:ext cx="3816425" cy="2880320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  <a:sp3d>
            <a:bevelT w="165100" prst="coolSlant"/>
          </a:sp3d>
        </p:spPr>
      </p:pic>
      <p:pic>
        <p:nvPicPr>
          <p:cNvPr id="5" name="Picture 3" descr="C:\Users\пользователь\Desktop\витаминка проект 2015\витамины\P1040471.JPG"/>
          <p:cNvPicPr>
            <a:picLocks noChangeAspect="1" noChangeArrowheads="1"/>
          </p:cNvPicPr>
          <p:nvPr/>
        </p:nvPicPr>
        <p:blipFill>
          <a:blip r:embed="rId3" cstate="print"/>
          <a:srcRect t="16327"/>
          <a:stretch>
            <a:fillRect/>
          </a:stretch>
        </p:blipFill>
        <p:spPr bwMode="auto">
          <a:xfrm>
            <a:off x="2843808" y="1268760"/>
            <a:ext cx="3312368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Picture 2" descr="C:\Users\пользователь\Desktop\11111\IMG_1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340768"/>
            <a:ext cx="3708149" cy="3168352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LeftFacing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Кредо педагогов группы №4: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«УЧИМ - ИГРАЯ, ВОСПИТЫВАЕМ – ЛЮБЯ» </a:t>
            </a:r>
          </a:p>
          <a:p>
            <a:pPr>
              <a:buNone/>
            </a:pPr>
            <a:endParaRPr lang="ru-RU" sz="4000" b="1" i="1" dirty="0" smtClean="0">
              <a:solidFill>
                <a:srgbClr val="FF000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ru-RU" sz="4000" b="1" i="1" dirty="0" smtClean="0">
              <a:solidFill>
                <a:srgbClr val="FF000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ru-RU" sz="4000" b="1" i="1" dirty="0" smtClean="0">
              <a:solidFill>
                <a:srgbClr val="FF000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ru-RU" sz="4000" i="1" dirty="0" smtClean="0">
              <a:solidFill>
                <a:srgbClr val="00B05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r>
              <a:rPr lang="ru-RU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«Мы в садике нашем, во всём королевы,</a:t>
            </a:r>
            <a:endParaRPr lang="ru-RU" sz="2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Во власти у нас воспитания процесс!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Мы правим умело, без крика и гнева,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Средь юных пиратов и нежных принцесс!»</a:t>
            </a:r>
          </a:p>
          <a:p>
            <a:pPr>
              <a:buNone/>
            </a:pPr>
            <a:endParaRPr lang="ru-RU" sz="4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E:\DCIM\119___05\IMG_2488.JPG"/>
          <p:cNvPicPr/>
          <p:nvPr/>
        </p:nvPicPr>
        <p:blipFill>
          <a:blip r:embed="rId3" cstate="print"/>
          <a:srcRect l="9799"/>
          <a:stretch>
            <a:fillRect/>
          </a:stretch>
        </p:blipFill>
        <p:spPr bwMode="auto">
          <a:xfrm>
            <a:off x="899592" y="1700808"/>
            <a:ext cx="237626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  <a:sp3d>
            <a:bevelT w="165100" prst="coolSlant"/>
          </a:sp3d>
        </p:spPr>
      </p:pic>
      <p:pic>
        <p:nvPicPr>
          <p:cNvPr id="65554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0"/>
            <a:ext cx="611560" cy="7262664"/>
          </a:xfrm>
          <a:prstGeom prst="rect">
            <a:avLst/>
          </a:prstGeom>
          <a:noFill/>
          <a:effectLst/>
        </p:spPr>
      </p:pic>
      <p:pic>
        <p:nvPicPr>
          <p:cNvPr id="14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04949" cy="6858000"/>
          </a:xfrm>
          <a:prstGeom prst="rect">
            <a:avLst/>
          </a:prstGeom>
          <a:noFill/>
          <a:effectLst/>
        </p:spPr>
      </p:pic>
      <p:pic>
        <p:nvPicPr>
          <p:cNvPr id="23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0"/>
            <a:ext cx="611560" cy="6858000"/>
          </a:xfrm>
          <a:prstGeom prst="rect">
            <a:avLst/>
          </a:prstGeom>
          <a:noFill/>
          <a:effectLst/>
        </p:spPr>
      </p:pic>
      <p:pic>
        <p:nvPicPr>
          <p:cNvPr id="24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436096" y="65314"/>
            <a:ext cx="360040" cy="6792686"/>
          </a:xfrm>
          <a:prstGeom prst="rect">
            <a:avLst/>
          </a:prstGeom>
          <a:noFill/>
          <a:effectLst/>
        </p:spPr>
      </p:pic>
      <p:pic>
        <p:nvPicPr>
          <p:cNvPr id="25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04664"/>
            <a:ext cx="611560" cy="6858000"/>
          </a:xfrm>
          <a:prstGeom prst="rect">
            <a:avLst/>
          </a:prstGeom>
          <a:noFill/>
          <a:effectLst/>
        </p:spPr>
      </p:pic>
      <p:pic>
        <p:nvPicPr>
          <p:cNvPr id="27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980728"/>
            <a:ext cx="611560" cy="7550696"/>
          </a:xfrm>
          <a:prstGeom prst="rect">
            <a:avLst/>
          </a:prstGeom>
          <a:noFill/>
          <a:effectLst/>
        </p:spPr>
      </p:pic>
      <p:pic>
        <p:nvPicPr>
          <p:cNvPr id="28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0"/>
            <a:ext cx="216024" cy="6858000"/>
          </a:xfrm>
          <a:prstGeom prst="rect">
            <a:avLst/>
          </a:prstGeom>
          <a:noFill/>
          <a:effectLst/>
        </p:spPr>
      </p:pic>
      <p:pic>
        <p:nvPicPr>
          <p:cNvPr id="29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48464" y="0"/>
            <a:ext cx="144016" cy="7226424"/>
          </a:xfrm>
          <a:prstGeom prst="rect">
            <a:avLst/>
          </a:prstGeom>
          <a:noFill/>
          <a:effectLst/>
        </p:spPr>
      </p:pic>
      <p:pic>
        <p:nvPicPr>
          <p:cNvPr id="31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567936" y="0"/>
            <a:ext cx="324544" cy="6858000"/>
          </a:xfrm>
          <a:prstGeom prst="rect">
            <a:avLst/>
          </a:prstGeom>
          <a:noFill/>
          <a:effectLst/>
        </p:spPr>
      </p:pic>
      <p:pic>
        <p:nvPicPr>
          <p:cNvPr id="37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0"/>
            <a:ext cx="288032" cy="8531424"/>
          </a:xfrm>
          <a:prstGeom prst="rect">
            <a:avLst/>
          </a:prstGeom>
          <a:noFill/>
          <a:effectLst/>
        </p:spPr>
      </p:pic>
      <p:pic>
        <p:nvPicPr>
          <p:cNvPr id="38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0776" y="1141512"/>
            <a:ext cx="611560" cy="7550696"/>
          </a:xfrm>
          <a:prstGeom prst="rect">
            <a:avLst/>
          </a:prstGeom>
          <a:noFill/>
          <a:effectLst/>
        </p:spPr>
      </p:pic>
      <p:pic>
        <p:nvPicPr>
          <p:cNvPr id="39" name="Рисунок 38" descr="http://avatanplus.com/files/resources/original/56b4b57953d62152b1e4e1ff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628800"/>
            <a:ext cx="122413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0"/>
            <a:ext cx="45719" cy="8747448"/>
          </a:xfrm>
          <a:prstGeom prst="rect">
            <a:avLst/>
          </a:prstGeom>
          <a:noFill/>
          <a:effectLst/>
        </p:spPr>
      </p:pic>
      <p:pic>
        <p:nvPicPr>
          <p:cNvPr id="41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0"/>
            <a:ext cx="179512" cy="8819456"/>
          </a:xfrm>
          <a:prstGeom prst="rect">
            <a:avLst/>
          </a:prstGeom>
          <a:noFill/>
          <a:effectLst/>
        </p:spPr>
      </p:pic>
      <p:pic>
        <p:nvPicPr>
          <p:cNvPr id="43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448" y="0"/>
            <a:ext cx="107504" cy="8747448"/>
          </a:xfrm>
          <a:prstGeom prst="rect">
            <a:avLst/>
          </a:prstGeom>
          <a:noFill/>
          <a:effectLst/>
        </p:spPr>
      </p:pic>
      <p:pic>
        <p:nvPicPr>
          <p:cNvPr id="33" name="Рисунок 32" descr="E:\DCIM\119___05\IMG_2493.JPG"/>
          <p:cNvPicPr/>
          <p:nvPr/>
        </p:nvPicPr>
        <p:blipFill>
          <a:blip r:embed="rId6" cstate="print"/>
          <a:srcRect t="8962" b="3017"/>
          <a:stretch>
            <a:fillRect/>
          </a:stretch>
        </p:blipFill>
        <p:spPr bwMode="auto">
          <a:xfrm rot="16200000">
            <a:off x="5648991" y="1631929"/>
            <a:ext cx="2592288" cy="244201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elaxed"/>
            <a:lightRig rig="threePt" dir="t"/>
          </a:scene3d>
          <a:sp3d>
            <a:bevelT w="165100" prst="coolSlant"/>
          </a:sp3d>
        </p:spPr>
      </p:pic>
      <p:pic>
        <p:nvPicPr>
          <p:cNvPr id="22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316416" y="0"/>
            <a:ext cx="445604" cy="8747448"/>
          </a:xfrm>
          <a:prstGeom prst="rect">
            <a:avLst/>
          </a:prstGeom>
          <a:noFill/>
          <a:effectLst/>
        </p:spPr>
      </p:pic>
      <p:pic>
        <p:nvPicPr>
          <p:cNvPr id="34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315144" cy="6858000"/>
          </a:xfrm>
          <a:prstGeom prst="rect">
            <a:avLst/>
          </a:prstGeom>
          <a:noFill/>
          <a:effectLst/>
        </p:spPr>
      </p:pic>
      <p:pic>
        <p:nvPicPr>
          <p:cNvPr id="35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7544" cy="7262664"/>
          </a:xfrm>
          <a:prstGeom prst="rect">
            <a:avLst/>
          </a:prstGeom>
          <a:noFill/>
          <a:effectLst/>
        </p:spPr>
      </p:pic>
      <p:pic>
        <p:nvPicPr>
          <p:cNvPr id="36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370384" cy="6858000"/>
          </a:xfrm>
          <a:prstGeom prst="rect">
            <a:avLst/>
          </a:prstGeom>
          <a:noFill/>
          <a:effectLst/>
        </p:spPr>
      </p:pic>
      <p:pic>
        <p:nvPicPr>
          <p:cNvPr id="42" name="Picture 18" descr="http://dl6.glitter-graphics.net/pub/729/729486iv295fow9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0"/>
            <a:ext cx="472577" cy="9117632"/>
          </a:xfrm>
          <a:prstGeom prst="rect">
            <a:avLst/>
          </a:prstGeom>
          <a:noFill/>
          <a:effectLst/>
        </p:spPr>
      </p:pic>
      <p:pic>
        <p:nvPicPr>
          <p:cNvPr id="53250" name="Picture 2" descr="Люди смайлик картинка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91500" y="4221088"/>
            <a:ext cx="952500" cy="1728192"/>
          </a:xfrm>
          <a:prstGeom prst="rect">
            <a:avLst/>
          </a:prstGeom>
          <a:noFill/>
        </p:spPr>
      </p:pic>
      <p:pic>
        <p:nvPicPr>
          <p:cNvPr id="53252" name="Picture 4" descr="http://jp59.j.p.pic.centerblog.net/5d6be5ce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005064"/>
            <a:ext cx="827584" cy="19256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Дидактические игры – творчество педагога</a:t>
            </a: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Математическое панно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«РЕПКА»</a:t>
            </a: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Фруктово-ягодная карусель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«ВУСНЯШКА»</a:t>
            </a:r>
          </a:p>
        </p:txBody>
      </p:sp>
      <p:pic>
        <p:nvPicPr>
          <p:cNvPr id="4" name="Рисунок 3" descr="C:\Users\пользователь\Desktop\работа в39\дс39\11111\IMG_1052.JPG"/>
          <p:cNvPicPr/>
          <p:nvPr/>
        </p:nvPicPr>
        <p:blipFill>
          <a:blip r:embed="rId2" cstate="print"/>
          <a:srcRect l="8692" t="17225" b="13662"/>
          <a:stretch>
            <a:fillRect/>
          </a:stretch>
        </p:blipFill>
        <p:spPr bwMode="auto">
          <a:xfrm rot="5400000">
            <a:off x="-72516" y="656692"/>
            <a:ext cx="3888432" cy="4680520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Relaxed"/>
            <a:lightRig rig="threePt" dir="t"/>
          </a:scene3d>
          <a:sp3d>
            <a:bevelT w="165100" prst="coolSlant"/>
          </a:sp3d>
        </p:spPr>
      </p:pic>
      <p:pic>
        <p:nvPicPr>
          <p:cNvPr id="5" name="Picture 2" descr="E:\фото для защиты\центры группы\IMG_1788.JPG"/>
          <p:cNvPicPr>
            <a:picLocks noChangeAspect="1" noChangeArrowheads="1"/>
          </p:cNvPicPr>
          <p:nvPr/>
        </p:nvPicPr>
        <p:blipFill>
          <a:blip r:embed="rId3" cstate="print"/>
          <a:srcRect t="39485" b="30414"/>
          <a:stretch>
            <a:fillRect/>
          </a:stretch>
        </p:blipFill>
        <p:spPr bwMode="auto">
          <a:xfrm>
            <a:off x="2051720" y="1268760"/>
            <a:ext cx="7092280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perspectiveContrastingLeftFacing"/>
            <a:lightRig rig="threePt" dir="t"/>
          </a:scene3d>
        </p:spPr>
      </p:pic>
      <p:pic>
        <p:nvPicPr>
          <p:cNvPr id="2050" name="Picture 2" descr="Картинки по запросу анимации на тему математи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5085184"/>
            <a:ext cx="1512168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Картинки по запросу анимации на тему математи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797152"/>
            <a:ext cx="762000" cy="117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Презентовали проект младшим дошкольникам и педагогическому сообществу ДОУ. Демонстрировали спектакль «Репка», в постановке которого, неоценимая услуга была оказана   со стороны родителей воспитанников.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11111\фото физкультура  30,11,2015\DSCN2543.JPG"/>
          <p:cNvPicPr>
            <a:picLocks noChangeAspect="1" noChangeArrowheads="1"/>
          </p:cNvPicPr>
          <p:nvPr/>
        </p:nvPicPr>
        <p:blipFill>
          <a:blip r:embed="rId2" cstate="print"/>
          <a:srcRect t="29729"/>
          <a:stretch>
            <a:fillRect/>
          </a:stretch>
        </p:blipFill>
        <p:spPr bwMode="auto">
          <a:xfrm>
            <a:off x="0" y="0"/>
            <a:ext cx="5364088" cy="4293096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5" name="Picture 3" descr="C:\Users\пользователь\Desktop\11111\фото физкультура  30,11,2015\DSCN2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5112568" cy="4032448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6" name="Рисунок 5" descr="солнце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0"/>
            <a:ext cx="57606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РЕЗУЛЬТАТЫ ПРОЕКТА: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детей сформировались  знания и забота о своем здоровье;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*Знают , в каких продуктах содержатся  витамины и  почему витамины нужны человеку;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*Знают, как устроен человек, что полезно, а что вредно для организма, что 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нужно знать и делать для сохранения здоровья ;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*Сформировалась гигиеническая культура;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*Освоили новые подвижные народные, дидактические , сюжетно – ролевые 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игры;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*Узнали зимние виды спорта, такие как -«Биатлон», «Слалом», «Горно – 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лыжный спорт» и др.;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*Проект сплотил детей , родителей , и педагогов, дети научились работать в 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команде ,совместно решать поставленные задачи;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*Взрослые и дети получили моральное удовлетворение.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*В результате реализации проекта «НЕБОЛЕЙКА»,  в нашей группе, число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часто болеющих детей резко сократилось.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метод закаливания профессора Ю.Ф.Змановского мы стали активно 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использовать  на практике.</a:t>
            </a:r>
            <a:b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i="1" dirty="0" smtClean="0"/>
              <a:t>     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После завершения проекта решили не останавливаться на достигнутом.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Исходя из потребностей, интересов и предпочтений детей, родился проект «Олимпийская неделя», можно сказать, что он является побратимом проекта «Неболейка». 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При составлении участниками проекта совместного плана работы исходили из интересов и запросов детей.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Вводили детей в проблемную ситуацию, доступную для их понимания, с опорой на их личный опыт.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br>
              <a:rPr lang="ru-RU" dirty="0" smtClean="0"/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Портфолио проекта «Олимпийская неделя»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916832"/>
            <a:ext cx="9144000" cy="494116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Ознакомление старших дошкольников с первоначальными сведениями об истории олимпийского движения древности и современности как достижения общечеловеческой культуры.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lvl="0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Создать у детей представление об Олимпийских играх как мирного соревнования в целях физического совершенствования людей, в котором участвуют народы всего мира</a:t>
            </a:r>
          </a:p>
          <a:p>
            <a:pPr lvl="0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Ознакомить дошкольников с доступными для детей этого возраста сведениями из истории олимпийского движения.</a:t>
            </a:r>
          </a:p>
          <a:p>
            <a:pPr lvl="0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Способствовать формированию у детей интереса к занятиям физическим упражнениям через нравственный и эстетический опыт олимпизма.</a:t>
            </a:r>
          </a:p>
          <a:p>
            <a:pPr lvl="0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Воспитывать желание вести здоровый образ жизни</a:t>
            </a:r>
          </a:p>
          <a:p>
            <a:pPr lvl="0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Совместно с детьми и родителями создать книгу «Путешествие в Олимпию», оформить тематический уголок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Olymp_0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0"/>
            <a:ext cx="1259632" cy="76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9897238">
            <a:hlinkClick r:id="rId4" tgtFrame="_blank" tooltip="Нажмите, для просмотра в полном размере...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296144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://www.ds-501.nios.ru/images/solnceanimaciya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0"/>
            <a:ext cx="1512168" cy="9087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         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РЕАЛИЗАЦИИ ПРОЕКТА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:\DCIM\116___02\IMG_16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76672"/>
            <a:ext cx="4824536" cy="3960440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5" name="Рисунок 4" descr="E:\DCIM\116___02\IMG_1605.JPG"/>
          <p:cNvPicPr/>
          <p:nvPr/>
        </p:nvPicPr>
        <p:blipFill>
          <a:blip r:embed="rId3" cstate="print"/>
          <a:srcRect l="21807" t="6631" r="12774" b="3744"/>
          <a:stretch>
            <a:fillRect/>
          </a:stretch>
        </p:blipFill>
        <p:spPr bwMode="auto">
          <a:xfrm>
            <a:off x="-252536" y="548680"/>
            <a:ext cx="3096344" cy="144016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6" name="Рисунок 5" descr="E:\DCIM\116___02\IMG_1615.JPG"/>
          <p:cNvPicPr/>
          <p:nvPr/>
        </p:nvPicPr>
        <p:blipFill>
          <a:blip r:embed="rId4" cstate="print"/>
          <a:srcRect l="15120"/>
          <a:stretch>
            <a:fillRect/>
          </a:stretch>
        </p:blipFill>
        <p:spPr bwMode="auto">
          <a:xfrm>
            <a:off x="6300192" y="3284984"/>
            <a:ext cx="3168352" cy="1656184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7" name="Рисунок 6" descr="E:\DCIM\116___02\IMG_159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620688"/>
            <a:ext cx="3059832" cy="12961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8" name="Содержимое 14" descr="E:\DCIM\116___02\IMG_1612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1844824"/>
            <a:ext cx="3312368" cy="157326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9" name="Рисунок 8" descr="E:\DCIM\116___02\IMG_159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2536" y="3429000"/>
            <a:ext cx="2952328" cy="1584176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0" name="Рисунок 9" descr="E:\DCIM\116___02\IMG_160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24544" y="1988840"/>
            <a:ext cx="3024336" cy="144016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4191179"/>
            <a:ext cx="23730855" cy="1104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Несмотря на то, что проект, по срокам реализации, был краткосрочный, педагогом  группы были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использованы различные формы работы с детьми и родителями воспитанников.                       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роводилась, работа с социумом</a:t>
            </a:r>
            <a:r>
              <a:rPr kumimoji="0" lang="ru-RU" sz="16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были приглашены на встречу с детьми спортсмены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нашего города.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Практика показывает, что использование такой формы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организации образовательного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процесса имеет эффективное значение</a:t>
            </a:r>
            <a:r>
              <a:rPr kumimoji="0" lang="ru-RU" sz="16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воспитания здорового образа жизни,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развивает желание дошкольников заниматься физкультурой.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Вся Россия рада! У нас ОЛИМПИАДА!</a:t>
            </a:r>
          </a:p>
          <a:p>
            <a:pPr>
              <a:buNone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Праздник спорта мировой, ожидает нас зимой. 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E:\DCIM\116___02\IMG_15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188640"/>
            <a:ext cx="4248472" cy="3744416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6" name="Рисунок 5" descr="E:\DCIM\116___02\IMG_15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88640"/>
            <a:ext cx="2771800" cy="3600400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7" name="Рисунок 6" descr="E:\DCIM\116___02\IMG_159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0"/>
            <a:ext cx="3384376" cy="4005064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ПРОДУКТ ДЕЯТЕЛЬНОСТИ ДОШКОЛЬНИКОВ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:\DCIM\116___02\IMG_15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908720"/>
            <a:ext cx="4104456" cy="3816424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5" name="Рисунок 4" descr="E:\DCIM\116___02\IMG_15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6012160" cy="4104456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ЛЫЖНОЙ БАЗЕ С ДОШКОЛЬНИКАМИ</a:t>
            </a:r>
          </a:p>
          <a:p>
            <a:pPr>
              <a:buNone/>
            </a:pPr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Рывок и прыжок – и в полет, словно птица!</a:t>
            </a:r>
            <a:b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Кто с нами в движении к цели сравнится?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Нам спорт стал единственным откровеньем,</a:t>
            </a:r>
            <a:b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К надежде, здоровью, успеху стремленьем!</a:t>
            </a:r>
          </a:p>
          <a:p>
            <a:pPr>
              <a:buNone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:\DCIM\116___02\IMG_16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692696"/>
            <a:ext cx="5616624" cy="4248472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5" name="Рисунок 4" descr="E:\DCIM\116___02\IMG_15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752" y="2636912"/>
            <a:ext cx="2232248" cy="2232248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6" name="Рисунок 5" descr="Olymp_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836712"/>
            <a:ext cx="212372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7" name="Рисунок 6" descr="Olymp_1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836712"/>
            <a:ext cx="2232248" cy="18002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8" name="Рисунок 7" descr="Olymp_0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52536" y="2708920"/>
            <a:ext cx="2304256" cy="2088232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sz="3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Презентовали проект в форме энциклопедии «Путешествие в Олимпию» дошкольникам подготовительной группы№5. 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352928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ДОУ на 2015-2016 учебный год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Систематизировать работу по сохранению и укреплению здоровья детей, создать безопасные условия пребывания в ДОУ; </a:t>
            </a:r>
          </a:p>
          <a:p>
            <a:pPr>
              <a:buNone/>
            </a:pP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Совершенствовать предметно-пространственную среду для развития детей в соответствии с их возрастными особенностями и склонностями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3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РАБОТАЯ НАД ПРОЕКТОМ РЕШИЛИ</a:t>
            </a:r>
          </a:p>
          <a:p>
            <a:pPr>
              <a:buNone/>
            </a:pPr>
            <a:r>
              <a:rPr lang="ru-RU" sz="33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ПОСТАВЛЕННЫЕ ЦЕЛЬ И ЗАДАЧИ, ДОШОЛЬНИКИ УСВОИЛИ И МОГУТ:</a:t>
            </a:r>
          </a:p>
          <a:p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Дать определение Олимпийским играм;</a:t>
            </a:r>
          </a:p>
          <a:p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Узнали, где и когда зародились Олимпийские игры;</a:t>
            </a:r>
          </a:p>
          <a:p>
            <a:pPr lvl="0"/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Могут описывать какой-либо вид олимпийского состязания;</a:t>
            </a:r>
          </a:p>
          <a:p>
            <a:pPr lvl="0"/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Понимают смысл Олимпийской символики;</a:t>
            </a:r>
          </a:p>
          <a:p>
            <a:pPr lvl="0"/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Узнали о победах олимпийцев;</a:t>
            </a:r>
          </a:p>
          <a:p>
            <a:pPr lvl="0"/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Учились работать с источниками информации (книги, журналы, интернет);</a:t>
            </a:r>
          </a:p>
          <a:p>
            <a:pPr lvl="0"/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Учились общаться, слушать 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(беседы, чтение книг,  организация выставок);</a:t>
            </a:r>
          </a:p>
          <a:p>
            <a:pPr lvl="0"/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Развивали свои творческие способности (рисование, лепка, аппликация, оформление книги «Путешествие в Олимпию»).</a:t>
            </a:r>
            <a:r>
              <a:rPr lang="ru-RU" sz="2800" b="1" i="1" dirty="0" smtClean="0"/>
              <a:t> </a:t>
            </a:r>
          </a:p>
          <a:p>
            <a:pPr lvl="0">
              <a:buNone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В перспективе рассчитываем провести малые зимние Олимпийские игры с непосредственным участием специалиста по физической культуре Ульяной Сергеевной.</a:t>
            </a:r>
            <a:endParaRPr lang="ru-RU" sz="11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повышения результативности работы по основам безопасности дошкольников   группы №4,     </a:t>
            </a:r>
          </a:p>
          <a:p>
            <a:pPr>
              <a:buNone/>
            </a:pPr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был создан проект</a:t>
            </a:r>
          </a:p>
          <a:p>
            <a:pPr>
              <a:buNone/>
            </a:pPr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«Островок Безопасности» </a:t>
            </a:r>
            <a:endParaRPr lang="ru-RU" sz="5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Анимашки Дет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0"/>
            <a:ext cx="1584176" cy="1052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icture 2" descr="F:\фото для защиты\центры группы\IMG_1763.JPG"/>
          <p:cNvPicPr>
            <a:picLocks noChangeAspect="1" noChangeArrowheads="1"/>
          </p:cNvPicPr>
          <p:nvPr/>
        </p:nvPicPr>
        <p:blipFill>
          <a:blip r:embed="rId3" cstate="print"/>
          <a:srcRect l="11217" r="18677"/>
          <a:stretch>
            <a:fillRect/>
          </a:stretch>
        </p:blipFill>
        <p:spPr bwMode="auto">
          <a:xfrm>
            <a:off x="179512" y="188640"/>
            <a:ext cx="1152128" cy="90872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26" name="Picture 2" descr="http://forum.materinstvo.ru/uploads/1257076827/post-7089-12571648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5373216"/>
            <a:ext cx="2927648" cy="12961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28" name="Picture 4" descr="http://bezopasnost-detej.ru/foto-bezopasnost-detej/images/2013/128-pozharnaya-bezopasnost-kartinki-dlya-detej-330x2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399906"/>
            <a:ext cx="2592288" cy="12694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30" name="Picture 6" descr="http://bezopasnost-detej.ru/images/2013/90-5-bezopasnost-zhiznedeyatelnosti-detej-v-kartinkak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5517232"/>
            <a:ext cx="2088232" cy="11247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   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Портфолио проекта «ОсТрОвОк БеЗоПаСнОсТи»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9144000" cy="566124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Воспитание у ребёнка культуры безопасного поведения в различных ситуациях.</a:t>
            </a:r>
          </a:p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Формировать у дошкольников представление об опасных для жизни и здоровья предметах, которые встречаются в быту;</a:t>
            </a:r>
          </a:p>
          <a:p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Научить соблюдать определенные правила поведения дома;</a:t>
            </a:r>
          </a:p>
          <a:p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Стимулировать у дошкольников развитие самостоятельности и ответственности;</a:t>
            </a:r>
          </a:p>
          <a:p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Расширить и углубить представления детей о путях охраны своего здоровья и способах безопасного поведения в различных ситуациях;</a:t>
            </a:r>
          </a:p>
          <a:p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Развивать внимание, память, инстинкт самосохранения.</a:t>
            </a:r>
          </a:p>
          <a:p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Привлечь внимание родителей к данному вопросу и участию в проектной деятельности.</a:t>
            </a:r>
          </a:p>
          <a:p>
            <a:endParaRPr lang="ru-RU" dirty="0"/>
          </a:p>
        </p:txBody>
      </p:sp>
      <p:pic>
        <p:nvPicPr>
          <p:cNvPr id="6" name="Рисунок 5" descr="Анимашки Дет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5088" cy="908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Реализовывали проект через различные формы работы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пользователь\Desktop\для презент\IMG_2015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3059832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C:\Users\пользователь\Desktop\для презент\IMG_2025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r="-118"/>
          <a:stretch>
            <a:fillRect/>
          </a:stretch>
        </p:blipFill>
        <p:spPr bwMode="auto">
          <a:xfrm>
            <a:off x="0" y="2348880"/>
            <a:ext cx="2843808" cy="1427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пользователь\Desktop\для презент\IMG_20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9160"/>
            <a:ext cx="2843808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пользователь\Desktop\для презент\IMG_20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284380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пользователь\Desktop\для презент\IMG_20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484784"/>
            <a:ext cx="3024336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пользователь\Desktop\для презент\IMG_198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3284984"/>
            <a:ext cx="269979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пользователь\Desktop\для презент\IMG_200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5085184"/>
            <a:ext cx="36004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пользователь\Desktop\для презент\IMG_2001.JPG"/>
          <p:cNvPicPr/>
          <p:nvPr/>
        </p:nvPicPr>
        <p:blipFill>
          <a:blip r:embed="rId9" cstate="print"/>
          <a:srcRect l="16563" t="3210" r="21654" b="10864"/>
          <a:stretch>
            <a:fillRect/>
          </a:stretch>
        </p:blipFill>
        <p:spPr bwMode="auto">
          <a:xfrm>
            <a:off x="6228184" y="1556792"/>
            <a:ext cx="2770412" cy="1844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пользователь\Desktop\для презент\IMG_1998.JPG"/>
          <p:cNvPicPr/>
          <p:nvPr/>
        </p:nvPicPr>
        <p:blipFill>
          <a:blip r:embed="rId10" cstate="print"/>
          <a:srcRect r="-316"/>
          <a:stretch>
            <a:fillRect/>
          </a:stretch>
        </p:blipFill>
        <p:spPr bwMode="auto">
          <a:xfrm>
            <a:off x="2843808" y="2708921"/>
            <a:ext cx="351832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пользователь\Desktop\для презент\IMG_1993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5013176"/>
            <a:ext cx="2843808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9144000" cy="5877272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творчество дошкольников и родителей воспитанников.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8072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Презентация проекта</a:t>
            </a:r>
            <a:endParaRPr lang="ru-RU" dirty="0"/>
          </a:p>
        </p:txBody>
      </p:sp>
      <p:pic>
        <p:nvPicPr>
          <p:cNvPr id="4" name="Рисунок 3" descr="http://geomama.ucoz.ru/_nw/4/876567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73630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geomama.ucoz.ru/_nw/4/841893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484784"/>
            <a:ext cx="2915816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www.nsopb.ru/fck_editor_files/images/2%20.jpg"/>
          <p:cNvPicPr/>
          <p:nvPr/>
        </p:nvPicPr>
        <p:blipFill>
          <a:blip r:embed="rId4" cstate="print"/>
          <a:srcRect b="5744"/>
          <a:stretch>
            <a:fillRect/>
          </a:stretch>
        </p:blipFill>
        <p:spPr bwMode="auto">
          <a:xfrm>
            <a:off x="2843808" y="1700808"/>
            <a:ext cx="3480001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www.usgg.ru/uploads/posts/2015-05/1431672723_1338864169_1risunok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7032"/>
            <a:ext cx="2843808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www.pojarnayabezopasnost.ru/images/foto/pojarnayabezopasnost-17-big.jpg"/>
          <p:cNvPicPr/>
          <p:nvPr/>
        </p:nvPicPr>
        <p:blipFill>
          <a:blip r:embed="rId6" cstate="print"/>
          <a:srcRect t="44756"/>
          <a:stretch>
            <a:fillRect/>
          </a:stretch>
        </p:blipFill>
        <p:spPr bwMode="auto">
          <a:xfrm>
            <a:off x="2771800" y="4005064"/>
            <a:ext cx="374441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220072" y="1844824"/>
            <a:ext cx="540000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800" dirty="0" smtClean="0"/>
              <a:t>Лиза Г.</a:t>
            </a:r>
            <a:endParaRPr lang="ru-RU" sz="800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3934"/>
            <a:ext cx="827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 flipH="1">
            <a:off x="1835696" y="6370634"/>
            <a:ext cx="504000" cy="2154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chemeClr val="tx1"/>
                </a:solidFill>
                <a:latin typeface="Constantia" pitchFamily="18" charset="0"/>
              </a:rPr>
              <a:t>Ирина</a:t>
            </a:r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87824" y="6453336"/>
            <a:ext cx="576000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800" dirty="0" smtClean="0"/>
              <a:t>Алёна 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452320" y="6093296"/>
            <a:ext cx="82800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/>
              <a:t>     </a:t>
            </a:r>
            <a:r>
              <a:rPr lang="ru-RU" sz="800" dirty="0" smtClean="0"/>
              <a:t>Алёна Б</a:t>
            </a:r>
            <a:endParaRPr lang="ru-RU" sz="800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 rot="10800000" flipV="1">
            <a:off x="755136" y="3356992"/>
            <a:ext cx="612000" cy="2154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+mn-ea" charset="0"/>
                <a:cs typeface="+mn-cs" charset="0"/>
              </a:rPr>
              <a:t>Даша Д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Воспитанники знают определенные правила поведения дома;</a:t>
            </a:r>
          </a:p>
          <a:p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Умеют вести себя адекватно в опасных ситуациях дома и на улице: при общении с незнакомыми людьми, взаимодействии с пожароопасными и другими предметами, животными.</a:t>
            </a:r>
          </a:p>
          <a:p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Имеют представления об охране своего здоровья и способах безопасного поведения в различных ситуациях.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Результаты проекта: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B050"/>
                </a:solidFill>
              </a:rPr>
              <a:t/>
            </a:r>
            <a:br>
              <a:rPr lang="ru-RU" sz="4400" dirty="0" smtClean="0">
                <a:solidFill>
                  <a:srgbClr val="00B050"/>
                </a:solidFill>
              </a:rPr>
            </a:br>
            <a:endParaRPr lang="ru-RU" dirty="0"/>
          </a:p>
        </p:txBody>
      </p:sp>
      <p:pic>
        <p:nvPicPr>
          <p:cNvPr id="4" name="Picture 4" descr="улыб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9144000" cy="98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Учитель – логопед предложила нашей группе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совместном  проекте «Общество рыцарей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принцесс» (проект реализуется в двух старших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группах 1-го и 2-го блока ДОУ).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Мы с радостью откликнулись на предложение т.к.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наблюдая за нашими  детьми можно заметить, что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многие девочки лишены нежности, чуткости и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терпения, не умеют мирно разрешать конфликты.   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Мальчики же, наоборот, не пытаются постоять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себя, слабы физически, не выносливы и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эмоционально неустойчивы.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Современным маленьким «рыцарям»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совершенно чужда хоть какая-то культура поведения по отношению к девочкам. </a:t>
            </a:r>
          </a:p>
          <a:p>
            <a:endParaRPr lang="ru-RU" dirty="0"/>
          </a:p>
        </p:txBody>
      </p:sp>
      <p:pic>
        <p:nvPicPr>
          <p:cNvPr id="4" name="Picture 2" descr="http://www.arinasorokina.ru/wp-content/uploads/2012/05/clipart-6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9784" y="3861048"/>
            <a:ext cx="1944216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Портфолио проекта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«ОбЩеСтВо РыЦаРеЙ и ПрИнЦеСс»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28800"/>
            <a:ext cx="4599488" cy="52292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8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9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Создать условия для развития коммуникативной деятельности ребенка дошкольного возраста в детском саду и в семье с учетом гендерных особенностей.</a:t>
            </a:r>
          </a:p>
          <a:p>
            <a:pPr>
              <a:buNone/>
            </a:pP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9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Формировать положительную мотивацию к развитию речи;</a:t>
            </a:r>
          </a:p>
          <a:p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Накопление игрового материала для развития нравственного и речевого потенциала дошкольников;</a:t>
            </a:r>
          </a:p>
          <a:p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Воспитать в детях положительное отношение к своему гендеру;</a:t>
            </a:r>
          </a:p>
          <a:p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Воспитать культуру отношений между мальчиками и девочками;</a:t>
            </a:r>
          </a:p>
          <a:p>
            <a:pPr lvl="8">
              <a:buNone/>
            </a:pPr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4499992" cy="52292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Обеспечить благоприятную атмосферу и условия для всестороннего развития, воспитания и образования мальчиков и девочек в группе старшего дошкольного возраста;</a:t>
            </a:r>
          </a:p>
          <a:p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Повысить активность родителей в совместной деятельности по гендерному    воспитанию детей.</a:t>
            </a:r>
          </a:p>
          <a:p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Организовать систему мероприятий по взаимодействию ДОУ и семьи, обеспечивающие полноценную социализацию личности ребенка.</a:t>
            </a:r>
          </a:p>
          <a:p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Презентация проекта </a:t>
            </a:r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«Общество рыцарей и принцесс» </a:t>
            </a:r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педагогическому</a:t>
            </a:r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сообществу и родителям воспитанников</a:t>
            </a:r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ДОУ.</a:t>
            </a:r>
          </a:p>
          <a:p>
            <a:endParaRPr lang="ru-RU" sz="8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www.playcast.ru/uploads/2015/05/27/13758527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0"/>
            <a:ext cx="1547664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Анимашки Дети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27584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5800" b="1" dirty="0" smtClean="0"/>
              <a:t>                                            </a:t>
            </a:r>
            <a:r>
              <a:rPr lang="ru-RU" sz="1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Предполагаемые  результаты</a:t>
            </a:r>
            <a:r>
              <a:rPr lang="ru-RU" sz="1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8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педагогов:</a:t>
            </a:r>
            <a:r>
              <a:rPr lang="ru-RU" sz="8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Повысить уровень психолого–педагогической компетентности по вопросам нравственного и гендерного воспитания дошкольников;</a:t>
            </a:r>
            <a:endParaRPr lang="ru-RU" sz="8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 Создать вариативное образовательное пространство в соответствии с заявленной темой;</a:t>
            </a:r>
            <a:endParaRPr lang="ru-RU" sz="8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Внедрить в образовательный процесс старших дошкольников проект «Общество рыцарей и принцесс»; </a:t>
            </a:r>
            <a:endParaRPr lang="ru-RU" sz="8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дошкольников:</a:t>
            </a:r>
            <a:r>
              <a:rPr lang="ru-RU" sz="8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Развивать коммуникативно-речевые навыки.</a:t>
            </a:r>
            <a:endParaRPr lang="ru-RU" sz="8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-Сформировать устойчивые формы межличностного взаимодействия мальчиков и девочек.</a:t>
            </a:r>
            <a:endParaRPr lang="ru-RU" sz="8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Развивать нравственные качества, принятые в обществе. </a:t>
            </a:r>
            <a:endParaRPr lang="ru-RU" sz="8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Для родителей воспитанников: </a:t>
            </a:r>
            <a:endParaRPr lang="ru-RU" sz="80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-Обеспечить и повысить психолого-педагогическую поддержку семьи в вопросах гендерного воспитания детей;</a:t>
            </a:r>
            <a:endParaRPr lang="ru-RU" sz="8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-Внедрить полученные знания в традиции семьи;</a:t>
            </a:r>
            <a:endParaRPr lang="ru-RU" sz="8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-Создать партнерские отношения с детьми, педагогами и родителями воспитанников (законными представителями).</a:t>
            </a:r>
            <a:endParaRPr lang="ru-RU" sz="8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Проект еще реализуется, и о заключительном этапе говорить пока не будем.</a:t>
            </a:r>
            <a:endParaRPr lang="ru-RU" sz="8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Будем соблюдать принцип последовательности и регулярности в работе над </a:t>
            </a:r>
          </a:p>
          <a:p>
            <a:pPr>
              <a:buNone/>
            </a:pPr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проектом.</a:t>
            </a:r>
            <a:endParaRPr lang="ru-RU" sz="8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8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Анимашки Дет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5" y="0"/>
            <a:ext cx="1475655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                  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НАД ПРОЕКТОМ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Новая папка (2)\IMG_2170.JPG"/>
          <p:cNvPicPr/>
          <p:nvPr/>
        </p:nvPicPr>
        <p:blipFill>
          <a:blip r:embed="rId2" cstate="print"/>
          <a:srcRect l="11238" t="30795" b="16179"/>
          <a:stretch>
            <a:fillRect/>
          </a:stretch>
        </p:blipFill>
        <p:spPr bwMode="auto">
          <a:xfrm rot="5400000">
            <a:off x="4621696" y="2515208"/>
            <a:ext cx="623731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пользователь\Desktop\Новая папка (2)\IMG_21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548680"/>
            <a:ext cx="3456384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пользователь\Desktop\дети фот\IMG_166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305983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пользователь\Desktop\дети фот\IMG_1633.JPG"/>
          <p:cNvPicPr/>
          <p:nvPr/>
        </p:nvPicPr>
        <p:blipFill>
          <a:blip r:embed="rId5" cstate="print"/>
          <a:srcRect t="50743" b="9143"/>
          <a:stretch>
            <a:fillRect/>
          </a:stretch>
        </p:blipFill>
        <p:spPr bwMode="auto">
          <a:xfrm>
            <a:off x="0" y="4509120"/>
            <a:ext cx="3203848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пользователь\Desktop\дети фот\IMG_1637.JPG"/>
          <p:cNvPicPr/>
          <p:nvPr/>
        </p:nvPicPr>
        <p:blipFill>
          <a:blip r:embed="rId6" cstate="print"/>
          <a:srcRect t="23762" b="21263"/>
          <a:stretch>
            <a:fillRect/>
          </a:stretch>
        </p:blipFill>
        <p:spPr bwMode="auto">
          <a:xfrm>
            <a:off x="3203848" y="4437112"/>
            <a:ext cx="3240360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://www.wkd-kazan.ru/sites/default/files/24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708920"/>
            <a:ext cx="2843808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96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Изменение </a:t>
            </a:r>
            <a:r>
              <a:rPr lang="ru-RU" sz="9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социальных условий жизни в нашем обществе определяют иные тенденции развития системы образования.</a:t>
            </a:r>
          </a:p>
          <a:p>
            <a:pPr>
              <a:buNone/>
            </a:pPr>
            <a:r>
              <a:rPr lang="ru-RU" sz="9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Главной целью образования становится не столько передача знаний и социального опыта, сколько развитие личности ребёнка. На смену традиционным методам обучения приходят новые инновационные  технологии, направленные на активацию познавательной деятельности ребёнка и развитие его личностной сферы как целостной структуры. </a:t>
            </a:r>
          </a:p>
          <a:p>
            <a:pPr>
              <a:buNone/>
            </a:pPr>
            <a:r>
              <a:rPr lang="ru-RU" sz="9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Использование инновационных педагогических технологий открывает новые возможности воспитания и обучения дошкольников, и одной из эффективных в наши дни стал метод проектов. </a:t>
            </a:r>
          </a:p>
          <a:p>
            <a:pPr>
              <a:buNone/>
            </a:pP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sz="9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условиях внедрения ФГОС к структуре программы дошкольного образования проектная деятельность приобретает особую значимость</a:t>
            </a:r>
          </a:p>
          <a:p>
            <a:pPr>
              <a:buNone/>
            </a:pPr>
            <a:r>
              <a:rPr lang="ru-RU" sz="9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Как </a:t>
            </a:r>
            <a:r>
              <a:rPr lang="ru-RU" sz="9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следствие, проектная деятельность  даёт возможность воспитывать «деятеля», а не «исполнителя».       </a:t>
            </a:r>
          </a:p>
          <a:p>
            <a:pPr>
              <a:buNone/>
            </a:pPr>
            <a:r>
              <a:rPr lang="ru-RU" sz="1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9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 проектов не только способствует развитию детей дошкольного возраста, но и создаёт условия для единого образовательного пространства</a:t>
            </a:r>
          </a:p>
          <a:p>
            <a:pPr>
              <a:buNone/>
            </a:pP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и </a:t>
            </a:r>
            <a:r>
              <a:rPr lang="ru-RU" sz="9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взаимодействия детского сада с семьями воспитанников.</a:t>
            </a:r>
          </a:p>
          <a:p>
            <a:endParaRPr lang="ru-RU" sz="9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5733256"/>
            <a:ext cx="9144000" cy="1124744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Представление «Шоу шляпок»            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Ведущие дети гр.№4: Кирилл Ощепков и Лиза Кузьменко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пользователь\Desktop\Новая папка (2)\IMG_2125.JPG"/>
          <p:cNvPicPr/>
          <p:nvPr/>
        </p:nvPicPr>
        <p:blipFill>
          <a:blip r:embed="rId3" cstate="print"/>
          <a:srcRect l="35808" t="12376" r="18635" b="12624"/>
          <a:stretch>
            <a:fillRect/>
          </a:stretch>
        </p:blipFill>
        <p:spPr bwMode="auto">
          <a:xfrm>
            <a:off x="2771800" y="0"/>
            <a:ext cx="3888432" cy="5157192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7" name="Содержимое 5" descr="C:\Users\пользователь\Desktop\Новая папка (2)\IMG_2091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39452" y="-139453"/>
            <a:ext cx="2636913" cy="291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пользователь\Desktop\Новая папка (2)\IMG_2084.JPG"/>
          <p:cNvPicPr/>
          <p:nvPr/>
        </p:nvPicPr>
        <p:blipFill>
          <a:blip r:embed="rId5" cstate="print"/>
          <a:srcRect t="12376" r="52769" b="14851"/>
          <a:stretch>
            <a:fillRect/>
          </a:stretch>
        </p:blipFill>
        <p:spPr bwMode="auto">
          <a:xfrm>
            <a:off x="6588224" y="0"/>
            <a:ext cx="1440160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пользователь\Desktop\Новая папка (2)\IMG_2082.JPG"/>
          <p:cNvPicPr/>
          <p:nvPr/>
        </p:nvPicPr>
        <p:blipFill>
          <a:blip r:embed="rId6" cstate="print"/>
          <a:srcRect l="15455" r="7"/>
          <a:stretch>
            <a:fillRect/>
          </a:stretch>
        </p:blipFill>
        <p:spPr bwMode="auto">
          <a:xfrm rot="5400000">
            <a:off x="7771793" y="184583"/>
            <a:ext cx="1556790" cy="1187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пользователь\Desktop\Новая папка (2)\IMG_2098.JPG"/>
          <p:cNvPicPr/>
          <p:nvPr/>
        </p:nvPicPr>
        <p:blipFill>
          <a:blip r:embed="rId7" cstate="print"/>
          <a:srcRect l="41800"/>
          <a:stretch>
            <a:fillRect/>
          </a:stretch>
        </p:blipFill>
        <p:spPr bwMode="auto">
          <a:xfrm>
            <a:off x="-684584" y="2204864"/>
            <a:ext cx="4752528" cy="3096344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3" name="Рисунок 12" descr="C:\Users\пользователь\Desktop\Новая папка (2)\IMG_2115.JPG"/>
          <p:cNvPicPr/>
          <p:nvPr/>
        </p:nvPicPr>
        <p:blipFill>
          <a:blip r:embed="rId8" cstate="print"/>
          <a:srcRect l="17678" r="5439"/>
          <a:stretch>
            <a:fillRect/>
          </a:stretch>
        </p:blipFill>
        <p:spPr bwMode="auto">
          <a:xfrm>
            <a:off x="5436096" y="1484784"/>
            <a:ext cx="4248472" cy="4248472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пользователь\Desktop\P321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04664"/>
            <a:ext cx="4329559" cy="4752528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1027" name="Picture 3" descr="C:\Users\пользователь\Desktop\P3210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5868144" cy="4896544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3068960"/>
            <a:ext cx="842493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4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 зависть модницам отменным: наши шляпы - загляденье!</a:t>
            </a:r>
          </a:p>
          <a:p>
            <a:r>
              <a:rPr lang="ru-RU" sz="24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Делали их всей семьёй: мама, папа, брат с сестрой.</a:t>
            </a:r>
            <a:endParaRPr lang="ru-RU" sz="2400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b="1" i="1" dirty="0" smtClean="0"/>
              <a:t>      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сделать так, чтобы из крошечной девочки выросла прекрасная Женщина, которая не только достигнет успеха в бизнесе, науке или искусстве,  но и станет нежной матерью, заботливой женой, рачительной хозяйкой?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А как из мальчика вырастить Мужчину, способного защитить свой семейный очаг?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Мы, педагоги группы№4,хотим воспитать девочек и мальчиков так, чтобы они еще в детстве поняли и приняли свои роли.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И поэтому работа над проектом продолжается….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Новая папка (2)\IMG_2192.JPG"/>
          <p:cNvPicPr/>
          <p:nvPr/>
        </p:nvPicPr>
        <p:blipFill>
          <a:blip r:embed="rId2" cstate="print"/>
          <a:srcRect l="9080" t="23244" b="12146"/>
          <a:stretch>
            <a:fillRect/>
          </a:stretch>
        </p:blipFill>
        <p:spPr bwMode="auto">
          <a:xfrm rot="5400000">
            <a:off x="-490872" y="-121704"/>
            <a:ext cx="3789040" cy="4032448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Relaxed"/>
            <a:lightRig rig="threePt" dir="t"/>
          </a:scene3d>
        </p:spPr>
      </p:pic>
      <p:pic>
        <p:nvPicPr>
          <p:cNvPr id="5" name="Рисунок 4" descr="C:\Users\пользователь\Desktop\Новая папка (2)\IMG_2173.JPG"/>
          <p:cNvPicPr/>
          <p:nvPr/>
        </p:nvPicPr>
        <p:blipFill>
          <a:blip r:embed="rId3" cstate="print"/>
          <a:srcRect l="41667" t="13959" b="15969"/>
          <a:stretch>
            <a:fillRect/>
          </a:stretch>
        </p:blipFill>
        <p:spPr bwMode="auto">
          <a:xfrm rot="5400000">
            <a:off x="6043600" y="472616"/>
            <a:ext cx="3573016" cy="2627784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  <a:scene3d>
            <a:camera prst="perspectiveBelow"/>
            <a:lightRig rig="threePt" dir="t"/>
          </a:scene3d>
        </p:spPr>
      </p:pic>
      <p:pic>
        <p:nvPicPr>
          <p:cNvPr id="7" name="Рисунок 6" descr="C:\Users\пользователь\Desktop\фото39\39-фото\DSCN2110.JPG"/>
          <p:cNvPicPr/>
          <p:nvPr/>
        </p:nvPicPr>
        <p:blipFill>
          <a:blip r:embed="rId4" cstate="print"/>
          <a:srcRect l="28623" t="21535" r="24890"/>
          <a:stretch>
            <a:fillRect/>
          </a:stretch>
        </p:blipFill>
        <p:spPr bwMode="auto">
          <a:xfrm>
            <a:off x="2483768" y="188640"/>
            <a:ext cx="4176464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пользователь\Desktop\Новая папка (2)\IMG_21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2060848"/>
            <a:ext cx="4032448" cy="1656184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4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>
              <a:buNone/>
            </a:pPr>
            <a:r>
              <a:rPr lang="ru-RU" sz="4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Уважаемые коллеги!</a:t>
            </a:r>
          </a:p>
          <a:p>
            <a:pPr>
              <a:buNone/>
            </a:pPr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В завершении, проект будет   </a:t>
            </a:r>
          </a:p>
          <a:p>
            <a:pPr>
              <a:buNone/>
            </a:pPr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представлен педагогическому сообществу двух блоков ДОУ.</a:t>
            </a:r>
          </a:p>
          <a:p>
            <a:pPr>
              <a:buNone/>
            </a:pPr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Приглашаем вас на     </a:t>
            </a:r>
          </a:p>
          <a:p>
            <a:pPr>
              <a:buNone/>
            </a:pPr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презентацию!</a:t>
            </a:r>
          </a:p>
          <a:p>
            <a:pPr>
              <a:buNone/>
            </a:pPr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</p:txBody>
      </p:sp>
      <p:pic>
        <p:nvPicPr>
          <p:cNvPr id="7" name="Рисунок 6" descr="Анимашки Дет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221088"/>
            <a:ext cx="28083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 помогла нам поддерживать детскую познавательную инициативу в условиях детского сада и семьи, изменила межличностные отношения между сверстниками и между взрослым и ребенком.  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Все участники проектной деятельности приобрели опыт продуктивного взаимодействия, умение слышать другого и выражать свое отношение к различным сторонам реальности, а также позволила нам повысить уровень профессионального мастерства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На основе выше сказанного, считаем, что все цели и задачи, которые были поставлены  на 2015-2016 учебный год выполнены.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Работа проделана колоссальная и на будущий учебный год мы выходим с хорошей динамикой развития воспитанников, об этом свидетельствует таблица мониторинга образовательного процесса:</a:t>
            </a:r>
          </a:p>
          <a:p>
            <a:pPr>
              <a:buNone/>
            </a:pPr>
            <a:endParaRPr lang="ru-RU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"/>
          <a:ext cx="9073008" cy="6860859"/>
        </p:xfrm>
        <a:graphic>
          <a:graphicData uri="http://schemas.openxmlformats.org/drawingml/2006/table">
            <a:tbl>
              <a:tblPr/>
              <a:tblGrid>
                <a:gridCol w="2780809"/>
                <a:gridCol w="1912346"/>
                <a:gridCol w="2318101"/>
                <a:gridCol w="2061752"/>
              </a:tblGrid>
              <a:tr h="6456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  <a:tab pos="2667000" algn="l"/>
                        </a:tabLst>
                      </a:pP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  <a:tab pos="2667000" algn="l"/>
                        </a:tabLs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ОБРАЗОВАТЕЛЬНЫЕ ОБЛАСТИ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КРИТЕРИИ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НАЧАЛО ГОДА%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600" b="1" dirty="0" smtClean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КОНЕЦ   ГОДА</a:t>
                      </a:r>
                      <a:r>
                        <a:rPr lang="ru-RU" sz="1600" b="1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1273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Социально-коммуникативное развитие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         </a:t>
                      </a:r>
                      <a:endParaRPr lang="ru-RU" sz="1100" b="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СРЕДНИЙ 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6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6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17,3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27,1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49,2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6,4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5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Художественно-эстетическое развитие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СРЕДНИЙ 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8,9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82,2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8,9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56,5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3,5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7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Физическое развитие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СРЕДНИЙ 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6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0,6</a:t>
                      </a:r>
                      <a:endParaRPr lang="ru-RU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93,2</a:t>
                      </a:r>
                      <a:endParaRPr lang="ru-RU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6,2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6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49,2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48,5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2,3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74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Речевое развитие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СРЕДНИЙ ВЫСОКИЙ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6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8,6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71,1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20,3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6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9,2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47,1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32,3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11,4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68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Познавательное развитие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СРЕДНИЙ ВЫСОКИЙ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6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6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42,2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7,8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47" marR="34247" marT="0" marB="0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17140"/>
            <a:ext cx="9142164" cy="687514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rgbClr val="C00000"/>
                </a:solidFill>
              </a:rPr>
              <a:t>Результаты анкетирования родителей  удовлетворённости качеством предоставления образовательных услуг,</a:t>
            </a:r>
          </a:p>
          <a:p>
            <a:pPr marL="0" indent="0" algn="ctr">
              <a:buNone/>
            </a:pPr>
            <a:r>
              <a:rPr lang="ru-RU" sz="3600" b="1" i="1" dirty="0">
                <a:solidFill>
                  <a:srgbClr val="C00000"/>
                </a:solidFill>
              </a:rPr>
              <a:t>п</a:t>
            </a:r>
            <a:r>
              <a:rPr lang="ru-RU" sz="3600" b="1" i="1" dirty="0" smtClean="0">
                <a:solidFill>
                  <a:srgbClr val="C00000"/>
                </a:solidFill>
              </a:rPr>
              <a:t>оказали следующие результаты:  </a:t>
            </a: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C00000"/>
                </a:solidFill>
              </a:rPr>
              <a:t>80% родителей считают, что образовательный процесс осуществляется на высоком уровне</a:t>
            </a:r>
            <a:r>
              <a:rPr lang="ru-RU" sz="3600" b="1" i="1" dirty="0">
                <a:solidFill>
                  <a:srgbClr val="C00000"/>
                </a:solidFill>
              </a:rPr>
              <a:t>;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C00000"/>
                </a:solidFill>
              </a:rPr>
              <a:t> 20% родителей-считают ,что нужно улучшить качество образования и вносят свои коррективы.  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5351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Продуктом самообразования стало участие педагога в первой Всероссийской конференции работников сферы образования по теме «Инновационные формы организации воспитательного процесса»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:\DCIM\119___05\IMG_25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60648"/>
            <a:ext cx="5724128" cy="4032448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5" name="Рисунок 4" descr="E:\DCIM\119___05\IMG_2496.JPG"/>
          <p:cNvPicPr/>
          <p:nvPr/>
        </p:nvPicPr>
        <p:blipFill>
          <a:blip r:embed="rId3" cstate="print"/>
          <a:srcRect l="7150" t="2513" b="11055"/>
          <a:stretch>
            <a:fillRect/>
          </a:stretch>
        </p:blipFill>
        <p:spPr bwMode="auto">
          <a:xfrm rot="5400000">
            <a:off x="-205057" y="-2855"/>
            <a:ext cx="4225524" cy="489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  <a:scene3d>
            <a:camera prst="perspectiveRelaxed"/>
            <a:lightRig rig="threePt" dir="t"/>
          </a:scene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В итоге хотим сказать, что проектная деятельность-это эффективное средство активации познавательных и творческих возможностей обучающихся.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Проект –это реальная возможность для саморазвития и самореализации, развития креативности, исследовательских умений, навыков общения в коллективе, формирование определённых личностных качеств, оценки и самооценки своих действий.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В результате такой активной деятельности воспитанники идут в школу открытыми, общительными, любознательными, и это здорово!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Таким образом, метод проектов в работе с дошкольниками – это оптимальный, инновационный, перспективный метод, который должен занять своё достойное место в системе дошкольного образования.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9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    </a:t>
            </a:r>
          </a:p>
          <a:p>
            <a:pPr>
              <a:buNone/>
            </a:pPr>
            <a:r>
              <a:rPr lang="ru-RU" sz="9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внимание!!!</a:t>
            </a:r>
            <a:endParaRPr lang="ru-RU" sz="9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Анимашки Дет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284984"/>
            <a:ext cx="532859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100" b="1" i="1" dirty="0" smtClean="0">
                <a:solidFill>
                  <a:srgbClr val="FFFF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</a:t>
            </a:r>
            <a:r>
              <a:rPr lang="ru-RU" sz="2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Тема самообразования педагогов группы на 2015-2016 учебный год: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 проектов как средство разработки и внедрения педагогических инноваций в старшей группе №4»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Цель: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Повысить собственный уровень знаний по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теме, путём самообразования.</a:t>
            </a: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*Познакомиться с научно-методической литературой по данной теме;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*Создать предметно-развивающую среду в группе, согласно  ФГОС;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*При разработке проектов использовать современные инновационные технологии;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*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Обеспечить психологическое благополучие и здоровье детей;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*Активно взаимодействовать с родителями воспитанников (законными представителями);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*Обобщить  опыт работы по теме самообразования педагогическому сообществу.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0658" name="Picture 2" descr="http://smiles24.ru/data/smiles/anime-komputeri-13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1581150" cy="1224136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</p:pic>
      <p:pic>
        <p:nvPicPr>
          <p:cNvPr id="70662" name="Picture 6" descr="http://kurspresent.ru/uploads/3d-figures/mini/63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340768"/>
            <a:ext cx="1728192" cy="1212726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51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51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Профессиональная компетентность                </a:t>
            </a:r>
          </a:p>
          <a:p>
            <a:pPr>
              <a:buNone/>
            </a:pPr>
            <a:r>
              <a:rPr lang="ru-RU" sz="51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педагогов</a:t>
            </a: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Повысили профессиональную компетентность, через курсы Тюменского областного государственного института развития регионального образования  по программе курсов  «Организационно-педагогические основы образовательного процесса в ДОУ в условиях реализации общеобразовательной программы «Мозаика » 72 часа,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Прошли обучение в государственном                                         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автономном образовательном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учреждении дополнительного    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профессионального образования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Свердловской области                                                                                      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«Институт развития образования» по программе повышения 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квалификации «Проектирование образовательного процесса в  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условиях введения и реализации ФГОС ДО» 40 часов.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E:\DCIM\119___05\IMG_2483.JPG"/>
          <p:cNvPicPr/>
          <p:nvPr/>
        </p:nvPicPr>
        <p:blipFill>
          <a:blip r:embed="rId2" cstate="print"/>
          <a:srcRect l="4287" t="11557" r="4220" b="10080"/>
          <a:stretch>
            <a:fillRect/>
          </a:stretch>
        </p:blipFill>
        <p:spPr bwMode="auto">
          <a:xfrm>
            <a:off x="-13064" y="679958"/>
            <a:ext cx="27363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 descr="E:\DCIM\119___05\IMG_2485.JPG"/>
          <p:cNvPicPr/>
          <p:nvPr/>
        </p:nvPicPr>
        <p:blipFill>
          <a:blip r:embed="rId3" cstate="print"/>
          <a:srcRect t="4481"/>
          <a:stretch>
            <a:fillRect/>
          </a:stretch>
        </p:blipFill>
        <p:spPr bwMode="auto">
          <a:xfrm>
            <a:off x="0" y="3573016"/>
            <a:ext cx="279792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 w="165100" prst="coolSlant"/>
          </a:sp3d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" t="5559" r="6186" b="7354"/>
          <a:stretch>
            <a:fillRect/>
          </a:stretch>
        </p:blipFill>
        <p:spPr>
          <a:xfrm>
            <a:off x="6660232" y="3501008"/>
            <a:ext cx="2664296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ContrastingLef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Объект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6206" r="3427" b="8560"/>
          <a:stretch>
            <a:fillRect/>
          </a:stretch>
        </p:blipFill>
        <p:spPr>
          <a:xfrm>
            <a:off x="6228184" y="548680"/>
            <a:ext cx="2915816" cy="1512168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perspectiveContrasting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Картинки по запросу анимации на тему математика"/>
          <p:cNvPicPr/>
          <p:nvPr/>
        </p:nvPicPr>
        <p:blipFill>
          <a:blip r:embed="rId6" cstate="print"/>
          <a:srcRect b="16158"/>
          <a:stretch>
            <a:fillRect/>
          </a:stretch>
        </p:blipFill>
        <p:spPr bwMode="auto">
          <a:xfrm>
            <a:off x="3347864" y="980728"/>
            <a:ext cx="2345778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Ознакомились с научно-методической       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литературой</a:t>
            </a:r>
          </a:p>
          <a:p>
            <a:pPr>
              <a:buNone/>
            </a:pPr>
            <a:endParaRPr lang="ru-RU" sz="2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*1. Белая, К. Ю. Самообразование педагогов ДОУ / К. Ю. Белая //Справочник старшего воспитателя. - 2007. - № 2.</a:t>
            </a:r>
          </a:p>
          <a:p>
            <a:pPr>
              <a:buNone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*2. Маханёва, М. Д. Самообразование педагогов / М. Д. Маханёва // Управление дошкольным образовательным учреждением. - 2004. - № 1.</a:t>
            </a:r>
          </a:p>
          <a:p>
            <a:pPr>
              <a:buNone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*3. Веракса Н. Е., Веракса А. Н. Проектная деятельность дошкольников. Издательство: Мозаика-Синтез, 2008 г.</a:t>
            </a:r>
          </a:p>
          <a:p>
            <a:pPr>
              <a:buNone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*4. Деркунская В. А. Проектная деятельность дошкольников. Учебное  методическое пособие. Издательство: Центр педагогического образования, 2013 г.</a:t>
            </a:r>
          </a:p>
          <a:p>
            <a:pPr>
              <a:buNone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*5. Захарова М. А. Проектная деятельность в детском саду: родители и дети. Издательство: Школьная пресса, 2010 г.</a:t>
            </a:r>
            <a:endParaRPr lang="ru-RU" sz="2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http://liubavyshka.ru/_ph/144/2/56896466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124744"/>
            <a:ext cx="2160240" cy="581026"/>
          </a:xfrm>
          <a:prstGeom prst="rect">
            <a:avLst/>
          </a:prstGeom>
          <a:noFill/>
        </p:spPr>
      </p:pic>
      <p:pic>
        <p:nvPicPr>
          <p:cNvPr id="49156" name="Picture 4" descr="http://img10.proshkolu.ru/content/media/pic/std/4000000/3317000/3316810-c2f4c81d40b85b8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5"/>
            <a:ext cx="2771800" cy="720079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</p:pic>
      <p:pic>
        <p:nvPicPr>
          <p:cNvPr id="8" name="Picture 4" descr="http://img10.proshkolu.ru/content/media/pic/std/4000000/3317000/3316810-c2f4c81d40b85b8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908720"/>
            <a:ext cx="2987824" cy="720079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lvl="0" fontAlgn="base">
              <a:buNone/>
            </a:pPr>
            <a:r>
              <a:rPr lang="ru-RU" sz="39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9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работе над проектами, применяли и осуществляли инновационный подход:</a:t>
            </a:r>
          </a:p>
          <a:p>
            <a:pPr lvl="0" fontAlgn="base">
              <a:buNone/>
            </a:pPr>
            <a:r>
              <a:rPr lang="ru-RU" sz="43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*Здоровье - сберегающие технологии;</a:t>
            </a:r>
          </a:p>
          <a:p>
            <a:pPr lvl="0" fontAlgn="base">
              <a:buNone/>
            </a:pPr>
            <a:r>
              <a:rPr lang="ru-RU" sz="43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*Технологии исследовательской деятельности;</a:t>
            </a:r>
          </a:p>
          <a:p>
            <a:pPr lvl="0" fontAlgn="base">
              <a:buNone/>
            </a:pPr>
            <a:r>
              <a:rPr lang="ru-RU" sz="43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*Информационно-коммуникативные технологии;</a:t>
            </a:r>
          </a:p>
          <a:p>
            <a:pPr lvl="0" fontAlgn="base">
              <a:buNone/>
            </a:pPr>
            <a:r>
              <a:rPr lang="ru-RU" sz="43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*Личностно-ориентированные технологии;</a:t>
            </a:r>
          </a:p>
          <a:p>
            <a:pPr lvl="0" fontAlgn="base">
              <a:buNone/>
            </a:pPr>
            <a:r>
              <a:rPr lang="ru-RU" sz="43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*Игровые технологии.</a:t>
            </a:r>
          </a:p>
          <a:p>
            <a:pPr lvl="0" fontAlgn="base"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lvl="0" fontAlgn="base">
              <a:buNone/>
            </a:pPr>
            <a:endParaRPr lang="ru-RU" sz="3600" dirty="0"/>
          </a:p>
        </p:txBody>
      </p:sp>
      <p:pic>
        <p:nvPicPr>
          <p:cNvPr id="57354" name="Picture 10" descr="http://powerpoint.su/gif/3/stickman_customer_service_anim_500_clr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3933056"/>
            <a:ext cx="1666156" cy="1080120"/>
          </a:xfrm>
          <a:prstGeom prst="rect">
            <a:avLst/>
          </a:prstGeom>
          <a:noFill/>
        </p:spPr>
      </p:pic>
      <p:pic>
        <p:nvPicPr>
          <p:cNvPr id="57360" name="Picture 16" descr="https://s.pfst.net/2010.03/857011631cbc16dd6e0181b7df60002b11095208a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5705872"/>
            <a:ext cx="1368152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62" name="Picture 18" descr="http://www.a3s.biz/wp-content/uploads/2010/01/networking-t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5301208"/>
            <a:ext cx="1942778" cy="86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6" name="Picture 2" descr="http://powerpoint.su/gif/2/figure_juggling_balls_500_clr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6700" y="1052736"/>
            <a:ext cx="1057300" cy="1368152"/>
          </a:xfrm>
          <a:prstGeom prst="rect">
            <a:avLst/>
          </a:prstGeom>
          <a:noFill/>
        </p:spPr>
      </p:pic>
      <p:pic>
        <p:nvPicPr>
          <p:cNvPr id="2" name="Picture 4" descr="http://avideomaster.ru/img/sledy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2132856"/>
            <a:ext cx="1051595" cy="13681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2579</TotalTime>
  <Words>2543</Words>
  <Application>Microsoft Office PowerPoint</Application>
  <PresentationFormat>Экран (4:3)</PresentationFormat>
  <Paragraphs>698</Paragraphs>
  <Slides>59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 ЯРМАРКА  социально-педагогических инноваций и идей</vt:lpstr>
      <vt:lpstr>Презентация PowerPoint</vt:lpstr>
      <vt:lpstr>Презентация PowerPoint</vt:lpstr>
      <vt:lpstr>Задачи ДОУ на 2015-2016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Создали предметно-пространственную  среду, которая соответствует требованиям ФГОС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Портфолио проекта «НеБоЛеЙкА»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Портфолио проекта «Олимпийская неделя»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Презентовали проект в форме энциклопедии «Путешествие в Олимпию» дошкольникам подготовительной группы№5.  </vt:lpstr>
      <vt:lpstr>Презентация PowerPoint</vt:lpstr>
      <vt:lpstr>Презентация PowerPoint</vt:lpstr>
      <vt:lpstr>    Портфолио проекта «ОсТрОвОк БеЗоПаСнОсТи»</vt:lpstr>
      <vt:lpstr>Реализовывали проект через различные формы работы</vt:lpstr>
      <vt:lpstr>Презентация проекта</vt:lpstr>
      <vt:lpstr>  Результаты проекта:  </vt:lpstr>
      <vt:lpstr>Презентация PowerPoint</vt:lpstr>
      <vt:lpstr>  Портфолио проекта       «ОбЩеСтВо РыЦаРеЙ и ПрИнЦеСс»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ЯРМАРКА  социально-педагогических инноваций</dc:title>
  <dc:creator>Windows User</dc:creator>
  <cp:lastModifiedBy>Зина</cp:lastModifiedBy>
  <cp:revision>53</cp:revision>
  <dcterms:created xsi:type="dcterms:W3CDTF">2016-05-02T09:28:09Z</dcterms:created>
  <dcterms:modified xsi:type="dcterms:W3CDTF">2016-05-13T08:10:15Z</dcterms:modified>
</cp:coreProperties>
</file>