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314" r:id="rId5"/>
    <p:sldId id="259" r:id="rId6"/>
    <p:sldId id="260" r:id="rId7"/>
    <p:sldId id="261" r:id="rId8"/>
    <p:sldId id="320" r:id="rId9"/>
    <p:sldId id="321" r:id="rId10"/>
    <p:sldId id="322" r:id="rId11"/>
    <p:sldId id="323" r:id="rId12"/>
    <p:sldId id="262" r:id="rId13"/>
    <p:sldId id="264" r:id="rId14"/>
    <p:sldId id="265" r:id="rId15"/>
    <p:sldId id="325" r:id="rId16"/>
    <p:sldId id="326" r:id="rId17"/>
    <p:sldId id="327" r:id="rId18"/>
    <p:sldId id="328" r:id="rId19"/>
    <p:sldId id="330" r:id="rId20"/>
    <p:sldId id="335" r:id="rId21"/>
    <p:sldId id="329" r:id="rId22"/>
    <p:sldId id="331" r:id="rId23"/>
    <p:sldId id="332" r:id="rId24"/>
    <p:sldId id="333" r:id="rId25"/>
    <p:sldId id="336" r:id="rId26"/>
    <p:sldId id="334" r:id="rId27"/>
    <p:sldId id="266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81" r:id="rId37"/>
    <p:sldId id="282" r:id="rId38"/>
    <p:sldId id="283" r:id="rId39"/>
    <p:sldId id="311" r:id="rId40"/>
    <p:sldId id="286" r:id="rId41"/>
    <p:sldId id="287" r:id="rId42"/>
    <p:sldId id="288" r:id="rId43"/>
    <p:sldId id="289" r:id="rId44"/>
    <p:sldId id="290" r:id="rId45"/>
    <p:sldId id="292" r:id="rId46"/>
    <p:sldId id="293" r:id="rId47"/>
    <p:sldId id="294" r:id="rId48"/>
    <p:sldId id="295" r:id="rId49"/>
    <p:sldId id="296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16" r:id="rId60"/>
    <p:sldId id="317" r:id="rId61"/>
    <p:sldId id="318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056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май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понимание контекста ситуации</c:v>
                </c:pt>
                <c:pt idx="1">
                  <c:v>взаимодействие со взрослыми</c:v>
                </c:pt>
                <c:pt idx="2">
                  <c:v>взаимодействие с сверстниками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0.12000000000000002</c:v>
                </c:pt>
                <c:pt idx="1">
                  <c:v>0.42000000000000032</c:v>
                </c:pt>
                <c:pt idx="2">
                  <c:v>0.22000000000000014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декабрь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понимание контекста ситуации</c:v>
                </c:pt>
                <c:pt idx="1">
                  <c:v>взаимодействие со взрослыми</c:v>
                </c:pt>
                <c:pt idx="2">
                  <c:v>взаимодействие с сверстниками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0.42000000000000032</c:v>
                </c:pt>
                <c:pt idx="1">
                  <c:v>0.91</c:v>
                </c:pt>
                <c:pt idx="2">
                  <c:v>0.7600000000000009</c:v>
                </c:pt>
              </c:numCache>
            </c:numRef>
          </c:val>
        </c:ser>
        <c:axId val="108532864"/>
        <c:axId val="108534400"/>
      </c:barChart>
      <c:catAx>
        <c:axId val="108532864"/>
        <c:scaling>
          <c:orientation val="minMax"/>
        </c:scaling>
        <c:axPos val="b"/>
        <c:tickLblPos val="nextTo"/>
        <c:crossAx val="108534400"/>
        <c:crosses val="autoZero"/>
        <c:auto val="1"/>
        <c:lblAlgn val="ctr"/>
        <c:lblOffset val="100"/>
      </c:catAx>
      <c:valAx>
        <c:axId val="108534400"/>
        <c:scaling>
          <c:orientation val="minMax"/>
        </c:scaling>
        <c:axPos val="l"/>
        <c:majorGridlines/>
        <c:numFmt formatCode="0%" sourceLinked="1"/>
        <c:tickLblPos val="nextTo"/>
        <c:crossAx val="10853286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май (уровень качества средний и вышесреднего)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«Любознательный, активный»</c:v>
                </c:pt>
                <c:pt idx="1">
                  <c:v>«Эмоционально отзывчивый»</c:v>
                </c:pt>
                <c:pt idx="2">
                  <c:v>«Имеющий первичные представления о себе, семье, обществе, государстве, мире и природе»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0.47000000000000008</c:v>
                </c:pt>
                <c:pt idx="1">
                  <c:v>0.42000000000000032</c:v>
                </c:pt>
                <c:pt idx="2">
                  <c:v>0.42000000000000032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декабрь (уровень качества средний и вышесреднего)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«Любознательный, активный»</c:v>
                </c:pt>
                <c:pt idx="1">
                  <c:v>«Эмоционально отзывчивый»</c:v>
                </c:pt>
                <c:pt idx="2">
                  <c:v>«Имеющий первичные представления о себе, семье, обществе, государстве, мире и природе»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0.67000000000000104</c:v>
                </c:pt>
                <c:pt idx="1">
                  <c:v>0.66000000000000103</c:v>
                </c:pt>
                <c:pt idx="2">
                  <c:v>0.89</c:v>
                </c:pt>
              </c:numCache>
            </c:numRef>
          </c:val>
        </c:ser>
        <c:axId val="108589824"/>
        <c:axId val="108591360"/>
      </c:barChart>
      <c:catAx>
        <c:axId val="108589824"/>
        <c:scaling>
          <c:orientation val="minMax"/>
        </c:scaling>
        <c:axPos val="b"/>
        <c:tickLblPos val="nextTo"/>
        <c:crossAx val="108591360"/>
        <c:crosses val="autoZero"/>
        <c:auto val="1"/>
        <c:lblAlgn val="ctr"/>
        <c:lblOffset val="100"/>
      </c:catAx>
      <c:valAx>
        <c:axId val="108591360"/>
        <c:scaling>
          <c:orientation val="minMax"/>
        </c:scaling>
        <c:axPos val="l"/>
        <c:majorGridlines/>
        <c:numFmt formatCode="0%" sourceLinked="1"/>
        <c:tickLblPos val="nextTo"/>
        <c:crossAx val="108589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372794546515023"/>
          <c:y val="6.2834020747406724E-2"/>
          <c:w val="0.20238316564596093"/>
          <c:h val="0.55687164104486964"/>
        </c:manualLayout>
      </c:layout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56CCF1-0B4A-407B-92EC-433A7EA6330D}" type="doc">
      <dgm:prSet loTypeId="urn:microsoft.com/office/officeart/2005/8/layout/cycle6" loCatId="relationship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ACCB48B-359E-4A98-8B85-54F8CE62C71F}">
      <dgm:prSet phldrT="[Текст]"/>
      <dgm:spPr/>
      <dgm:t>
        <a:bodyPr/>
        <a:lstStyle/>
        <a:p>
          <a:r>
            <a:rPr lang="ru-RU" b="1" dirty="0">
              <a:solidFill>
                <a:sysClr val="windowText" lastClr="000000"/>
              </a:solidFill>
              <a:latin typeface="Cambria" pitchFamily="18" charset="0"/>
            </a:rPr>
            <a:t>ТРУД</a:t>
          </a:r>
        </a:p>
      </dgm:t>
    </dgm:pt>
    <dgm:pt modelId="{0152EC63-6AFB-4C4B-9A90-2634F11BBDEA}" type="parTrans" cxnId="{10B56AB4-E214-4ECD-AF70-7451E71A69D9}">
      <dgm:prSet/>
      <dgm:spPr/>
      <dgm:t>
        <a:bodyPr/>
        <a:lstStyle/>
        <a:p>
          <a:endParaRPr lang="ru-RU"/>
        </a:p>
      </dgm:t>
    </dgm:pt>
    <dgm:pt modelId="{F569E8BD-A87F-4D2E-BD40-FB9A53543CFD}" type="sibTrans" cxnId="{10B56AB4-E214-4ECD-AF70-7451E71A69D9}">
      <dgm:prSet/>
      <dgm:spPr/>
      <dgm:t>
        <a:bodyPr/>
        <a:lstStyle/>
        <a:p>
          <a:endParaRPr lang="ru-RU"/>
        </a:p>
      </dgm:t>
    </dgm:pt>
    <dgm:pt modelId="{D2A76362-E4A4-4DF8-88E0-36C6DE303847}">
      <dgm:prSet phldrT="[Текст]"/>
      <dgm:spPr/>
      <dgm:t>
        <a:bodyPr/>
        <a:lstStyle/>
        <a:p>
          <a:r>
            <a:rPr lang="ru-RU" b="1" dirty="0">
              <a:solidFill>
                <a:sysClr val="windowText" lastClr="000000"/>
              </a:solidFill>
              <a:latin typeface="Cambria" pitchFamily="18" charset="0"/>
            </a:rPr>
            <a:t>ХЛЕБ</a:t>
          </a:r>
        </a:p>
      </dgm:t>
    </dgm:pt>
    <dgm:pt modelId="{E8A4ED82-5EEF-4741-A5F8-5AC7178DAF38}" type="parTrans" cxnId="{6BAE920C-AF53-4410-8D04-09210390D67D}">
      <dgm:prSet/>
      <dgm:spPr/>
      <dgm:t>
        <a:bodyPr/>
        <a:lstStyle/>
        <a:p>
          <a:endParaRPr lang="ru-RU"/>
        </a:p>
      </dgm:t>
    </dgm:pt>
    <dgm:pt modelId="{92A652C6-9B46-4EE5-864D-626023C33D2A}" type="sibTrans" cxnId="{6BAE920C-AF53-4410-8D04-09210390D67D}">
      <dgm:prSet/>
      <dgm:spPr/>
      <dgm:t>
        <a:bodyPr/>
        <a:lstStyle/>
        <a:p>
          <a:endParaRPr lang="ru-RU"/>
        </a:p>
      </dgm:t>
    </dgm:pt>
    <dgm:pt modelId="{EFE3773F-47C7-41D0-985B-5429430C917D}">
      <dgm:prSet phldrT="[Текст]"/>
      <dgm:spPr/>
      <dgm:t>
        <a:bodyPr/>
        <a:lstStyle/>
        <a:p>
          <a:r>
            <a:rPr lang="ru-RU" b="1" dirty="0">
              <a:solidFill>
                <a:sysClr val="windowText" lastClr="000000"/>
              </a:solidFill>
              <a:latin typeface="Cambria" pitchFamily="18" charset="0"/>
            </a:rPr>
            <a:t>СЕМЬЯ</a:t>
          </a:r>
        </a:p>
      </dgm:t>
    </dgm:pt>
    <dgm:pt modelId="{8DCB14BF-0087-4838-9E82-988B49ADBC1D}" type="parTrans" cxnId="{2DC6E1E1-67CD-4F24-8B81-B4B99BCCE4AC}">
      <dgm:prSet/>
      <dgm:spPr/>
      <dgm:t>
        <a:bodyPr/>
        <a:lstStyle/>
        <a:p>
          <a:endParaRPr lang="ru-RU"/>
        </a:p>
      </dgm:t>
    </dgm:pt>
    <dgm:pt modelId="{C90B01DC-D24C-41F9-87F6-761762E06AF3}" type="sibTrans" cxnId="{2DC6E1E1-67CD-4F24-8B81-B4B99BCCE4AC}">
      <dgm:prSet/>
      <dgm:spPr/>
      <dgm:t>
        <a:bodyPr/>
        <a:lstStyle/>
        <a:p>
          <a:endParaRPr lang="ru-RU"/>
        </a:p>
      </dgm:t>
    </dgm:pt>
    <dgm:pt modelId="{571A2FD6-2B40-47F8-BD0E-B33898C16598}">
      <dgm:prSet phldrT="[Текст]"/>
      <dgm:spPr/>
      <dgm:t>
        <a:bodyPr/>
        <a:lstStyle/>
        <a:p>
          <a:r>
            <a:rPr lang="ru-RU" b="1" dirty="0">
              <a:solidFill>
                <a:sysClr val="windowText" lastClr="000000"/>
              </a:solidFill>
              <a:latin typeface="Cambria" pitchFamily="18" charset="0"/>
            </a:rPr>
            <a:t>РОДИНА</a:t>
          </a:r>
        </a:p>
      </dgm:t>
    </dgm:pt>
    <dgm:pt modelId="{845DD584-30B7-481D-943A-796BF4B2DF55}" type="parTrans" cxnId="{6B9EDD82-AFEA-462E-BEFF-BBBA5FB67C4B}">
      <dgm:prSet/>
      <dgm:spPr/>
      <dgm:t>
        <a:bodyPr/>
        <a:lstStyle/>
        <a:p>
          <a:endParaRPr lang="ru-RU"/>
        </a:p>
      </dgm:t>
    </dgm:pt>
    <dgm:pt modelId="{3B2A3C4C-4FEF-46A6-A426-B7AE6CFFC96D}" type="sibTrans" cxnId="{6B9EDD82-AFEA-462E-BEFF-BBBA5FB67C4B}">
      <dgm:prSet/>
      <dgm:spPr/>
      <dgm:t>
        <a:bodyPr/>
        <a:lstStyle/>
        <a:p>
          <a:endParaRPr lang="ru-RU"/>
        </a:p>
      </dgm:t>
    </dgm:pt>
    <dgm:pt modelId="{5318C643-13A3-4515-93B0-E2485800907D}">
      <dgm:prSet phldrT="[Текст]"/>
      <dgm:spPr/>
      <dgm:t>
        <a:bodyPr/>
        <a:lstStyle/>
        <a:p>
          <a:r>
            <a:rPr lang="ru-RU" b="1" dirty="0">
              <a:solidFill>
                <a:sysClr val="windowText" lastClr="000000"/>
              </a:solidFill>
              <a:latin typeface="Cambria" pitchFamily="18" charset="0"/>
            </a:rPr>
            <a:t>ДРУЖБА</a:t>
          </a:r>
        </a:p>
      </dgm:t>
    </dgm:pt>
    <dgm:pt modelId="{0A332DAE-97B8-45B8-9A46-6014366A9670}" type="parTrans" cxnId="{8922960C-BA12-494D-BA6F-782D84C879CA}">
      <dgm:prSet/>
      <dgm:spPr/>
      <dgm:t>
        <a:bodyPr/>
        <a:lstStyle/>
        <a:p>
          <a:endParaRPr lang="ru-RU"/>
        </a:p>
      </dgm:t>
    </dgm:pt>
    <dgm:pt modelId="{F2601B62-DE6B-4BF9-B600-139751753F67}" type="sibTrans" cxnId="{8922960C-BA12-494D-BA6F-782D84C879CA}">
      <dgm:prSet/>
      <dgm:spPr/>
      <dgm:t>
        <a:bodyPr/>
        <a:lstStyle/>
        <a:p>
          <a:endParaRPr lang="ru-RU"/>
        </a:p>
      </dgm:t>
    </dgm:pt>
    <dgm:pt modelId="{2037EEF3-29AA-40A8-94BC-FC83D7698550}" type="pres">
      <dgm:prSet presAssocID="{6B56CCF1-0B4A-407B-92EC-433A7EA633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411BFC-D060-45A7-95EE-AF7A3B5B6B68}" type="pres">
      <dgm:prSet presAssocID="{6ACCB48B-359E-4A98-8B85-54F8CE62C71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5A1E95-B967-4609-82B7-97395097E7E4}" type="pres">
      <dgm:prSet presAssocID="{6ACCB48B-359E-4A98-8B85-54F8CE62C71F}" presName="spNode" presStyleCnt="0"/>
      <dgm:spPr/>
    </dgm:pt>
    <dgm:pt modelId="{799ED46B-4E3C-4102-84D1-B3C5F44395D0}" type="pres">
      <dgm:prSet presAssocID="{F569E8BD-A87F-4D2E-BD40-FB9A53543CFD}" presName="sibTrans" presStyleLbl="sibTrans1D1" presStyleIdx="0" presStyleCnt="5"/>
      <dgm:spPr/>
      <dgm:t>
        <a:bodyPr/>
        <a:lstStyle/>
        <a:p>
          <a:endParaRPr lang="ru-RU"/>
        </a:p>
      </dgm:t>
    </dgm:pt>
    <dgm:pt modelId="{E00E1E7E-5AC8-451A-982F-901C4D4FD14C}" type="pres">
      <dgm:prSet presAssocID="{D2A76362-E4A4-4DF8-88E0-36C6DE30384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A898A-028C-4A5E-8D40-EC7669D646AD}" type="pres">
      <dgm:prSet presAssocID="{D2A76362-E4A4-4DF8-88E0-36C6DE303847}" presName="spNode" presStyleCnt="0"/>
      <dgm:spPr/>
    </dgm:pt>
    <dgm:pt modelId="{FFD5B324-5498-4981-AF8B-F5A6CC3A26DF}" type="pres">
      <dgm:prSet presAssocID="{92A652C6-9B46-4EE5-864D-626023C33D2A}" presName="sibTrans" presStyleLbl="sibTrans1D1" presStyleIdx="1" presStyleCnt="5"/>
      <dgm:spPr/>
      <dgm:t>
        <a:bodyPr/>
        <a:lstStyle/>
        <a:p>
          <a:endParaRPr lang="ru-RU"/>
        </a:p>
      </dgm:t>
    </dgm:pt>
    <dgm:pt modelId="{D17A54B7-1C27-44D5-B4A3-B20A72D47BE2}" type="pres">
      <dgm:prSet presAssocID="{EFE3773F-47C7-41D0-985B-5429430C917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54E61E-F526-4357-89AC-F4BF5F5A16EF}" type="pres">
      <dgm:prSet presAssocID="{EFE3773F-47C7-41D0-985B-5429430C917D}" presName="spNode" presStyleCnt="0"/>
      <dgm:spPr/>
    </dgm:pt>
    <dgm:pt modelId="{AA9439FC-685E-4EEB-9AE2-4E724699DA72}" type="pres">
      <dgm:prSet presAssocID="{C90B01DC-D24C-41F9-87F6-761762E06AF3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8FD5251-5236-4280-9EA4-7E4CF949A04A}" type="pres">
      <dgm:prSet presAssocID="{571A2FD6-2B40-47F8-BD0E-B33898C165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785AF-6E45-4E24-A736-7E6ADC681A33}" type="pres">
      <dgm:prSet presAssocID="{571A2FD6-2B40-47F8-BD0E-B33898C16598}" presName="spNode" presStyleCnt="0"/>
      <dgm:spPr/>
    </dgm:pt>
    <dgm:pt modelId="{DEBF6CC9-0B04-4235-960E-3C18BB28D827}" type="pres">
      <dgm:prSet presAssocID="{3B2A3C4C-4FEF-46A6-A426-B7AE6CFFC96D}" presName="sibTrans" presStyleLbl="sibTrans1D1" presStyleIdx="3" presStyleCnt="5"/>
      <dgm:spPr/>
      <dgm:t>
        <a:bodyPr/>
        <a:lstStyle/>
        <a:p>
          <a:endParaRPr lang="ru-RU"/>
        </a:p>
      </dgm:t>
    </dgm:pt>
    <dgm:pt modelId="{7FE14392-C31D-4ACA-AFDF-90E9E309851F}" type="pres">
      <dgm:prSet presAssocID="{5318C643-13A3-4515-93B0-E2485800907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17FD4-8DD8-46D6-8247-D9A9B28A6B2A}" type="pres">
      <dgm:prSet presAssocID="{5318C643-13A3-4515-93B0-E2485800907D}" presName="spNode" presStyleCnt="0"/>
      <dgm:spPr/>
    </dgm:pt>
    <dgm:pt modelId="{76919F1A-136E-4F39-A8EC-F3C2E1064C18}" type="pres">
      <dgm:prSet presAssocID="{F2601B62-DE6B-4BF9-B600-139751753F67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6BAE920C-AF53-4410-8D04-09210390D67D}" srcId="{6B56CCF1-0B4A-407B-92EC-433A7EA6330D}" destId="{D2A76362-E4A4-4DF8-88E0-36C6DE303847}" srcOrd="1" destOrd="0" parTransId="{E8A4ED82-5EEF-4741-A5F8-5AC7178DAF38}" sibTransId="{92A652C6-9B46-4EE5-864D-626023C33D2A}"/>
    <dgm:cxn modelId="{D5BFB791-1A16-40FC-9080-D7AB5FE8177E}" type="presOf" srcId="{F2601B62-DE6B-4BF9-B600-139751753F67}" destId="{76919F1A-136E-4F39-A8EC-F3C2E1064C18}" srcOrd="0" destOrd="0" presId="urn:microsoft.com/office/officeart/2005/8/layout/cycle6"/>
    <dgm:cxn modelId="{6B9EDD82-AFEA-462E-BEFF-BBBA5FB67C4B}" srcId="{6B56CCF1-0B4A-407B-92EC-433A7EA6330D}" destId="{571A2FD6-2B40-47F8-BD0E-B33898C16598}" srcOrd="3" destOrd="0" parTransId="{845DD584-30B7-481D-943A-796BF4B2DF55}" sibTransId="{3B2A3C4C-4FEF-46A6-A426-B7AE6CFFC96D}"/>
    <dgm:cxn modelId="{7BA50A61-5CE0-41EC-84C1-849E99528FDA}" type="presOf" srcId="{92A652C6-9B46-4EE5-864D-626023C33D2A}" destId="{FFD5B324-5498-4981-AF8B-F5A6CC3A26DF}" srcOrd="0" destOrd="0" presId="urn:microsoft.com/office/officeart/2005/8/layout/cycle6"/>
    <dgm:cxn modelId="{8922960C-BA12-494D-BA6F-782D84C879CA}" srcId="{6B56CCF1-0B4A-407B-92EC-433A7EA6330D}" destId="{5318C643-13A3-4515-93B0-E2485800907D}" srcOrd="4" destOrd="0" parTransId="{0A332DAE-97B8-45B8-9A46-6014366A9670}" sibTransId="{F2601B62-DE6B-4BF9-B600-139751753F67}"/>
    <dgm:cxn modelId="{B65DE04D-651B-4495-893C-91E193EC8FD4}" type="presOf" srcId="{571A2FD6-2B40-47F8-BD0E-B33898C16598}" destId="{68FD5251-5236-4280-9EA4-7E4CF949A04A}" srcOrd="0" destOrd="0" presId="urn:microsoft.com/office/officeart/2005/8/layout/cycle6"/>
    <dgm:cxn modelId="{13AB8499-4D49-4A3B-9843-5C18E33B1DA8}" type="presOf" srcId="{5318C643-13A3-4515-93B0-E2485800907D}" destId="{7FE14392-C31D-4ACA-AFDF-90E9E309851F}" srcOrd="0" destOrd="0" presId="urn:microsoft.com/office/officeart/2005/8/layout/cycle6"/>
    <dgm:cxn modelId="{831D2C25-C7C0-4060-80F4-A735DFA181AA}" type="presOf" srcId="{6B56CCF1-0B4A-407B-92EC-433A7EA6330D}" destId="{2037EEF3-29AA-40A8-94BC-FC83D7698550}" srcOrd="0" destOrd="0" presId="urn:microsoft.com/office/officeart/2005/8/layout/cycle6"/>
    <dgm:cxn modelId="{48C7A737-E7C5-4B1B-8FFB-9A0231D655D0}" type="presOf" srcId="{C90B01DC-D24C-41F9-87F6-761762E06AF3}" destId="{AA9439FC-685E-4EEB-9AE2-4E724699DA72}" srcOrd="0" destOrd="0" presId="urn:microsoft.com/office/officeart/2005/8/layout/cycle6"/>
    <dgm:cxn modelId="{059E6730-6A00-433D-B946-D2FDA3F7427E}" type="presOf" srcId="{F569E8BD-A87F-4D2E-BD40-FB9A53543CFD}" destId="{799ED46B-4E3C-4102-84D1-B3C5F44395D0}" srcOrd="0" destOrd="0" presId="urn:microsoft.com/office/officeart/2005/8/layout/cycle6"/>
    <dgm:cxn modelId="{D6B4B4FE-9C1D-45BE-A99F-95D0A5A82853}" type="presOf" srcId="{EFE3773F-47C7-41D0-985B-5429430C917D}" destId="{D17A54B7-1C27-44D5-B4A3-B20A72D47BE2}" srcOrd="0" destOrd="0" presId="urn:microsoft.com/office/officeart/2005/8/layout/cycle6"/>
    <dgm:cxn modelId="{33E62A90-F9C9-4138-ACB6-6D83051F28D6}" type="presOf" srcId="{3B2A3C4C-4FEF-46A6-A426-B7AE6CFFC96D}" destId="{DEBF6CC9-0B04-4235-960E-3C18BB28D827}" srcOrd="0" destOrd="0" presId="urn:microsoft.com/office/officeart/2005/8/layout/cycle6"/>
    <dgm:cxn modelId="{A93EDCF0-C05A-438E-BDD8-36D799D1F027}" type="presOf" srcId="{6ACCB48B-359E-4A98-8B85-54F8CE62C71F}" destId="{3C411BFC-D060-45A7-95EE-AF7A3B5B6B68}" srcOrd="0" destOrd="0" presId="urn:microsoft.com/office/officeart/2005/8/layout/cycle6"/>
    <dgm:cxn modelId="{D204E62A-84A4-422A-84DA-823FD77BB5CF}" type="presOf" srcId="{D2A76362-E4A4-4DF8-88E0-36C6DE303847}" destId="{E00E1E7E-5AC8-451A-982F-901C4D4FD14C}" srcOrd="0" destOrd="0" presId="urn:microsoft.com/office/officeart/2005/8/layout/cycle6"/>
    <dgm:cxn modelId="{2DC6E1E1-67CD-4F24-8B81-B4B99BCCE4AC}" srcId="{6B56CCF1-0B4A-407B-92EC-433A7EA6330D}" destId="{EFE3773F-47C7-41D0-985B-5429430C917D}" srcOrd="2" destOrd="0" parTransId="{8DCB14BF-0087-4838-9E82-988B49ADBC1D}" sibTransId="{C90B01DC-D24C-41F9-87F6-761762E06AF3}"/>
    <dgm:cxn modelId="{10B56AB4-E214-4ECD-AF70-7451E71A69D9}" srcId="{6B56CCF1-0B4A-407B-92EC-433A7EA6330D}" destId="{6ACCB48B-359E-4A98-8B85-54F8CE62C71F}" srcOrd="0" destOrd="0" parTransId="{0152EC63-6AFB-4C4B-9A90-2634F11BBDEA}" sibTransId="{F569E8BD-A87F-4D2E-BD40-FB9A53543CFD}"/>
    <dgm:cxn modelId="{27A1FABA-880E-4563-8995-4ECDBE183A44}" type="presParOf" srcId="{2037EEF3-29AA-40A8-94BC-FC83D7698550}" destId="{3C411BFC-D060-45A7-95EE-AF7A3B5B6B68}" srcOrd="0" destOrd="0" presId="urn:microsoft.com/office/officeart/2005/8/layout/cycle6"/>
    <dgm:cxn modelId="{74EE2B9C-6217-4208-85D7-9B29B969DF1D}" type="presParOf" srcId="{2037EEF3-29AA-40A8-94BC-FC83D7698550}" destId="{235A1E95-B967-4609-82B7-97395097E7E4}" srcOrd="1" destOrd="0" presId="urn:microsoft.com/office/officeart/2005/8/layout/cycle6"/>
    <dgm:cxn modelId="{7EF5BE48-2D26-49A6-A19D-D8DE4BE5A3F3}" type="presParOf" srcId="{2037EEF3-29AA-40A8-94BC-FC83D7698550}" destId="{799ED46B-4E3C-4102-84D1-B3C5F44395D0}" srcOrd="2" destOrd="0" presId="urn:microsoft.com/office/officeart/2005/8/layout/cycle6"/>
    <dgm:cxn modelId="{234F0B97-FD92-441E-985D-60FADAA673C5}" type="presParOf" srcId="{2037EEF3-29AA-40A8-94BC-FC83D7698550}" destId="{E00E1E7E-5AC8-451A-982F-901C4D4FD14C}" srcOrd="3" destOrd="0" presId="urn:microsoft.com/office/officeart/2005/8/layout/cycle6"/>
    <dgm:cxn modelId="{838F80D5-8FA5-41EF-A601-21AB063C9958}" type="presParOf" srcId="{2037EEF3-29AA-40A8-94BC-FC83D7698550}" destId="{E14A898A-028C-4A5E-8D40-EC7669D646AD}" srcOrd="4" destOrd="0" presId="urn:microsoft.com/office/officeart/2005/8/layout/cycle6"/>
    <dgm:cxn modelId="{86F75CAD-287A-4217-96E3-66CF6FD5D07D}" type="presParOf" srcId="{2037EEF3-29AA-40A8-94BC-FC83D7698550}" destId="{FFD5B324-5498-4981-AF8B-F5A6CC3A26DF}" srcOrd="5" destOrd="0" presId="urn:microsoft.com/office/officeart/2005/8/layout/cycle6"/>
    <dgm:cxn modelId="{45FD4983-5637-455C-86DD-9B51F140528F}" type="presParOf" srcId="{2037EEF3-29AA-40A8-94BC-FC83D7698550}" destId="{D17A54B7-1C27-44D5-B4A3-B20A72D47BE2}" srcOrd="6" destOrd="0" presId="urn:microsoft.com/office/officeart/2005/8/layout/cycle6"/>
    <dgm:cxn modelId="{0DD759C3-88BB-4CB0-BD40-5809B655E5CB}" type="presParOf" srcId="{2037EEF3-29AA-40A8-94BC-FC83D7698550}" destId="{8154E61E-F526-4357-89AC-F4BF5F5A16EF}" srcOrd="7" destOrd="0" presId="urn:microsoft.com/office/officeart/2005/8/layout/cycle6"/>
    <dgm:cxn modelId="{8386595A-C223-4734-986F-3264D8667E0D}" type="presParOf" srcId="{2037EEF3-29AA-40A8-94BC-FC83D7698550}" destId="{AA9439FC-685E-4EEB-9AE2-4E724699DA72}" srcOrd="8" destOrd="0" presId="urn:microsoft.com/office/officeart/2005/8/layout/cycle6"/>
    <dgm:cxn modelId="{05714F0B-2306-4EBA-9BDE-47B20C107AC8}" type="presParOf" srcId="{2037EEF3-29AA-40A8-94BC-FC83D7698550}" destId="{68FD5251-5236-4280-9EA4-7E4CF949A04A}" srcOrd="9" destOrd="0" presId="urn:microsoft.com/office/officeart/2005/8/layout/cycle6"/>
    <dgm:cxn modelId="{84BA4668-0A5B-4D5E-B90D-6DC0AA756BA9}" type="presParOf" srcId="{2037EEF3-29AA-40A8-94BC-FC83D7698550}" destId="{A9B785AF-6E45-4E24-A736-7E6ADC681A33}" srcOrd="10" destOrd="0" presId="urn:microsoft.com/office/officeart/2005/8/layout/cycle6"/>
    <dgm:cxn modelId="{A95DFCB5-009C-44C6-871B-67A746C76BA5}" type="presParOf" srcId="{2037EEF3-29AA-40A8-94BC-FC83D7698550}" destId="{DEBF6CC9-0B04-4235-960E-3C18BB28D827}" srcOrd="11" destOrd="0" presId="urn:microsoft.com/office/officeart/2005/8/layout/cycle6"/>
    <dgm:cxn modelId="{7F37DE8E-FE28-40AC-962E-1AE5F454D7F9}" type="presParOf" srcId="{2037EEF3-29AA-40A8-94BC-FC83D7698550}" destId="{7FE14392-C31D-4ACA-AFDF-90E9E309851F}" srcOrd="12" destOrd="0" presId="urn:microsoft.com/office/officeart/2005/8/layout/cycle6"/>
    <dgm:cxn modelId="{B4A9969A-01FD-421E-AF65-D725EEE54990}" type="presParOf" srcId="{2037EEF3-29AA-40A8-94BC-FC83D7698550}" destId="{B7B17FD4-8DD8-46D6-8247-D9A9B28A6B2A}" srcOrd="13" destOrd="0" presId="urn:microsoft.com/office/officeart/2005/8/layout/cycle6"/>
    <dgm:cxn modelId="{2B17410F-F8B6-4CE5-B5EA-790B8E76B743}" type="presParOf" srcId="{2037EEF3-29AA-40A8-94BC-FC83D7698550}" destId="{76919F1A-136E-4F39-A8EC-F3C2E1064C18}" srcOrd="14" destOrd="0" presId="urn:microsoft.com/office/officeart/2005/8/layout/cycle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11BFC-D060-45A7-95EE-AF7A3B5B6B68}">
      <dsp:nvSpPr>
        <dsp:cNvPr id="0" name=""/>
        <dsp:cNvSpPr/>
      </dsp:nvSpPr>
      <dsp:spPr>
        <a:xfrm>
          <a:off x="2341414" y="1332"/>
          <a:ext cx="1417956" cy="9216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ysClr val="windowText" lastClr="000000"/>
              </a:solidFill>
              <a:latin typeface="Cambria" pitchFamily="18" charset="0"/>
            </a:rPr>
            <a:t>ТРУД</a:t>
          </a:r>
        </a:p>
      </dsp:txBody>
      <dsp:txXfrm>
        <a:off x="2386406" y="46324"/>
        <a:ext cx="1327972" cy="831687"/>
      </dsp:txXfrm>
    </dsp:sp>
    <dsp:sp modelId="{799ED46B-4E3C-4102-84D1-B3C5F44395D0}">
      <dsp:nvSpPr>
        <dsp:cNvPr id="0" name=""/>
        <dsp:cNvSpPr/>
      </dsp:nvSpPr>
      <dsp:spPr>
        <a:xfrm>
          <a:off x="1209798" y="462168"/>
          <a:ext cx="3681188" cy="3681188"/>
        </a:xfrm>
        <a:custGeom>
          <a:avLst/>
          <a:gdLst/>
          <a:ahLst/>
          <a:cxnLst/>
          <a:rect l="0" t="0" r="0" b="0"/>
          <a:pathLst>
            <a:path>
              <a:moveTo>
                <a:pt x="2559302" y="146119"/>
              </a:moveTo>
              <a:arcTo wR="1840594" hR="1840594" stAng="17579049" swAng="1960414"/>
            </a:path>
          </a:pathLst>
        </a:custGeom>
        <a:noFill/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E1E7E-5AC8-451A-982F-901C4D4FD14C}">
      <dsp:nvSpPr>
        <dsp:cNvPr id="0" name=""/>
        <dsp:cNvSpPr/>
      </dsp:nvSpPr>
      <dsp:spPr>
        <a:xfrm>
          <a:off x="4091923" y="1273151"/>
          <a:ext cx="1417956" cy="92167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3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ysClr val="windowText" lastClr="000000"/>
              </a:solidFill>
              <a:latin typeface="Cambria" pitchFamily="18" charset="0"/>
            </a:rPr>
            <a:t>ХЛЕБ</a:t>
          </a:r>
        </a:p>
      </dsp:txBody>
      <dsp:txXfrm>
        <a:off x="4136915" y="1318143"/>
        <a:ext cx="1327972" cy="831687"/>
      </dsp:txXfrm>
    </dsp:sp>
    <dsp:sp modelId="{FFD5B324-5498-4981-AF8B-F5A6CC3A26DF}">
      <dsp:nvSpPr>
        <dsp:cNvPr id="0" name=""/>
        <dsp:cNvSpPr/>
      </dsp:nvSpPr>
      <dsp:spPr>
        <a:xfrm>
          <a:off x="1209798" y="462168"/>
          <a:ext cx="3681188" cy="3681188"/>
        </a:xfrm>
        <a:custGeom>
          <a:avLst/>
          <a:gdLst/>
          <a:ahLst/>
          <a:cxnLst/>
          <a:rect l="0" t="0" r="0" b="0"/>
          <a:pathLst>
            <a:path>
              <a:moveTo>
                <a:pt x="3678673" y="1744416"/>
              </a:moveTo>
              <a:arcTo wR="1840594" hR="1840594" stAng="21420283" swAng="2195439"/>
            </a:path>
          </a:pathLst>
        </a:custGeom>
        <a:noFill/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A54B7-1C27-44D5-B4A3-B20A72D47BE2}">
      <dsp:nvSpPr>
        <dsp:cNvPr id="0" name=""/>
        <dsp:cNvSpPr/>
      </dsp:nvSpPr>
      <dsp:spPr>
        <a:xfrm>
          <a:off x="3423289" y="3330998"/>
          <a:ext cx="1417956" cy="92167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4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ysClr val="windowText" lastClr="000000"/>
              </a:solidFill>
              <a:latin typeface="Cambria" pitchFamily="18" charset="0"/>
            </a:rPr>
            <a:t>СЕМЬЯ</a:t>
          </a:r>
        </a:p>
      </dsp:txBody>
      <dsp:txXfrm>
        <a:off x="3468281" y="3375990"/>
        <a:ext cx="1327972" cy="831687"/>
      </dsp:txXfrm>
    </dsp:sp>
    <dsp:sp modelId="{AA9439FC-685E-4EEB-9AE2-4E724699DA72}">
      <dsp:nvSpPr>
        <dsp:cNvPr id="0" name=""/>
        <dsp:cNvSpPr/>
      </dsp:nvSpPr>
      <dsp:spPr>
        <a:xfrm>
          <a:off x="1209798" y="462168"/>
          <a:ext cx="3681188" cy="3681188"/>
        </a:xfrm>
        <a:custGeom>
          <a:avLst/>
          <a:gdLst/>
          <a:ahLst/>
          <a:cxnLst/>
          <a:rect l="0" t="0" r="0" b="0"/>
          <a:pathLst>
            <a:path>
              <a:moveTo>
                <a:pt x="2206183" y="3644515"/>
              </a:moveTo>
              <a:arcTo wR="1840594" hR="1840594" stAng="4712603" swAng="1374794"/>
            </a:path>
          </a:pathLst>
        </a:custGeom>
        <a:noFill/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D5251-5236-4280-9EA4-7E4CF949A04A}">
      <dsp:nvSpPr>
        <dsp:cNvPr id="0" name=""/>
        <dsp:cNvSpPr/>
      </dsp:nvSpPr>
      <dsp:spPr>
        <a:xfrm>
          <a:off x="1259540" y="3330998"/>
          <a:ext cx="1417956" cy="92167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ysClr val="windowText" lastClr="000000"/>
              </a:solidFill>
              <a:latin typeface="Cambria" pitchFamily="18" charset="0"/>
            </a:rPr>
            <a:t>РОДИНА</a:t>
          </a:r>
        </a:p>
      </dsp:txBody>
      <dsp:txXfrm>
        <a:off x="1304532" y="3375990"/>
        <a:ext cx="1327972" cy="831687"/>
      </dsp:txXfrm>
    </dsp:sp>
    <dsp:sp modelId="{DEBF6CC9-0B04-4235-960E-3C18BB28D827}">
      <dsp:nvSpPr>
        <dsp:cNvPr id="0" name=""/>
        <dsp:cNvSpPr/>
      </dsp:nvSpPr>
      <dsp:spPr>
        <a:xfrm>
          <a:off x="1209798" y="462168"/>
          <a:ext cx="3681188" cy="3681188"/>
        </a:xfrm>
        <a:custGeom>
          <a:avLst/>
          <a:gdLst/>
          <a:ahLst/>
          <a:cxnLst/>
          <a:rect l="0" t="0" r="0" b="0"/>
          <a:pathLst>
            <a:path>
              <a:moveTo>
                <a:pt x="307441" y="2859039"/>
              </a:moveTo>
              <a:arcTo wR="1840594" hR="1840594" stAng="8784278" swAng="2195439"/>
            </a:path>
          </a:pathLst>
        </a:custGeom>
        <a:noFill/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E14392-C31D-4ACA-AFDF-90E9E309851F}">
      <dsp:nvSpPr>
        <dsp:cNvPr id="0" name=""/>
        <dsp:cNvSpPr/>
      </dsp:nvSpPr>
      <dsp:spPr>
        <a:xfrm>
          <a:off x="590905" y="1273151"/>
          <a:ext cx="1417956" cy="92167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6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ysClr val="windowText" lastClr="000000"/>
              </a:solidFill>
              <a:latin typeface="Cambria" pitchFamily="18" charset="0"/>
            </a:rPr>
            <a:t>ДРУЖБА</a:t>
          </a:r>
        </a:p>
      </dsp:txBody>
      <dsp:txXfrm>
        <a:off x="635897" y="1318143"/>
        <a:ext cx="1327972" cy="831687"/>
      </dsp:txXfrm>
    </dsp:sp>
    <dsp:sp modelId="{76919F1A-136E-4F39-A8EC-F3C2E1064C18}">
      <dsp:nvSpPr>
        <dsp:cNvPr id="0" name=""/>
        <dsp:cNvSpPr/>
      </dsp:nvSpPr>
      <dsp:spPr>
        <a:xfrm>
          <a:off x="1209798" y="462168"/>
          <a:ext cx="3681188" cy="3681188"/>
        </a:xfrm>
        <a:custGeom>
          <a:avLst/>
          <a:gdLst/>
          <a:ahLst/>
          <a:cxnLst/>
          <a:rect l="0" t="0" r="0" b="0"/>
          <a:pathLst>
            <a:path>
              <a:moveTo>
                <a:pt x="320848" y="802249"/>
              </a:moveTo>
              <a:arcTo wR="1840594" hR="1840594" stAng="12860537" swAng="1960414"/>
            </a:path>
          </a:pathLst>
        </a:custGeom>
        <a:noFill/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C62844-7C54-4AB5-86A5-1DD4656C0CCB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04C5DB1-76C3-4A84-9890-D2B046B39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00034" y="214290"/>
            <a:ext cx="831990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МАДОУ г. Хабаровска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комбинированного вида № 34»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endParaRPr lang="ru-RU" sz="1400" b="1" dirty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Пословицы, как средство формирования духовно-нравственного  развития детей.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(коррекционная группа для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детей с ОВЗ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Подготовила: 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оспитатель                                                                                                                                                                           Слесарева О.К.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2015 - 2016 г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621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7858180" cy="52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Пословица недаром молвится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SDC11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7048517" cy="528638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Подбор пословиц к сюжетным картинкам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71472" y="369459"/>
            <a:ext cx="814393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Методы реализации проекта.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800" dirty="0" smtClean="0">
                <a:latin typeface="Cambria" pitchFamily="18" charset="0"/>
              </a:rPr>
              <a:t>Словесные: беседа, чтение стихотворений, сказок, пересказы, обсуждения.</a:t>
            </a:r>
          </a:p>
          <a:p>
            <a:pPr lvl="0">
              <a:buFont typeface="Wingdings" pitchFamily="2" charset="2"/>
              <a:buChar char="ü"/>
            </a:pPr>
            <a:r>
              <a:rPr lang="ru-RU" sz="2800" dirty="0" smtClean="0">
                <a:latin typeface="Cambria" pitchFamily="18" charset="0"/>
              </a:rPr>
              <a:t>Наглядные: рассматривание иллюстраций, картин, видеоматериалы.</a:t>
            </a:r>
          </a:p>
          <a:p>
            <a:pPr lvl="0">
              <a:buFont typeface="Wingdings" pitchFamily="2" charset="2"/>
              <a:buChar char="ü"/>
            </a:pPr>
            <a:r>
              <a:rPr lang="ru-RU" sz="2800" dirty="0" smtClean="0">
                <a:latin typeface="Cambria" pitchFamily="18" charset="0"/>
              </a:rPr>
              <a:t>Практические: игры, упражнения, театрализация, игровые ситуации, продуктивная деятельность: составление альбомов, фотомонтажи, конкурсы, творческие работы детей др..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71472" y="0"/>
            <a:ext cx="785818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 работы: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Занятия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Игры(сюжетные, дидактические, подвижные)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Литературные викторины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Народные игры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Развлечения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Праздники.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Мастер класс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Вечерние посиделки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Экскурсии в музей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«Поле чудес»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Упражнения и игры на закрепление пословиц.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Литературный вечер.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Просмотр  фильмов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Итоговое занятие.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596" y="387943"/>
            <a:ext cx="771530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u="sng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Работа велась по двум направлениям: дети, родители. </a:t>
            </a: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828800" y="1828800"/>
          <a:ext cx="6100786" cy="4314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5786" y="1214422"/>
            <a:ext cx="5929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Работа с детьми выстраивалась по блокам:</a:t>
            </a:r>
            <a:endParaRPr lang="ru-RU" sz="2400" b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357422" y="1357298"/>
            <a:ext cx="4214842" cy="4000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Первое направление – формы работы с родителями.</a:t>
            </a:r>
            <a:endParaRPr lang="ru-RU" sz="36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1472" y="285728"/>
            <a:ext cx="2214578" cy="1285884"/>
          </a:xfrm>
          <a:prstGeom prst="round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Родительское собрание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868" y="214290"/>
            <a:ext cx="2000264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консультации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15140" y="5500702"/>
            <a:ext cx="2143140" cy="1214446"/>
          </a:xfrm>
          <a:prstGeom prst="round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в конкурсах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2000240"/>
            <a:ext cx="2071702" cy="12144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в фотовыставках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86578" y="1928802"/>
            <a:ext cx="2071702" cy="12144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в мастер - классах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34" y="3786190"/>
            <a:ext cx="1785950" cy="135732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в выставках рукоделия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58016" y="3571876"/>
            <a:ext cx="2143140" cy="15001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Совместный выход с детьми в Краеведческий музей.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4348" y="5500702"/>
            <a:ext cx="2071702" cy="12144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в развлечениях «Вечерние посиделки»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43240" y="5572140"/>
            <a:ext cx="3071834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Помощь в организации </a:t>
            </a:r>
            <a:r>
              <a:rPr lang="ru-RU" dirty="0" err="1" smtClean="0">
                <a:solidFill>
                  <a:schemeClr val="tx1"/>
                </a:solidFill>
              </a:rPr>
              <a:t>этно</a:t>
            </a:r>
            <a:r>
              <a:rPr lang="ru-RU" dirty="0" smtClean="0">
                <a:solidFill>
                  <a:schemeClr val="tx1"/>
                </a:solidFill>
              </a:rPr>
              <a:t> - музея нанайской культуры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00826" y="285728"/>
            <a:ext cx="2214578" cy="15001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Информация в родительском уголке в рубрике «Дружим с пословицей»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E:\фото\РОДИТЕЛИ ЗАНЯТИЕ\SDC19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7000925" cy="525069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работы хороши выбирай на вкус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E:\фото\РОДИТЕЛИ ЗАНЯТИЕ\SDC19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977243" cy="59829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_MG_4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715303" cy="514353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Маленькое дело лучше большого безделья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_MG_4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7715304" cy="514353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Фотовыставка «Не имей сто рублей, а имей сто друзей»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85720" y="61557"/>
            <a:ext cx="8572560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u="sng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400" u="sng" dirty="0" smtClean="0">
                <a:latin typeface="Cambria" pitchFamily="18" charset="0"/>
              </a:rPr>
              <a:t>Проблемы:</a:t>
            </a:r>
            <a:endParaRPr lang="ru-RU" sz="2400" dirty="0" smtClean="0">
              <a:latin typeface="Cambria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недостаточная информированность детей и  родителей об устном народном творчестве;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недостаточная сформированность у детей  представлений о мире и об отношениях между людьми;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недостаточный уровень познавательной активности у детей;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слаборазвитая речь, малый словарный запас;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недостаточная сформированность духовно-нравственных позиций у детей;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необходимость приобщения детей к истокам русской культуре истории, быту, традициям нашего народа;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низкая заинтересованность родителей в формировании духовно-нравственного развития детей;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несформированность представлений у родителей о необходимости совместной деятельности с ребенком.</a:t>
            </a:r>
            <a:endParaRPr lang="ru-RU" sz="24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E:\_MG_4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429652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57298"/>
            <a:ext cx="685801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«самый вкусный пирожок»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фото\папка\SAM_0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5214974" cy="3911231"/>
          </a:xfrm>
          <a:prstGeom prst="rect">
            <a:avLst/>
          </a:prstGeom>
          <a:noFill/>
        </p:spPr>
      </p:pic>
      <p:pic>
        <p:nvPicPr>
          <p:cNvPr id="7171" name="Picture 3" descr="E:\фото\папка\SDC11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86124"/>
            <a:ext cx="4572032" cy="342902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78581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Вечерние посиделки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\НАНАЙЦ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7096175" cy="532213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Музей культуры, истории и быта нанайского народа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Нанайские костюмы изготовленные родителями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F:\ОК  к ПОРТФОЛИО\ФОТО нанайская культура\DSC03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6879722" cy="5159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фото\DSC_0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2089562" cy="2571768"/>
          </a:xfrm>
          <a:prstGeom prst="rect">
            <a:avLst/>
          </a:prstGeom>
          <a:noFill/>
        </p:spPr>
      </p:pic>
      <p:pic>
        <p:nvPicPr>
          <p:cNvPr id="20483" name="Picture 3" descr="E:\фото\DSC_0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142984"/>
            <a:ext cx="2000264" cy="3143273"/>
          </a:xfrm>
          <a:prstGeom prst="rect">
            <a:avLst/>
          </a:prstGeom>
          <a:noFill/>
        </p:spPr>
      </p:pic>
      <p:pic>
        <p:nvPicPr>
          <p:cNvPr id="20484" name="Picture 4" descr="E:\фото\DSC_0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428736"/>
            <a:ext cx="1969010" cy="3000396"/>
          </a:xfrm>
          <a:prstGeom prst="rect">
            <a:avLst/>
          </a:prstGeom>
          <a:noFill/>
        </p:spPr>
      </p:pic>
      <p:pic>
        <p:nvPicPr>
          <p:cNvPr id="20485" name="Picture 5" descr="E:\фото\DSC_09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3929066"/>
            <a:ext cx="1969010" cy="2786082"/>
          </a:xfrm>
          <a:prstGeom prst="rect">
            <a:avLst/>
          </a:prstGeom>
          <a:noFill/>
        </p:spPr>
      </p:pic>
      <p:pic>
        <p:nvPicPr>
          <p:cNvPr id="20486" name="Picture 6" descr="E:\фото\DSC_09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143380"/>
            <a:ext cx="1727906" cy="2500330"/>
          </a:xfrm>
          <a:prstGeom prst="rect">
            <a:avLst/>
          </a:prstGeom>
          <a:noFill/>
        </p:spPr>
      </p:pic>
      <p:pic>
        <p:nvPicPr>
          <p:cNvPr id="20487" name="Picture 7" descr="E:\фото\DSC_09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4214818"/>
            <a:ext cx="2143126" cy="2500354"/>
          </a:xfrm>
          <a:prstGeom prst="rect">
            <a:avLst/>
          </a:prstGeom>
          <a:noFill/>
        </p:spPr>
      </p:pic>
      <p:pic>
        <p:nvPicPr>
          <p:cNvPr id="20488" name="Picture 8" descr="E:\фото\DSC_09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3857628"/>
            <a:ext cx="1754696" cy="2476541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Конкурс на самую необычную ёлку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86050" y="1428736"/>
            <a:ext cx="3357586" cy="3643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4282" y="142852"/>
            <a:ext cx="2143140" cy="7143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занятия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14612" y="214290"/>
            <a:ext cx="1928826" cy="78581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беседы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628" y="0"/>
            <a:ext cx="2071702" cy="15001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Чтение художественной литературы и заучивание стихотворений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1000108"/>
            <a:ext cx="2143108" cy="142876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Просмотр видеофильмов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86512" y="3429000"/>
            <a:ext cx="2286016" cy="11430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Художественно-театрализованная 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3768" y="714356"/>
            <a:ext cx="1857388" cy="12144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Коллективный труд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72132" y="5572140"/>
            <a:ext cx="2286016" cy="11430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Итоговое занятие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282" y="2500306"/>
            <a:ext cx="2500330" cy="11430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Игры: подвижные, сюжетные, дидактические, народные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282" y="3786190"/>
            <a:ext cx="2286016" cy="92869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Литературные вечера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14678" y="5286388"/>
            <a:ext cx="2000264" cy="128588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Художественно-продуктивная 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00826" y="2071678"/>
            <a:ext cx="2428892" cy="12144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Слушание музыкальных произведений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4282" y="5857892"/>
            <a:ext cx="2857520" cy="7143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Игра «Поле чудес» и викторина по сказкам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20" y="4929198"/>
            <a:ext cx="2571768" cy="78581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Развлечение «Знакомство с народной куклой»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715008" y="4714884"/>
            <a:ext cx="3143272" cy="78581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Игры и упражнения на закрепление пословиц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4985347" cy="373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F:\SDC11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86124"/>
            <a:ext cx="4511396" cy="338354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Что не под силу одному под силу коллективу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F:\Пословицы ПОДЕЛКИ 15 г\SDC11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14422"/>
            <a:ext cx="7112302" cy="533422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За двумя зайцами погонишься, ни одного  не поймаешь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F:\Пословицы ПОДЕЛКИ 15 г\SDC11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6700830" cy="502562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108415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 матушка туда и дитятко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28596" y="2111493"/>
            <a:ext cx="82868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Cambria" pitchFamily="18" charset="0"/>
              </a:rPr>
              <a:t>проект «Пословицы, как средство формирования духовно - нравственного  развития детей»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F:\Пословицы ПОДЕЛКИ 15 г\SDC11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7048549" cy="528641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92869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Осенняя пора птицы со двора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IMG_4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7751023" cy="516734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Видеоролик «калач приестся, а хлеб никогда»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_MG_4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7715304" cy="514353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1442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Театрализация сказки «колобок»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F:\SDC11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7262864" cy="544714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Хочешь есть калачи не лежи на печи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F:\SDC11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7524803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F:\SDC11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7683838" cy="5762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_MG_4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7608147" cy="507209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Драматизация сказки «как аукнется, так и откликнется»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_MG_4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592" y="714357"/>
            <a:ext cx="814393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_MG_4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8251089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\SDC1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4929190" cy="3696893"/>
          </a:xfrm>
          <a:prstGeom prst="rect">
            <a:avLst/>
          </a:prstGeom>
          <a:noFill/>
        </p:spPr>
      </p:pic>
      <p:pic>
        <p:nvPicPr>
          <p:cNvPr id="5123" name="Picture 3" descr="F:\ФОТО\SDC1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357298"/>
            <a:ext cx="3964791" cy="528638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чтецов «стихи о маме»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Актуальность: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2984"/>
            <a:ext cx="8686800" cy="5429288"/>
          </a:xfrm>
        </p:spPr>
        <p:txBody>
          <a:bodyPr>
            <a:normAutofit fontScale="47500" lnSpcReduction="20000"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  <a:latin typeface="Cambria" pitchFamily="18" charset="0"/>
              </a:rPr>
              <a:t>Необходимость воспитания на основе знакомства с культурным наследием с детских лет объясняется пословицей «Что птенец получает в гнезде, с тем и вылетает из него».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  <a:latin typeface="Cambria" pitchFamily="18" charset="0"/>
              </a:rPr>
              <a:t>В них запечатлен богатый опыт народа. Знакомя детей с народным  творчеством - пословицей дети получают знания о быте, культуре, искусстве нашей страны.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  <a:latin typeface="Cambria" pitchFamily="18" charset="0"/>
              </a:rPr>
              <a:t>С её помощью можно эмоционально выразить поощрение, деликатно высказать порицание, осудить какие-либо неверные поступки.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  <a:latin typeface="Cambria" pitchFamily="18" charset="0"/>
              </a:rPr>
              <a:t>Пословицы служат прекрасным средством развития и воспитания личности ребенка.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  <a:latin typeface="Cambria" pitchFamily="18" charset="0"/>
              </a:rPr>
              <a:t>Прекрасный материал для развития речи и обогащения словаря ребенка. Дети учатся ясно, лаконично, выразительно выражать свои мысли и чувства, интонацию: огорчение, нежность, ласку и удивление. 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  <a:latin typeface="Cambria" pitchFamily="18" charset="0"/>
              </a:rPr>
              <a:t>Пословицы эффективно можно использовать в любых видах деятельности.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  <a:latin typeface="Cambria" pitchFamily="18" charset="0"/>
              </a:rPr>
              <a:t>Определенный ритм пословиц облегчает детям их запоминание.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  <a:latin typeface="Cambria" pitchFamily="18" charset="0"/>
              </a:rPr>
              <a:t>Они способствуют формированию умения выделять смысловые связи слов.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  <a:latin typeface="Cambria" pitchFamily="18" charset="0"/>
              </a:rPr>
              <a:t>Объясняя их значение, дети совершенствуют навыки связной речи, а постигая смысл пословиц, развивают мыслительные способности.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о\папка\SAM_0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7048549" cy="528641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41248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«Кто родителей почитает, тот вовек  не погибает»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фото\папка\SAM_0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7143800" cy="53578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428604"/>
            <a:ext cx="8686800" cy="92869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«Реликвии моей семьи»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\папка\SAM_0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929586" cy="5947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фото\папка\SAM_0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7048549" cy="528641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«Поле чудес»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фото\папка\SAM_0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810523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Экскурсия в музей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ФОТО МУЗЕЙ  P1060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554162"/>
            <a:ext cx="6451094" cy="4838321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4297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нанайской культуры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«Потому у нас так живется, что дружба народов у нас ведется».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07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554162"/>
            <a:ext cx="6715172" cy="5036379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фото февраль 16г\SAM_0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7239051" cy="542928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«Дружба народов сильнее бури, ярче солнца».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фото февраль 16г\SAM_0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7786710" cy="5840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фото февраль 16г\SAM_0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7715272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720" y="477676"/>
            <a:ext cx="857259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b="1" u="sng" dirty="0" smtClean="0">
                <a:latin typeface="Cambria" pitchFamily="18" charset="0"/>
              </a:rPr>
              <a:t>Цель:</a:t>
            </a:r>
            <a:r>
              <a:rPr lang="ru-RU" b="1" dirty="0" smtClean="0">
                <a:latin typeface="Cambria" pitchFamily="18" charset="0"/>
              </a:rPr>
              <a:t> нравственное воспитание детей, их духовное развитие </a:t>
            </a:r>
            <a:r>
              <a:rPr lang="ru-RU" b="1" u="sng" dirty="0" smtClean="0">
                <a:latin typeface="Cambria" pitchFamily="18" charset="0"/>
              </a:rPr>
              <a:t>через знакомство с пословицей.</a:t>
            </a:r>
            <a:endParaRPr lang="ru-RU" b="1" dirty="0" smtClean="0"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 </a:t>
            </a:r>
          </a:p>
          <a:p>
            <a:pPr algn="just"/>
            <a:r>
              <a:rPr lang="ru-RU" u="sng" dirty="0" smtClean="0">
                <a:latin typeface="Cambria" pitchFamily="18" charset="0"/>
              </a:rPr>
              <a:t>Задачи:</a:t>
            </a:r>
            <a:endParaRPr lang="ru-RU" dirty="0" smtClean="0">
              <a:latin typeface="Cambria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Познакомить  с жанром устного народного творчества – пословицей.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Способствовать развитию познавательного интереса к русскому фольклору.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Помочь увидеть детям скрытый смысл пословиц.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Развивать в детях лучшие качества, свойственные русскому человеку: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духовность, доброту, отзывчивость, трудолюбие, уважение к старшим, терпение, мужество, милосердие.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Приобщать детей к истокам русской культуры, традициям, быту русского народа.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 Заложить основы нравственных  ориентаций: любовь к Родине семье, труду.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Дать представление о нравственной стороне  человеческих отношений.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Формировать умение обоснованно  оценивать свои поступки и поступки других людей.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Развивать коммуникативную компетентность.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Формировать речемыслительную деятельность, умение обобщать, анализировать.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Cambria" pitchFamily="18" charset="0"/>
              </a:rPr>
              <a:t>Способствовать обогащению, расширению словарного запаса.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92869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Знакомство с русской народной куклой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DC126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285860"/>
            <a:ext cx="6762797" cy="5072098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SDC12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334301" cy="550072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«Кто в куклы не играл, счастья не знал»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SDC12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142984"/>
            <a:ext cx="7048549" cy="528641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куклы играй быт познавай»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Итоговое занятие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SDC116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500174"/>
            <a:ext cx="6736846" cy="5052635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ЗАНЯТИЕ  ИТОГОВОЕ   ПОСЛОВИЦЫ\SDC11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428736"/>
            <a:ext cx="6667546" cy="50006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«ПОСЛОВИЦА НЕДАРОМ МОЛВИТСЯ»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ЗАНЯТИЕ  ИТОГОВОЕ   ПОСЛОВИЦЫ\SDC11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42984"/>
            <a:ext cx="7143799" cy="53578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85728"/>
            <a:ext cx="8686800" cy="10127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«ПОСЛОВИЦА В КАЖДОМ ДЕЛЕ ПОМОЩНИЦА»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ЗАНЯТИЕ  ИТОГОВОЕ   ПОСЛОВИЦЫ\SDC11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7572396" cy="5679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фото\DSC_0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28604"/>
            <a:ext cx="4000528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2844" y="571480"/>
            <a:ext cx="900115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latin typeface="Cambria" pitchFamily="18" charset="0"/>
              </a:rPr>
              <a:t>Подведение итогов о проделанной работе. 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latin typeface="Cambria" pitchFamily="18" charset="0"/>
              </a:rPr>
              <a:t>Презентация проекта «Пословицы, как средство формирования духовно - нравственного  развития детей» была представлена на педагогическом совете ДОУ.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latin typeface="Cambria" pitchFamily="18" charset="0"/>
              </a:rPr>
              <a:t>Итоговое мероприятие -  НОД по теме «Путешествие в страну пословиц».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1441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Cambria" pitchFamily="18" charset="0"/>
              </a:rPr>
              <a:t>диагностикА</a:t>
            </a:r>
            <a:r>
              <a:rPr lang="ru-RU" b="1" dirty="0" smtClean="0">
                <a:latin typeface="Cambria" pitchFamily="18" charset="0"/>
              </a:rPr>
              <a:t> коммуникативных навыков</a:t>
            </a:r>
            <a:endParaRPr lang="ru-RU" b="1" dirty="0">
              <a:latin typeface="Cambr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2844" y="30781"/>
            <a:ext cx="9001156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u="sng" dirty="0" smtClean="0">
                <a:latin typeface="Cambria" pitchFamily="18" charset="0"/>
              </a:rPr>
              <a:t>Прогнозируемый результат:</a:t>
            </a:r>
            <a:endParaRPr lang="ru-RU" sz="2000" b="1" dirty="0" smtClean="0">
              <a:latin typeface="Cambria" pitchFamily="18" charset="0"/>
            </a:endParaRPr>
          </a:p>
          <a:p>
            <a:r>
              <a:rPr lang="ru-RU" sz="2000" u="sng" dirty="0" smtClean="0">
                <a:latin typeface="Cambria" pitchFamily="18" charset="0"/>
              </a:rPr>
              <a:t>Дети:</a:t>
            </a:r>
            <a:endParaRPr lang="ru-RU" sz="2000" dirty="0" smtClean="0">
              <a:latin typeface="Cambria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у детей появится интерес к пословице;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накопятся представления о нравственных правилах и нормах;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сформируется умение обоснованно оценивать свои поступки и поступки  других людей;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появится представление о духовно - нравственных позициях человека: трудолюбие, любовь к Родине, семье;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обогатится духовный мир ребенка;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речь преобразится, украсится новыми словами;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дети будут использовать пословицы повсеместно;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у детей активизируется мыслительная деятельность;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разовьется эмоционально познавательная сфера детей.</a:t>
            </a:r>
          </a:p>
          <a:p>
            <a:r>
              <a:rPr lang="ru-RU" sz="2000" dirty="0" smtClean="0">
                <a:latin typeface="Cambria" pitchFamily="18" charset="0"/>
              </a:rPr>
              <a:t> </a:t>
            </a:r>
          </a:p>
          <a:p>
            <a:r>
              <a:rPr lang="ru-RU" sz="2000" u="sng" dirty="0" smtClean="0">
                <a:latin typeface="Cambria" pitchFamily="18" charset="0"/>
              </a:rPr>
              <a:t>Родители:</a:t>
            </a:r>
            <a:endParaRPr lang="ru-RU" sz="2000" dirty="0" smtClean="0">
              <a:latin typeface="Cambria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повысится интерес к использованию малых фольклорных форм в воспитании детей;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сформируется понимание важности духовно - нравственного воспитания детей;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Cambria" pitchFamily="18" charset="0"/>
              </a:rPr>
              <a:t>родители получат теоретическую и практическую поддержку в воспитании ребенка.</a:t>
            </a:r>
            <a:endParaRPr lang="ru-RU" sz="20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643074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latin typeface="Cambria" pitchFamily="18" charset="0"/>
              </a:rPr>
              <a:t>Диагностики таких интегративных качеств как «Любознательный, активный», «Эмоционально отзывчивый», «Имеющий первичные представления о себе, семье, обществе, государстве, мире и природе»</a:t>
            </a:r>
            <a:endParaRPr lang="ru-RU" sz="2000" b="1" cap="none" dirty="0">
              <a:latin typeface="Cambr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714488"/>
          <a:ext cx="8686800" cy="5143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81000" y="2428869"/>
            <a:ext cx="8458200" cy="3646918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latin typeface="Cambria" pitchFamily="18" charset="0"/>
              </a:rPr>
              <a:t>Спасибо за внимание!</a:t>
            </a:r>
            <a:endParaRPr lang="ru-RU" sz="6600" b="1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28596" y="-217726"/>
            <a:ext cx="835824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800" b="1" u="sng" dirty="0" smtClean="0">
              <a:latin typeface="Cambria" pitchFamily="18" charset="0"/>
            </a:endParaRPr>
          </a:p>
          <a:p>
            <a:endParaRPr lang="ru-RU" sz="2800" b="1" u="sng" dirty="0" smtClean="0">
              <a:latin typeface="Cambria" pitchFamily="18" charset="0"/>
            </a:endParaRPr>
          </a:p>
          <a:p>
            <a:r>
              <a:rPr lang="en-US" sz="2800" b="1" u="sng" dirty="0" smtClean="0">
                <a:latin typeface="Cambria" pitchFamily="18" charset="0"/>
              </a:rPr>
              <a:t>I </a:t>
            </a:r>
            <a:r>
              <a:rPr lang="ru-RU" sz="2800" b="1" u="sng" dirty="0" smtClean="0">
                <a:latin typeface="Cambria" pitchFamily="18" charset="0"/>
              </a:rPr>
              <a:t>. Подготовительно-организационный этап.</a:t>
            </a:r>
            <a:endParaRPr lang="ru-RU" sz="2800" dirty="0" smtClean="0">
              <a:latin typeface="Cambria" pitchFamily="18" charset="0"/>
            </a:endParaRPr>
          </a:p>
          <a:p>
            <a:r>
              <a:rPr lang="ru-RU" sz="2800" b="1" dirty="0" smtClean="0">
                <a:latin typeface="Cambria" pitchFamily="18" charset="0"/>
              </a:rPr>
              <a:t> </a:t>
            </a:r>
            <a:endParaRPr lang="ru-RU" sz="2800" dirty="0" smtClean="0">
              <a:latin typeface="Cambria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Подбор методической литературы по данному вопросу.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Подбор иллюстрированного материала по пословицам (пособия, открытки, фото).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Составление перспективного плана.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Создание картотеки пословиц.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Создание уголка пословиц (теремок пословиц, сундучок пословиц, кинотеатр «Загадка», выставочное панно).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Изготовление альбомов по темам.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Подбор художественной литературы для чтения детям.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Подбор упражнений и игр для работы с пословицами.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Cambria" pitchFamily="18" charset="0"/>
              </a:rPr>
              <a:t>Видео - аудио записи</a:t>
            </a:r>
          </a:p>
          <a:p>
            <a:r>
              <a:rPr lang="ru-RU" sz="2800" dirty="0" smtClean="0"/>
              <a:t> </a:t>
            </a: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пословиц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F:\SAM_0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879722" cy="5159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_MG_4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7715268" cy="514351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Работа в теремке пословиц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418</TotalTime>
  <Words>910</Words>
  <Application>Microsoft Office PowerPoint</Application>
  <PresentationFormat>Экран (4:3)</PresentationFormat>
  <Paragraphs>182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Трек</vt:lpstr>
      <vt:lpstr>Слайд 1</vt:lpstr>
      <vt:lpstr>Слайд 2</vt:lpstr>
      <vt:lpstr>Слайд 3</vt:lpstr>
      <vt:lpstr>Актуальность: </vt:lpstr>
      <vt:lpstr>Слайд 5</vt:lpstr>
      <vt:lpstr>Слайд 6</vt:lpstr>
      <vt:lpstr>Слайд 7</vt:lpstr>
      <vt:lpstr>Уголок пословиц</vt:lpstr>
      <vt:lpstr>Работа в теремке пословиц</vt:lpstr>
      <vt:lpstr>Пословица недаром молвится</vt:lpstr>
      <vt:lpstr>Подбор пословиц к сюжетным картинкам</vt:lpstr>
      <vt:lpstr>Слайд 12</vt:lpstr>
      <vt:lpstr>Слайд 13</vt:lpstr>
      <vt:lpstr>Слайд 14</vt:lpstr>
      <vt:lpstr>Слайд 15</vt:lpstr>
      <vt:lpstr>Все работы хороши выбирай на вкус</vt:lpstr>
      <vt:lpstr>Слайд 17</vt:lpstr>
      <vt:lpstr>Маленькое дело лучше большого безделья</vt:lpstr>
      <vt:lpstr>Фотовыставка «Не имей сто рублей, а имей сто друзей»</vt:lpstr>
      <vt:lpstr>Слайд 20</vt:lpstr>
      <vt:lpstr>Конкурс «самый вкусный пирожок»</vt:lpstr>
      <vt:lpstr>Вечерние посиделки</vt:lpstr>
      <vt:lpstr>Музей культуры, истории и быта нанайского народа</vt:lpstr>
      <vt:lpstr>Нанайские костюмы изготовленные родителями</vt:lpstr>
      <vt:lpstr>Конкурс на самую необычную ёлку</vt:lpstr>
      <vt:lpstr>Слайд 26</vt:lpstr>
      <vt:lpstr>Что не под силу одному под силу коллективу</vt:lpstr>
      <vt:lpstr>За двумя зайцами погонишься, ни одного  не поймаешь</vt:lpstr>
      <vt:lpstr>Куда матушка туда и дитятко</vt:lpstr>
      <vt:lpstr>Осенняя пора птицы со двора</vt:lpstr>
      <vt:lpstr>Видеоролик «калач приестся, а хлеб никогда»</vt:lpstr>
      <vt:lpstr>Театрализация сказки «колобок»</vt:lpstr>
      <vt:lpstr>Хочешь есть калачи не лежи на печи</vt:lpstr>
      <vt:lpstr>Слайд 34</vt:lpstr>
      <vt:lpstr>Слайд 35</vt:lpstr>
      <vt:lpstr>Драматизация сказки «как аукнется, так и откликнется»</vt:lpstr>
      <vt:lpstr>Слайд 37</vt:lpstr>
      <vt:lpstr>Слайд 38</vt:lpstr>
      <vt:lpstr>Конкурс чтецов «стихи о маме»</vt:lpstr>
      <vt:lpstr>«Кто родителей почитает, тот вовек  не погибает»</vt:lpstr>
      <vt:lpstr>Выставка «Реликвии моей семьи» </vt:lpstr>
      <vt:lpstr>Слайд 42</vt:lpstr>
      <vt:lpstr>Игра «Поле чудес» </vt:lpstr>
      <vt:lpstr>Слайд 44</vt:lpstr>
      <vt:lpstr>Экскурсия в музей</vt:lpstr>
      <vt:lpstr>Неделя нанайской культуры  «Потому у нас так живется, что дружба народов у нас ведется». </vt:lpstr>
      <vt:lpstr>«Дружба народов сильнее бури, ярче солнца». </vt:lpstr>
      <vt:lpstr>Слайд 48</vt:lpstr>
      <vt:lpstr>Слайд 49</vt:lpstr>
      <vt:lpstr>Знакомство с русской народной куклой</vt:lpstr>
      <vt:lpstr>«Кто в куклы не играл, счастья не знал» </vt:lpstr>
      <vt:lpstr>«В куклы играй быт познавай» </vt:lpstr>
      <vt:lpstr>Итоговое занятие</vt:lpstr>
      <vt:lpstr>«ПОСЛОВИЦА НЕДАРОМ МОЛВИТСЯ» </vt:lpstr>
      <vt:lpstr>«ПОСЛОВИЦА В КАЖДОМ ДЕЛЕ ПОМОЩНИЦА» </vt:lpstr>
      <vt:lpstr>Слайд 56</vt:lpstr>
      <vt:lpstr>Слайд 57</vt:lpstr>
      <vt:lpstr>Слайд 58</vt:lpstr>
      <vt:lpstr>диагностикА коммуникативных навыков</vt:lpstr>
      <vt:lpstr>Диагностики таких интегративных качеств как «Любознательный, активный», «Эмоционально отзывчивый», «Имеющий первичные представления о себе, семье, обществе, государстве, мире и природе»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dior</dc:creator>
  <cp:lastModifiedBy>34</cp:lastModifiedBy>
  <cp:revision>58</cp:revision>
  <dcterms:created xsi:type="dcterms:W3CDTF">2016-03-17T03:00:39Z</dcterms:created>
  <dcterms:modified xsi:type="dcterms:W3CDTF">2016-04-11T04:21:02Z</dcterms:modified>
</cp:coreProperties>
</file>