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2" r:id="rId2"/>
    <p:sldId id="256" r:id="rId3"/>
    <p:sldId id="257" r:id="rId4"/>
    <p:sldId id="259" r:id="rId5"/>
    <p:sldId id="260" r:id="rId6"/>
    <p:sldId id="269" r:id="rId7"/>
    <p:sldId id="262" r:id="rId8"/>
    <p:sldId id="261" r:id="rId9"/>
    <p:sldId id="263" r:id="rId10"/>
    <p:sldId id="264" r:id="rId11"/>
    <p:sldId id="266" r:id="rId12"/>
    <p:sldId id="274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80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8BF99A3-9FB9-43C5-B0E1-40EBBB6C98B1}">
          <p14:sldIdLst>
            <p14:sldId id="282"/>
            <p14:sldId id="256"/>
            <p14:sldId id="257"/>
            <p14:sldId id="259"/>
            <p14:sldId id="260"/>
            <p14:sldId id="269"/>
            <p14:sldId id="262"/>
            <p14:sldId id="261"/>
            <p14:sldId id="263"/>
            <p14:sldId id="264"/>
            <p14:sldId id="266"/>
            <p14:sldId id="274"/>
            <p14:sldId id="267"/>
            <p14:sldId id="268"/>
            <p14:sldId id="270"/>
            <p14:sldId id="271"/>
            <p14:sldId id="272"/>
            <p14:sldId id="273"/>
            <p14:sldId id="275"/>
            <p14:sldId id="276"/>
            <p14:sldId id="280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8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2883-29FE-49E3-93C0-8051A044F258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E1E0F-DE53-4334-9AC2-8873475BF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9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 Туруханском районе входит 34 населённых пунктов в составе 1 городского и 6 сельских поселений, а также межселенной территории:</a:t>
            </a:r>
          </a:p>
          <a:p>
            <a:pPr marL="6858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Муниципальный р-он. Был образован 7 июня 1928 году. Включает в себя 7 муниципальных образований. </a:t>
            </a:r>
          </a:p>
          <a:p>
            <a:pPr marL="6858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Это: город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Игарка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, пос. Бор, село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Ворогово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, село Туруханск, село Верхне-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Имбатск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, село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Зотено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, село Светлогорск.</a:t>
            </a:r>
          </a:p>
          <a:p>
            <a:pPr marL="6858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Административным центром является село Туруханс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1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Низкая плотность населения — 0,087 чел/км² вызывает серьёзные проблемы транспортной связности района. В районе 28 населённых пунктов, в среднем они удалены от райцентра на 400 км, 7 из них расположены на притоках Енисея.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1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F43CC7-3CBE-4329-A933-F0B692D258F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ankgorodov.ru/famous-person/Stalin-Iosif-Vissarionovich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ankgorodov.ru/famous-person/Sverdlov-Yakov-Mihailovich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rasnojarski-krai-turukhansky.png?uselang=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157028" y="3573016"/>
            <a:ext cx="6012160" cy="2808312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chemeClr val="accent2"/>
                </a:solidFill>
              </a:rPr>
              <a:t>Выполнил</a:t>
            </a:r>
            <a:r>
              <a:rPr lang="ru-RU" sz="2200" i="1" dirty="0">
                <a:solidFill>
                  <a:schemeClr val="accent2"/>
                </a:solidFill>
              </a:rPr>
              <a:t>: </a:t>
            </a:r>
            <a:r>
              <a:rPr lang="ru-RU" sz="2200" b="0" i="1" dirty="0">
                <a:solidFill>
                  <a:schemeClr val="accent2"/>
                </a:solidFill>
              </a:rPr>
              <a:t>учащийся 12 А класса Мусаев Константин Александрович </a:t>
            </a:r>
            <a:br>
              <a:rPr lang="ru-RU" sz="2200" b="0" i="1" dirty="0">
                <a:solidFill>
                  <a:schemeClr val="accent2"/>
                </a:solidFill>
              </a:rPr>
            </a:br>
            <a:r>
              <a:rPr lang="ru-RU" sz="2200" i="1" dirty="0" smtClean="0">
                <a:solidFill>
                  <a:schemeClr val="accent2"/>
                </a:solidFill>
              </a:rPr>
              <a:t>Руководитель: </a:t>
            </a:r>
            <a:r>
              <a:rPr lang="ru-RU" sz="2200" b="0" i="1" dirty="0">
                <a:solidFill>
                  <a:schemeClr val="accent2"/>
                </a:solidFill>
              </a:rPr>
              <a:t>Фролов А.Ю</a:t>
            </a:r>
            <a:r>
              <a:rPr lang="ru-RU" sz="2200" b="0" i="1" dirty="0" smtClean="0">
                <a:solidFill>
                  <a:schemeClr val="accent2"/>
                </a:solidFill>
              </a:rPr>
              <a:t>., </a:t>
            </a:r>
            <a:r>
              <a:rPr lang="ru-RU" sz="2200" b="0" i="1" dirty="0">
                <a:solidFill>
                  <a:schemeClr val="accent2"/>
                </a:solidFill>
              </a:rPr>
              <a:t>учитель </a:t>
            </a:r>
            <a:r>
              <a:rPr lang="ru-RU" sz="2200" b="0" i="1" dirty="0" smtClean="0">
                <a:solidFill>
                  <a:schemeClr val="accent2"/>
                </a:solidFill>
              </a:rPr>
              <a:t>ОРР </a:t>
            </a:r>
            <a:br>
              <a:rPr lang="ru-RU" sz="2200" b="0" i="1" dirty="0" smtClean="0">
                <a:solidFill>
                  <a:schemeClr val="accent2"/>
                </a:solidFill>
              </a:rPr>
            </a:br>
            <a:r>
              <a:rPr lang="ru-RU" sz="2200" i="1" dirty="0" smtClean="0">
                <a:solidFill>
                  <a:schemeClr val="accent2"/>
                </a:solidFill>
              </a:rPr>
              <a:t>КГКОУ «</a:t>
            </a:r>
            <a:r>
              <a:rPr lang="ru-RU" sz="2200" i="1" dirty="0">
                <a:solidFill>
                  <a:schemeClr val="accent2"/>
                </a:solidFill>
              </a:rPr>
              <a:t>Краевая вечерняя </a:t>
            </a:r>
            <a:r>
              <a:rPr lang="ru-RU" sz="2200" i="1" dirty="0" smtClean="0">
                <a:solidFill>
                  <a:schemeClr val="accent2"/>
                </a:solidFill>
              </a:rPr>
              <a:t>(</a:t>
            </a:r>
            <a:r>
              <a:rPr lang="ru-RU" sz="2000" i="1" dirty="0" smtClean="0">
                <a:solidFill>
                  <a:schemeClr val="accent2"/>
                </a:solidFill>
              </a:rPr>
              <a:t>сменная</a:t>
            </a:r>
            <a:r>
              <a:rPr lang="ru-RU" sz="2000" i="1" dirty="0">
                <a:solidFill>
                  <a:schemeClr val="accent2"/>
                </a:solidFill>
              </a:rPr>
              <a:t>) </a:t>
            </a:r>
            <a:r>
              <a:rPr lang="ru-RU" sz="2000" i="1" dirty="0" smtClean="0">
                <a:solidFill>
                  <a:schemeClr val="accent2"/>
                </a:solidFill>
              </a:rPr>
              <a:t>общеобразовательная школа </a:t>
            </a:r>
            <a:r>
              <a:rPr lang="ru-RU" sz="2000" i="1" dirty="0">
                <a:solidFill>
                  <a:schemeClr val="accent2"/>
                </a:solidFill>
              </a:rPr>
              <a:t>№ 11».</a:t>
            </a:r>
            <a:br>
              <a:rPr lang="ru-RU" sz="2000" i="1" dirty="0">
                <a:solidFill>
                  <a:schemeClr val="accent2"/>
                </a:solidFill>
              </a:rPr>
            </a:br>
            <a:r>
              <a:rPr lang="ru-RU" sz="3600" i="1" dirty="0">
                <a:solidFill>
                  <a:schemeClr val="accent2"/>
                </a:solidFill>
              </a:rPr>
              <a:t/>
            </a:r>
            <a:br>
              <a:rPr lang="ru-RU" sz="3600" i="1" dirty="0">
                <a:solidFill>
                  <a:schemeClr val="accent2"/>
                </a:solidFill>
              </a:rPr>
            </a:br>
            <a:r>
              <a:rPr lang="ru-RU" sz="3600" i="1" dirty="0" smtClean="0">
                <a:solidFill>
                  <a:schemeClr val="accent2"/>
                </a:solidFill>
              </a:rPr>
              <a:t>Норильск 2016 год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i="1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4294967295"/>
          </p:nvPr>
        </p:nvSpPr>
        <p:spPr>
          <a:xfrm>
            <a:off x="755576" y="332656"/>
            <a:ext cx="7772400" cy="1508125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Исследовательский проект Туруханский район вчера, сегодня, завтра.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15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2721496" cy="1162050"/>
          </a:xfrm>
        </p:spPr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pic>
        <p:nvPicPr>
          <p:cNvPr id="5" name="Объект 4" descr="http://go1.imgsmail.ru/imgpreview?key=5d7571870e3f3ea7&amp;mb=imgdb_preview_1702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5"/>
            <a:ext cx="5257105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07504" y="1268760"/>
            <a:ext cx="3152329" cy="48965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dirty="0"/>
              <a:t>Крупнейшим предприятием района </a:t>
            </a:r>
            <a:r>
              <a:rPr lang="ru-RU" sz="2000" dirty="0" smtClean="0"/>
              <a:t>является </a:t>
            </a:r>
            <a:r>
              <a:rPr lang="ru-RU" sz="2000" dirty="0" err="1" smtClean="0"/>
              <a:t>Курейская</a:t>
            </a:r>
            <a:r>
              <a:rPr lang="ru-RU" sz="2000" dirty="0" smtClean="0"/>
              <a:t> ГЭС</a:t>
            </a:r>
            <a:r>
              <a:rPr lang="ru-RU" sz="2000" dirty="0"/>
              <a:t> мощностью 600 МВт и выработкой около 2,5 </a:t>
            </a:r>
            <a:r>
              <a:rPr lang="ru-RU" sz="2000" dirty="0" smtClean="0"/>
              <a:t>млрд кВт*ч</a:t>
            </a:r>
            <a:r>
              <a:rPr lang="ru-RU" sz="2000" dirty="0"/>
              <a:t> </a:t>
            </a:r>
            <a:r>
              <a:rPr lang="ru-RU" sz="2000" dirty="0" smtClean="0"/>
              <a:t> электроэнергии</a:t>
            </a:r>
            <a:r>
              <a:rPr lang="ru-RU" sz="2000" dirty="0"/>
              <a:t>. Планируется </a:t>
            </a:r>
            <a:r>
              <a:rPr lang="ru-RU" sz="2000" dirty="0" smtClean="0"/>
              <a:t>строительство Нижне-</a:t>
            </a:r>
            <a:r>
              <a:rPr lang="ru-RU" sz="2000" dirty="0" err="1" smtClean="0"/>
              <a:t>Курейской</a:t>
            </a:r>
            <a:r>
              <a:rPr lang="ru-RU" sz="2000" dirty="0" smtClean="0"/>
              <a:t> ГЭС.</a:t>
            </a:r>
            <a:endParaRPr lang="ru-RU" sz="2000" dirty="0"/>
          </a:p>
          <a:p>
            <a:pPr marL="68580" indent="0">
              <a:buNone/>
            </a:pPr>
            <a:r>
              <a:rPr lang="ru-RU" sz="2000" dirty="0"/>
              <a:t>На </a:t>
            </a:r>
            <a:r>
              <a:rPr lang="ru-RU" sz="2000" dirty="0" smtClean="0"/>
              <a:t>ведётся разработка </a:t>
            </a:r>
            <a:r>
              <a:rPr lang="ru-RU" sz="2000" dirty="0" err="1" smtClean="0"/>
              <a:t>Ванкорского</a:t>
            </a:r>
            <a:r>
              <a:rPr lang="ru-RU" sz="2000" dirty="0" smtClean="0"/>
              <a:t> месторождения, </a:t>
            </a:r>
            <a:r>
              <a:rPr lang="ru-RU" sz="2000" dirty="0"/>
              <a:t>строительство газо и нефтепроводов</a:t>
            </a:r>
          </a:p>
        </p:txBody>
      </p:sp>
    </p:spTree>
    <p:extLst>
      <p:ext uri="{BB962C8B-B14F-4D97-AF65-F5344CB8AC3E}">
        <p14:creationId xmlns:p14="http://schemas.microsoft.com/office/powerpoint/2010/main" val="5576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475656" y="260648"/>
            <a:ext cx="4067944" cy="72037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Известные люди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467544" y="1772816"/>
            <a:ext cx="5256584" cy="4114998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Туруханском районе Красноярского края отбывали до революции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ссылку Иосиф Сталин (Джугашвили)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и Л.Б. Каменев.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Иосиф Сталин неоднократно посещал село  Монастырское, ныне Туруханск   </a:t>
            </a:r>
          </a:p>
          <a:p>
            <a:pPr lvl="0"/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11" name="Рисунок 10" descr="Сталин Иосиф Виссарионович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3024336" cy="364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7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7704855" cy="914400"/>
          </a:xfrm>
        </p:spPr>
        <p:txBody>
          <a:bodyPr/>
          <a:lstStyle/>
          <a:p>
            <a:r>
              <a:rPr lang="ru-RU" dirty="0" smtClean="0"/>
              <a:t>Пантеон Сталина в п. Курейка </a:t>
            </a:r>
            <a:endParaRPr lang="ru-RU" dirty="0"/>
          </a:p>
        </p:txBody>
      </p:sp>
      <p:pic>
        <p:nvPicPr>
          <p:cNvPr id="3" name="Рисунок 2" descr="http://turuhansk-region.ru/_ph/30/620496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768751" cy="4070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2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Свердлов Яков Михайлович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3241253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23528" y="1916832"/>
            <a:ext cx="4824536" cy="4176464"/>
          </a:xfrm>
        </p:spPr>
        <p:txBody>
          <a:bodyPr>
            <a:noAutofit/>
          </a:bodyPr>
          <a:lstStyle/>
          <a:p>
            <a:pPr marL="68580" indent="0" fontAlgn="base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Свердлов Яков Михайлович впервые </a:t>
            </a:r>
            <a:r>
              <a:rPr lang="ru-RU" sz="2800" dirty="0">
                <a:solidFill>
                  <a:srgbClr val="FF0000"/>
                </a:solidFill>
              </a:rPr>
              <a:t>прибыл в </a:t>
            </a:r>
            <a:r>
              <a:rPr lang="ru-RU" sz="2800" b="1" dirty="0">
                <a:solidFill>
                  <a:srgbClr val="FF0000"/>
                </a:solidFill>
              </a:rPr>
              <a:t>село Монастырское </a:t>
            </a:r>
            <a:r>
              <a:rPr lang="ru-RU" sz="2800" dirty="0">
                <a:solidFill>
                  <a:srgbClr val="FF0000"/>
                </a:solidFill>
              </a:rPr>
              <a:t>(ныне Туруханск) в конце июля 1913 года, был отправлен на поселение в </a:t>
            </a:r>
            <a:r>
              <a:rPr lang="ru-RU" sz="2800" dirty="0" smtClean="0">
                <a:solidFill>
                  <a:srgbClr val="FF0000"/>
                </a:solidFill>
              </a:rPr>
              <a:t>деревню </a:t>
            </a:r>
            <a:r>
              <a:rPr lang="ru-RU" sz="2800" dirty="0" err="1" smtClean="0">
                <a:solidFill>
                  <a:srgbClr val="FF0000"/>
                </a:solidFill>
              </a:rPr>
              <a:t>Селиваниха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Жил в ссылке в Монастырском с весны 1915 года по март 1917 года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67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9580"/>
            <a:ext cx="50760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Михаил Тарковский - </a:t>
            </a:r>
            <a:r>
              <a:rPr lang="ru-RU" sz="3200" dirty="0" smtClean="0">
                <a:solidFill>
                  <a:srgbClr val="FF0000"/>
                </a:solidFill>
              </a:rPr>
              <a:t>прозаик, поэт (р. 1958). Книги «Замороженное время», «За пять лет до счастья», «Енисей, отпусти!», «Тойота-Креста». Работает охотником, живёт в селе Бахта.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1761" y="476672"/>
            <a:ext cx="5576664" cy="914400"/>
          </a:xfrm>
        </p:spPr>
        <p:txBody>
          <a:bodyPr/>
          <a:lstStyle/>
          <a:p>
            <a:r>
              <a:rPr lang="ru-RU" dirty="0" smtClean="0"/>
              <a:t>Туруханский аэропорт</a:t>
            </a:r>
            <a:endParaRPr lang="ru-RU" dirty="0"/>
          </a:p>
        </p:txBody>
      </p:sp>
      <p:pic>
        <p:nvPicPr>
          <p:cNvPr id="3" name="Рисунок 2" descr="http://go1.imgsmail.ru/imgpreview?key=ce380ef608942b8&amp;mb=imgdb_preview_1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8043"/>
            <a:ext cx="5904656" cy="299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8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uruhansk-region.ru/_ph/30/220910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"/>
          <a:stretch/>
        </p:blipFill>
        <p:spPr bwMode="auto">
          <a:xfrm>
            <a:off x="395536" y="1052736"/>
            <a:ext cx="3942623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1920" y="260648"/>
            <a:ext cx="1728192" cy="914400"/>
          </a:xfrm>
        </p:spPr>
        <p:txBody>
          <a:bodyPr/>
          <a:lstStyle/>
          <a:p>
            <a:r>
              <a:rPr lang="ru-RU" dirty="0" smtClean="0"/>
              <a:t>БЫЛОЕ </a:t>
            </a:r>
            <a:endParaRPr lang="ru-RU" dirty="0"/>
          </a:p>
        </p:txBody>
      </p:sp>
      <p:pic>
        <p:nvPicPr>
          <p:cNvPr id="4" name="Рисунок 3" descr="http://go2.imgsmail.ru/imgpreview?key=7ca896aa041ca504&amp;mb=imgdb_preview_11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959359" cy="299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obory.ru/pic/20800/20849b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11061" r="5724" b="7227"/>
          <a:stretch/>
        </p:blipFill>
        <p:spPr bwMode="auto">
          <a:xfrm>
            <a:off x="2530624" y="2708920"/>
            <a:ext cx="3615070" cy="3625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1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uruhansk-region.ru/_ph/10/2/1360549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5080"/>
            <a:ext cx="5292080" cy="4221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332656"/>
            <a:ext cx="4824536" cy="914400"/>
          </a:xfrm>
        </p:spPr>
        <p:txBody>
          <a:bodyPr/>
          <a:lstStyle/>
          <a:p>
            <a:r>
              <a:rPr lang="ru-RU" dirty="0"/>
              <a:t>ЗИМА В ТУРУХАНСКЕ</a:t>
            </a:r>
          </a:p>
        </p:txBody>
      </p:sp>
    </p:spTree>
    <p:extLst>
      <p:ext uri="{BB962C8B-B14F-4D97-AF65-F5344CB8AC3E}">
        <p14:creationId xmlns:p14="http://schemas.microsoft.com/office/powerpoint/2010/main" val="7630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404664"/>
            <a:ext cx="4248472" cy="914400"/>
          </a:xfrm>
        </p:spPr>
        <p:txBody>
          <a:bodyPr/>
          <a:lstStyle/>
          <a:p>
            <a:r>
              <a:rPr lang="ru-RU" b="1" i="1" dirty="0" smtClean="0"/>
              <a:t>Туруханск летом</a:t>
            </a:r>
            <a:endParaRPr lang="ru-RU" b="1" i="1" dirty="0"/>
          </a:p>
        </p:txBody>
      </p:sp>
      <p:pic>
        <p:nvPicPr>
          <p:cNvPr id="3" name="Рисунок 2" descr="http://turuhansk-region.ru/_ph/10/6713811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5688632" cy="3766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1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uruhansk-region.ru/_ph/10/605409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6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91680" y="1916832"/>
            <a:ext cx="5544616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Север Красноярского края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endParaRPr lang="ru-RU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15" descr="Описание: http://go4.imgsmail.ru/imgpreview?key=5d6cc25a4109766e&amp;mb=imgdb_preview_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909996" cy="37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28600"/>
            <a:ext cx="496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i="1" dirty="0">
                <a:solidFill>
                  <a:srgbClr val="7030A0"/>
                </a:solidFill>
                <a:latin typeface="Georgia" pitchFamily="18" charset="0"/>
                <a:ea typeface="+mj-ea"/>
                <a:cs typeface="+mj-cs"/>
              </a:rPr>
              <a:t>Туруханский район.</a:t>
            </a:r>
          </a:p>
        </p:txBody>
      </p:sp>
      <p:pic>
        <p:nvPicPr>
          <p:cNvPr id="6" name="Рисунок 5" descr="http://go3.imgsmail.ru/imgpreview?key=770697d1c7d05aa&amp;mb=imgdb_preview_15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4589378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2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Музей вечной мерзлоты в г.Игарка </a:t>
            </a:r>
            <a:endParaRPr lang="ru-RU" dirty="0"/>
          </a:p>
        </p:txBody>
      </p:sp>
      <p:pic>
        <p:nvPicPr>
          <p:cNvPr id="3" name="Рисунок 2" descr="http://go3.imgsmail.ru/imgpreview?key=741f66b8c4fd9323&amp;mb=imgdb_preview_47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292080" cy="386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o2.imgsmail.ru/imgpreview?key=4af7df55729844a&amp;mb=imgdb_preview_188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2375687" cy="340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go3.imgsmail.ru/imgpreview?key=770697d1c7d05aa&amp;mb=imgdb_preview_15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427984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3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uruhansk-region.ru/_ph/32/2163926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059832" y="282352"/>
            <a:ext cx="2736304" cy="914400"/>
          </a:xfrm>
        </p:spPr>
        <p:txBody>
          <a:bodyPr/>
          <a:lstStyle/>
          <a:p>
            <a:pPr algn="ctr"/>
            <a:r>
              <a:rPr lang="ru-RU" dirty="0" smtClean="0"/>
              <a:t>Ворогово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7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216024" y="1030287"/>
            <a:ext cx="4932040" cy="4797425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dirty="0">
                <a:solidFill>
                  <a:srgbClr val="FFC000"/>
                </a:solidFill>
              </a:rPr>
              <a:t>Туруханский р-он. Самый большой р-он. </a:t>
            </a:r>
            <a:r>
              <a:rPr lang="ru-RU" sz="2800" dirty="0" smtClean="0">
                <a:solidFill>
                  <a:srgbClr val="FFC000"/>
                </a:solidFill>
              </a:rPr>
              <a:t>в </a:t>
            </a:r>
            <a:r>
              <a:rPr lang="ru-RU" sz="2800" dirty="0">
                <a:solidFill>
                  <a:srgbClr val="FFC000"/>
                </a:solidFill>
              </a:rPr>
              <a:t>Красноярском </a:t>
            </a:r>
            <a:r>
              <a:rPr lang="ru-RU" sz="2800" dirty="0" smtClean="0">
                <a:solidFill>
                  <a:srgbClr val="FFC000"/>
                </a:solidFill>
              </a:rPr>
              <a:t>крае. </a:t>
            </a:r>
            <a:r>
              <a:rPr lang="ru-RU" sz="2800" dirty="0">
                <a:solidFill>
                  <a:srgbClr val="FFC000"/>
                </a:solidFill>
              </a:rPr>
              <a:t>Е</a:t>
            </a:r>
            <a:r>
              <a:rPr lang="ru-RU" sz="2800" dirty="0" smtClean="0">
                <a:solidFill>
                  <a:srgbClr val="FFC000"/>
                </a:solidFill>
              </a:rPr>
              <a:t>го </a:t>
            </a:r>
            <a:r>
              <a:rPr lang="ru-RU" sz="2800" dirty="0">
                <a:solidFill>
                  <a:srgbClr val="FFC000"/>
                </a:solidFill>
              </a:rPr>
              <a:t>площадь 211 189 </a:t>
            </a:r>
            <a:r>
              <a:rPr lang="ru-RU" sz="2800" dirty="0" smtClean="0">
                <a:solidFill>
                  <a:srgbClr val="FFC000"/>
                </a:solidFill>
              </a:rPr>
              <a:t>км</a:t>
            </a:r>
            <a:r>
              <a:rPr lang="ru-RU" sz="2800" baseline="30000" dirty="0" smtClean="0">
                <a:solidFill>
                  <a:srgbClr val="FFC000"/>
                </a:solidFill>
              </a:rPr>
              <a:t>2</a:t>
            </a:r>
            <a:r>
              <a:rPr lang="ru-RU" sz="2800" dirty="0" smtClean="0">
                <a:solidFill>
                  <a:srgbClr val="FFC000"/>
                </a:solidFill>
              </a:rPr>
              <a:t>,  население </a:t>
            </a:r>
            <a:r>
              <a:rPr lang="ru-RU" sz="2800" dirty="0">
                <a:solidFill>
                  <a:srgbClr val="FFC000"/>
                </a:solidFill>
              </a:rPr>
              <a:t>составляет 16 853 человека </a:t>
            </a:r>
            <a:r>
              <a:rPr lang="ru-RU" sz="2800" dirty="0" smtClean="0">
                <a:solidFill>
                  <a:srgbClr val="FFC000"/>
                </a:solidFill>
              </a:rPr>
              <a:t>(2015 </a:t>
            </a:r>
            <a:r>
              <a:rPr lang="ru-RU" sz="2800" dirty="0">
                <a:solidFill>
                  <a:srgbClr val="FFC000"/>
                </a:solidFill>
              </a:rPr>
              <a:t>г</a:t>
            </a:r>
            <a:r>
              <a:rPr lang="ru-RU" sz="2800" dirty="0" smtClean="0">
                <a:solidFill>
                  <a:srgbClr val="FFC000"/>
                </a:solidFill>
              </a:rPr>
              <a:t>.)   </a:t>
            </a:r>
            <a:r>
              <a:rPr lang="ru-RU" sz="2800" dirty="0">
                <a:solidFill>
                  <a:srgbClr val="FF0000"/>
                </a:solidFill>
              </a:rPr>
              <a:t>Основные </a:t>
            </a:r>
            <a:r>
              <a:rPr lang="ru-RU" sz="2800" dirty="0" smtClean="0">
                <a:solidFill>
                  <a:srgbClr val="FF0000"/>
                </a:solidFill>
              </a:rPr>
              <a:t>реки, притоки Енисея: Подкаменная-тунгуска, </a:t>
            </a:r>
            <a:r>
              <a:rPr lang="ru-RU" sz="2800" dirty="0" err="1" smtClean="0">
                <a:solidFill>
                  <a:srgbClr val="FF0000"/>
                </a:solidFill>
              </a:rPr>
              <a:t>Елогуй</a:t>
            </a:r>
            <a:r>
              <a:rPr lang="ru-RU" sz="2800" dirty="0" smtClean="0">
                <a:solidFill>
                  <a:srgbClr val="FF0000"/>
                </a:solidFill>
              </a:rPr>
              <a:t> Нижняя-тунгуска, Турухан Курейка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Туруханский район на карте">
            <a:hlinkClick r:id="rId3" tooltip="&quot;Туруханский район на карте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2556284" cy="38637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79926"/>
              </p:ext>
            </p:extLst>
          </p:nvPr>
        </p:nvGraphicFramePr>
        <p:xfrm>
          <a:off x="-3564904" y="6682740"/>
          <a:ext cx="291335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3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rgbClr val="252525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</a:tbl>
          </a:graphicData>
        </a:graphic>
      </p:graphicFrame>
      <p:pic>
        <p:nvPicPr>
          <p:cNvPr id="5" name="Рисунок 4" descr="http://memorial.krsk.ru/Work/Konkurs/9/Kotieva/01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82" y="2708920"/>
            <a:ext cx="28083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6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015" y="54868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Сопредельные </a:t>
            </a:r>
            <a:r>
              <a:rPr lang="ru-RU" sz="3200" b="1" dirty="0" smtClean="0">
                <a:solidFill>
                  <a:srgbClr val="C00000"/>
                </a:solidFill>
              </a:rPr>
              <a:t>территории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север</a:t>
            </a:r>
            <a:r>
              <a:rPr lang="ru-RU" sz="2800" dirty="0" smtClean="0">
                <a:solidFill>
                  <a:srgbClr val="C00000"/>
                </a:solidFill>
              </a:rPr>
              <a:t>: Таймырский район Красноярского края</a:t>
            </a:r>
            <a:endParaRPr lang="ru-RU" sz="2800" dirty="0">
              <a:solidFill>
                <a:srgbClr val="C00000"/>
              </a:solidFill>
            </a:endParaRP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восток</a:t>
            </a:r>
            <a:r>
              <a:rPr lang="ru-RU" sz="2800" dirty="0" smtClean="0">
                <a:solidFill>
                  <a:srgbClr val="C00000"/>
                </a:solidFill>
              </a:rPr>
              <a:t>: Эвенкийский район</a:t>
            </a:r>
            <a:endParaRPr lang="ru-RU" sz="2800" dirty="0">
              <a:solidFill>
                <a:srgbClr val="C00000"/>
              </a:solidFill>
            </a:endParaRPr>
          </a:p>
          <a:p>
            <a:pPr lvl="0"/>
            <a:r>
              <a:rPr lang="ru-RU" sz="2800" dirty="0">
                <a:solidFill>
                  <a:srgbClr val="C00000"/>
                </a:solidFill>
              </a:rPr>
              <a:t>юг</a:t>
            </a:r>
            <a:r>
              <a:rPr lang="ru-RU" sz="2800" dirty="0" smtClean="0">
                <a:solidFill>
                  <a:srgbClr val="C00000"/>
                </a:solidFill>
              </a:rPr>
              <a:t>: Енисейский район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запад</a:t>
            </a:r>
            <a:r>
              <a:rPr lang="ru-RU" sz="2800" dirty="0" smtClean="0">
                <a:solidFill>
                  <a:srgbClr val="C00000"/>
                </a:solidFill>
              </a:rPr>
              <a:t>: Тюменская область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836712"/>
            <a:ext cx="43962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Полезные </a:t>
            </a:r>
            <a:r>
              <a:rPr lang="ru-RU" sz="2800" b="1" dirty="0" smtClean="0">
                <a:solidFill>
                  <a:srgbClr val="7030A0"/>
                </a:solidFill>
              </a:rPr>
              <a:t>ископаемые: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7030A0"/>
                </a:solidFill>
              </a:rPr>
              <a:t>м</a:t>
            </a:r>
            <a:r>
              <a:rPr lang="ru-RU" sz="2800" dirty="0" smtClean="0">
                <a:solidFill>
                  <a:srgbClr val="7030A0"/>
                </a:solidFill>
              </a:rPr>
              <a:t>есторождения </a:t>
            </a:r>
            <a:r>
              <a:rPr lang="ru-RU" sz="2800" dirty="0">
                <a:solidFill>
                  <a:srgbClr val="7030A0"/>
                </a:solidFill>
              </a:rPr>
              <a:t>угля</a:t>
            </a:r>
            <a:r>
              <a:rPr lang="ru-RU" sz="2800" dirty="0" smtClean="0">
                <a:solidFill>
                  <a:srgbClr val="7030A0"/>
                </a:solidFill>
              </a:rPr>
              <a:t>, графита;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7030A0"/>
                </a:solidFill>
              </a:rPr>
              <a:t>н</a:t>
            </a:r>
            <a:r>
              <a:rPr lang="ru-RU" sz="2800" dirty="0" smtClean="0">
                <a:solidFill>
                  <a:srgbClr val="7030A0"/>
                </a:solidFill>
              </a:rPr>
              <a:t>а </a:t>
            </a:r>
            <a:r>
              <a:rPr lang="ru-RU" sz="2800" dirty="0">
                <a:solidFill>
                  <a:srgbClr val="7030A0"/>
                </a:solidFill>
              </a:rPr>
              <a:t>северо-западе района </a:t>
            </a:r>
            <a:r>
              <a:rPr lang="ru-RU" sz="2800" dirty="0" smtClean="0">
                <a:solidFill>
                  <a:srgbClr val="7030A0"/>
                </a:solidFill>
              </a:rPr>
              <a:t>разрабатывается </a:t>
            </a:r>
            <a:r>
              <a:rPr lang="ru-RU" sz="2800" dirty="0" err="1" smtClean="0">
                <a:solidFill>
                  <a:srgbClr val="7030A0"/>
                </a:solidFill>
              </a:rPr>
              <a:t>Ванкорское</a:t>
            </a:r>
            <a:r>
              <a:rPr lang="ru-RU" sz="2800" dirty="0" smtClean="0">
                <a:solidFill>
                  <a:srgbClr val="7030A0"/>
                </a:solidFill>
              </a:rPr>
              <a:t> нефтегазовое месторождение. </a:t>
            </a:r>
            <a:r>
              <a:rPr lang="ru-RU" sz="2800" dirty="0">
                <a:solidFill>
                  <a:srgbClr val="7030A0"/>
                </a:solidFill>
              </a:rPr>
              <a:t>В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одном блоке с ним разведаны небольшие месторождения «Лодочное» и «Тагульское</a:t>
            </a:r>
            <a:r>
              <a:rPr lang="ru-RU" sz="1600" dirty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://go2.imgsmail.ru/imgpreview?key=4af7df55729844a&amp;mb=imgdb_preview_188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816424" cy="234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5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1840" y="620688"/>
            <a:ext cx="2696344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Население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756710"/>
              </p:ext>
            </p:extLst>
          </p:nvPr>
        </p:nvGraphicFramePr>
        <p:xfrm>
          <a:off x="899592" y="2564904"/>
          <a:ext cx="7453338" cy="151174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242223"/>
                <a:gridCol w="1242223"/>
                <a:gridCol w="1242223"/>
                <a:gridCol w="1242223"/>
                <a:gridCol w="1242223"/>
                <a:gridCol w="1242223"/>
              </a:tblGrid>
              <a:tr h="499998">
                <a:tc gridSpan="6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</a:rPr>
                        <a:t>Численность населения</a:t>
                      </a:r>
                      <a:endParaRPr lang="ru-RU" sz="2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99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1959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1979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2002</a:t>
                      </a:r>
                      <a:endParaRPr lang="ru-RU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2015</a:t>
                      </a:r>
                      <a:endParaRPr lang="ru-RU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511749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14 105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↘11 284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↗13 766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↗19 257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↘12 439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↘16 853</a:t>
                      </a:r>
                      <a:endParaRPr lang="ru-RU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94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188640"/>
            <a:ext cx="3632448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город Игарка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 descr="http://go1.imgsmail.ru/imgpreview?key=51cf01e310a56f1&amp;mb=imgdb_preview_987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56792"/>
            <a:ext cx="4644009" cy="393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://photo.foto-planeta.com/view/3/5/4/svetlogorsk-kureyskaya-ges-35429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680520" cy="364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3514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788024" cy="908050"/>
          </a:xfrm>
        </p:spPr>
        <p:txBody>
          <a:bodyPr/>
          <a:lstStyle/>
          <a:p>
            <a:pPr algn="ctr"/>
            <a:r>
              <a:rPr lang="ru-RU" dirty="0" smtClean="0"/>
              <a:t>ПРОМЫСЕЛ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07504" y="908720"/>
            <a:ext cx="4932040" cy="576064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На крайнем северо-западе района, в этнохозяйственном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ареале совреченских 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эвенков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сохранилось оленеводство.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Общее поголовье оленей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620 голов или 0,05 % от общероссийского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поголовья. Представители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коренных народностей занимаются преимущественно промыслом соболя, рыбной ловлей и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собирательством грибов, ягод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5" name="Объект 4" descr="http://go2.imgsmail.ru/imgpreview?key=3bd59d82be5fdd6b&amp;mb=imgdb_preview_150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576" y="908720"/>
            <a:ext cx="295232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go2.imgsmail.ru/imgpreview?key=3a74fca807944517&amp;mb=imgdb_preview_66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843808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4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620688"/>
            <a:ext cx="8964612" cy="3312368"/>
          </a:xfrm>
        </p:spPr>
        <p:txBody>
          <a:bodyPr>
            <a:normAutofit/>
          </a:bodyPr>
          <a:lstStyle/>
          <a:p>
            <a:endParaRPr lang="ru-RU" sz="1050" dirty="0"/>
          </a:p>
          <a:p>
            <a:pPr marL="6858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Общая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протяжённость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водных судоходных путей до населённых пунктов 1860 км, по боковым рекам — 1060 км. Продолжительность навигации по Енисею на территории района 4 месяца, по притокам — от 7 до 20 дней из-за мелей.</a:t>
            </a:r>
          </a:p>
          <a:p>
            <a:pPr marL="6858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Дороги с </a:t>
            </a:r>
            <a:r>
              <a:rPr lang="ru-RU" sz="2000" dirty="0" smtClean="0">
                <a:solidFill>
                  <a:srgbClr val="FF0000"/>
                </a:solidFill>
              </a:rPr>
              <a:t>твёрдым </a:t>
            </a:r>
            <a:r>
              <a:rPr lang="ru-RU" sz="2000" dirty="0">
                <a:solidFill>
                  <a:srgbClr val="FF0000"/>
                </a:solidFill>
              </a:rPr>
              <a:t>покрытием в районе отсутствуют. Сообщение между населёнными пунктами в </a:t>
            </a:r>
            <a:r>
              <a:rPr lang="ru-RU" sz="2000" dirty="0" smtClean="0">
                <a:solidFill>
                  <a:srgbClr val="FF0000"/>
                </a:solidFill>
              </a:rPr>
              <a:t>основном вертолетом</a:t>
            </a:r>
            <a:r>
              <a:rPr lang="ru-RU" sz="2000" dirty="0">
                <a:solidFill>
                  <a:srgbClr val="FF0000"/>
                </a:solidFill>
              </a:rPr>
              <a:t> (от 9 до 12 месяцев в году) или речным транспортом (4 месяца в году).</a:t>
            </a:r>
          </a:p>
          <a:p>
            <a:pPr marL="6858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Железных дорог нет, при Сталине велось </a:t>
            </a:r>
            <a:r>
              <a:rPr lang="ru-RU" sz="2000" dirty="0" smtClean="0">
                <a:solidFill>
                  <a:srgbClr val="FF0000"/>
                </a:solidFill>
              </a:rPr>
              <a:t>строительство транспортной магистрали.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1880" y="188639"/>
            <a:ext cx="2304256" cy="73071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Транспорт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 descr="http://go1.imgsmail.ru/imgpreview?key=6bddb8a1940fc280&amp;mb=imgdb_preview_187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717032"/>
            <a:ext cx="298782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uruhansk-region.ru/_ph/32/2163926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273896" cy="234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2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332656"/>
            <a:ext cx="2520280" cy="914400"/>
          </a:xfrm>
        </p:spPr>
        <p:txBody>
          <a:bodyPr/>
          <a:lstStyle/>
          <a:p>
            <a:pPr algn="ctr"/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196752"/>
            <a:ext cx="8856984" cy="1512168"/>
          </a:xfrm>
        </p:spPr>
        <p:txBody>
          <a:bodyPr/>
          <a:lstStyle/>
          <a:p>
            <a:pPr marL="6858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2007 году на основе быта и жизни жителей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посёлка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Бахта снят документальный сериал «Счастливые люди».</a:t>
            </a:r>
          </a:p>
          <a:p>
            <a:endParaRPr lang="ru-RU" dirty="0"/>
          </a:p>
        </p:txBody>
      </p:sp>
      <p:pic>
        <p:nvPicPr>
          <p:cNvPr id="4" name="Рисунок 3" descr="http://turuhansk-region.ru/_ph/31/217738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6" y="2970853"/>
            <a:ext cx="4320480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uruhansk-region.ru/_ph/10/2/13605499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0854"/>
            <a:ext cx="3960440" cy="321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1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503</TotalTime>
  <Words>342</Words>
  <Application>Microsoft Office PowerPoint</Application>
  <PresentationFormat>Экран (4:3)</PresentationFormat>
  <Paragraphs>60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Выполнил: учащийся 12 А класса Мусаев Константин Александрович  Руководитель: Фролов А.Ю., учитель ОРР  КГКОУ «Краевая вечерняя (сменная) общеобразовательная школа № 11».  Норильск 2016 год  </vt:lpstr>
      <vt:lpstr>Север Красноярского края.  </vt:lpstr>
      <vt:lpstr>Презентация PowerPoint</vt:lpstr>
      <vt:lpstr>Презентация PowerPoint</vt:lpstr>
      <vt:lpstr>Население</vt:lpstr>
      <vt:lpstr>город Игарка </vt:lpstr>
      <vt:lpstr>ПРОМЫСЕЛ</vt:lpstr>
      <vt:lpstr>Транспорт</vt:lpstr>
      <vt:lpstr>Культура</vt:lpstr>
      <vt:lpstr>Экономика</vt:lpstr>
      <vt:lpstr>Известные люди</vt:lpstr>
      <vt:lpstr>Пантеон Сталина в п. Курейка </vt:lpstr>
      <vt:lpstr>Презентация PowerPoint</vt:lpstr>
      <vt:lpstr>Презентация PowerPoint</vt:lpstr>
      <vt:lpstr>Туруханский аэропорт</vt:lpstr>
      <vt:lpstr>БЫЛОЕ </vt:lpstr>
      <vt:lpstr>ЗИМА В ТУРУХАНСКЕ</vt:lpstr>
      <vt:lpstr>Туруханск летом</vt:lpstr>
      <vt:lpstr>Презентация PowerPoint</vt:lpstr>
      <vt:lpstr>Музей вечной мерзлоты в г.Игарка </vt:lpstr>
      <vt:lpstr>Презентация PowerPoint</vt:lpstr>
      <vt:lpstr>Ворогово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Туруханский район.</dc:title>
  <dc:creator>Ученик</dc:creator>
  <cp:lastModifiedBy>пк</cp:lastModifiedBy>
  <cp:revision>45</cp:revision>
  <dcterms:created xsi:type="dcterms:W3CDTF">2016-01-28T08:40:13Z</dcterms:created>
  <dcterms:modified xsi:type="dcterms:W3CDTF">2016-05-23T03:19:07Z</dcterms:modified>
</cp:coreProperties>
</file>