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70" r:id="rId3"/>
    <p:sldId id="286" r:id="rId4"/>
    <p:sldId id="261" r:id="rId5"/>
    <p:sldId id="260" r:id="rId6"/>
    <p:sldId id="262" r:id="rId7"/>
    <p:sldId id="287" r:id="rId8"/>
    <p:sldId id="288" r:id="rId9"/>
    <p:sldId id="271" r:id="rId10"/>
    <p:sldId id="257" r:id="rId11"/>
    <p:sldId id="265" r:id="rId12"/>
    <p:sldId id="266" r:id="rId13"/>
    <p:sldId id="258" r:id="rId14"/>
    <p:sldId id="263" r:id="rId15"/>
    <p:sldId id="26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Prozent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Mögen die Fremdsprachen nicht</c:v>
                </c:pt>
                <c:pt idx="1">
                  <c:v>Mögen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0.49000000000000027</c:v>
                </c:pt>
                <c:pt idx="1">
                  <c:v>0.51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Mind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41%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59%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Has changed their mind</c:v>
                </c:pt>
                <c:pt idx="1">
                  <c:v>Has not changed their mind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</c:v>
                </c:pt>
                <c:pt idx="1">
                  <c:v>59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45F7E2F-8573-46FE-8945-5A3A3095A41F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07EE66-9759-479F-8AAB-BC0846AB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7E2F-8573-46FE-8945-5A3A3095A41F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EE66-9759-479F-8AAB-BC0846AB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7E2F-8573-46FE-8945-5A3A3095A41F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EE66-9759-479F-8AAB-BC0846AB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5F7E2F-8573-46FE-8945-5A3A3095A41F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07EE66-9759-479F-8AAB-BC0846AB4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45F7E2F-8573-46FE-8945-5A3A3095A41F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07EE66-9759-479F-8AAB-BC0846AB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7E2F-8573-46FE-8945-5A3A3095A41F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EE66-9759-479F-8AAB-BC0846AB4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7E2F-8573-46FE-8945-5A3A3095A41F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EE66-9759-479F-8AAB-BC0846AB4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5F7E2F-8573-46FE-8945-5A3A3095A41F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07EE66-9759-479F-8AAB-BC0846AB4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7E2F-8573-46FE-8945-5A3A3095A41F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EE66-9759-479F-8AAB-BC0846AB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5F7E2F-8573-46FE-8945-5A3A3095A41F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07EE66-9759-479F-8AAB-BC0846AB4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5F7E2F-8573-46FE-8945-5A3A3095A41F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07EE66-9759-479F-8AAB-BC0846AB4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5F7E2F-8573-46FE-8945-5A3A3095A41F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07EE66-9759-479F-8AAB-BC0846AB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1631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20472" cy="6876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The most valuable English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                    words.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586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413306">
                <a:tc>
                  <a:txBody>
                    <a:bodyPr/>
                    <a:lstStyle/>
                    <a:p>
                      <a:r>
                        <a:rPr lang="en-US" dirty="0" smtClean="0"/>
                        <a:t>Words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cent</a:t>
                      </a:r>
                      <a:endParaRPr lang="ru-RU" dirty="0"/>
                    </a:p>
                  </a:txBody>
                  <a:tcPr/>
                </a:tc>
              </a:tr>
              <a:tr h="413306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6,8%</a:t>
                      </a:r>
                      <a:endParaRPr lang="ru-RU" dirty="0"/>
                    </a:p>
                  </a:txBody>
                  <a:tcPr/>
                </a:tc>
              </a:tr>
              <a:tr h="413306">
                <a:tc>
                  <a:txBody>
                    <a:bodyPr/>
                    <a:lstStyle/>
                    <a:p>
                      <a:r>
                        <a:rPr lang="en-US" dirty="0" smtClean="0"/>
                        <a:t>Of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ru-RU" dirty="0"/>
                    </a:p>
                  </a:txBody>
                  <a:tcPr/>
                </a:tc>
              </a:tr>
              <a:tr h="413306">
                <a:tc>
                  <a:txBody>
                    <a:bodyPr/>
                    <a:lstStyle/>
                    <a:p>
                      <a:r>
                        <a:rPr lang="en-US" dirty="0" smtClean="0"/>
                        <a:t>And, to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endParaRPr lang="ru-RU" dirty="0"/>
                    </a:p>
                  </a:txBody>
                  <a:tcPr/>
                </a:tc>
              </a:tr>
              <a:tr h="413306">
                <a:tc>
                  <a:txBody>
                    <a:bodyPr/>
                    <a:lstStyle/>
                    <a:p>
                      <a:r>
                        <a:rPr lang="en-US" dirty="0" smtClean="0"/>
                        <a:t>A, 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ru-RU" dirty="0"/>
                    </a:p>
                  </a:txBody>
                  <a:tcPr/>
                </a:tc>
              </a:tr>
              <a:tr h="413306">
                <a:tc>
                  <a:txBody>
                    <a:bodyPr/>
                    <a:lstStyle/>
                    <a:p>
                      <a:r>
                        <a:rPr lang="en-US" dirty="0" smtClean="0"/>
                        <a:t>Is, that, was, it, for…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ru-RU" dirty="0"/>
                    </a:p>
                  </a:txBody>
                  <a:tcPr/>
                </a:tc>
              </a:tr>
              <a:tr h="413306">
                <a:tc>
                  <a:txBody>
                    <a:bodyPr/>
                    <a:lstStyle/>
                    <a:p>
                      <a:r>
                        <a:rPr lang="en-US" dirty="0" smtClean="0"/>
                        <a:t>On, with, he, be, I,</a:t>
                      </a:r>
                      <a:r>
                        <a:rPr lang="en-US" baseline="0" dirty="0" smtClean="0"/>
                        <a:t> by, as, at…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ru-RU" dirty="0"/>
                    </a:p>
                  </a:txBody>
                  <a:tcPr/>
                </a:tc>
              </a:tr>
              <a:tr h="413306">
                <a:tc>
                  <a:txBody>
                    <a:bodyPr/>
                    <a:lstStyle/>
                    <a:p>
                      <a:r>
                        <a:rPr lang="en-US" dirty="0" smtClean="0"/>
                        <a:t>You, are, his, had, not, this, have..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35%</a:t>
                      </a:r>
                      <a:endParaRPr lang="ru-RU" dirty="0"/>
                    </a:p>
                  </a:txBody>
                  <a:tcPr/>
                </a:tc>
              </a:tr>
              <a:tr h="413306">
                <a:tc>
                  <a:txBody>
                    <a:bodyPr/>
                    <a:lstStyle/>
                    <a:p>
                      <a:r>
                        <a:rPr lang="en-US" dirty="0" smtClean="0"/>
                        <a:t>She, they, or, an, her, were, there…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45%</a:t>
                      </a:r>
                      <a:endParaRPr lang="ru-RU" dirty="0"/>
                    </a:p>
                  </a:txBody>
                  <a:tcPr/>
                </a:tc>
              </a:tr>
              <a:tr h="413306">
                <a:tc>
                  <a:txBody>
                    <a:bodyPr/>
                    <a:lstStyle/>
                    <a:p>
                      <a:r>
                        <a:rPr lang="en-US" dirty="0" smtClean="0"/>
                        <a:t>Also, new,</a:t>
                      </a:r>
                      <a:r>
                        <a:rPr lang="en-US" baseline="0" dirty="0" smtClean="0"/>
                        <a:t> like, these, me, after…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en-US" dirty="0" smtClean="0"/>
              <a:t>            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980728"/>
            <a:ext cx="11144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OK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572000" cy="5805264"/>
          </a:xfrm>
          <a:prstGeom prst="rect">
            <a:avLst/>
          </a:prstGeom>
        </p:spPr>
      </p:pic>
      <p:pic>
        <p:nvPicPr>
          <p:cNvPr id="9" name="Рисунок 8" descr="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36712"/>
            <a:ext cx="4572000" cy="5589240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word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412776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397000"/>
          <a:ext cx="9144000" cy="546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820333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 RIGHT HAND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LOLLIPOP</a:t>
                      </a:r>
                      <a:endParaRPr lang="ru-RU" sz="3600" b="1" dirty="0"/>
                    </a:p>
                  </a:txBody>
                  <a:tcPr/>
                </a:tc>
              </a:tr>
              <a:tr h="1820333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LEFT HAND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STEWARDESSES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820333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ONE RAW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TYPEWRITER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           </a:t>
            </a:r>
            <a:r>
              <a:rPr lang="en-US" dirty="0" smtClean="0"/>
              <a:t>the results of the interview</a:t>
            </a:r>
            <a:br>
              <a:rPr lang="en-US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Klet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1340768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Lopadotemachoselachogaleokranioleipsanodrimhypotrimmatosilphioparaomelitokatakechymenokichlepikossyphophattoperisteralektryonoptekephalliokigklopeleiolagoiosiraiobaphetraganopterygon (181)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Гор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63688" y="1772816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</a:rPr>
              <a:t>Taumatawhakatangihangakoauauotamateapokaiwhenuakitanatahu</a:t>
            </a:r>
            <a:r>
              <a:rPr lang="en-US" sz="5400" dirty="0" smtClean="0">
                <a:solidFill>
                  <a:srgbClr val="C00000"/>
                </a:solidFill>
              </a:rPr>
              <a:t> (57)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3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34481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Grammar school </a:t>
            </a:r>
            <a:r>
              <a:rPr lang="ru-RU" sz="2000" dirty="0" smtClean="0"/>
              <a:t>№</a:t>
            </a:r>
            <a:r>
              <a:rPr lang="en-US" sz="2000" dirty="0" smtClean="0"/>
              <a:t>1566</a:t>
            </a:r>
            <a:br>
              <a:rPr lang="en-US" sz="2000" dirty="0" smtClean="0"/>
            </a:br>
            <a:r>
              <a:rPr lang="en-US" sz="2000" dirty="0" smtClean="0"/>
              <a:t>Gymnasium </a:t>
            </a:r>
            <a:r>
              <a:rPr lang="ru-RU" sz="2000" dirty="0" smtClean="0"/>
              <a:t>№1566</a:t>
            </a:r>
            <a:br>
              <a:rPr lang="ru-RU" sz="20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Project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Is it important to learn foreign languages?</a:t>
            </a:r>
            <a:br>
              <a:rPr lang="en-US" sz="2000" dirty="0" smtClean="0"/>
            </a:b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wichtig</a:t>
            </a:r>
            <a:r>
              <a:rPr lang="en-US" sz="2000" dirty="0" smtClean="0"/>
              <a:t> die </a:t>
            </a:r>
            <a:r>
              <a:rPr lang="en-US" sz="2000" dirty="0" err="1" smtClean="0"/>
              <a:t>Fremdsprachen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lernen</a:t>
            </a:r>
            <a:r>
              <a:rPr lang="en-US" sz="2000" dirty="0" smtClean="0"/>
              <a:t>?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Student</a:t>
            </a:r>
            <a:r>
              <a:rPr lang="ru-RU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 smtClean="0"/>
              <a:t>K.Solodova</a:t>
            </a:r>
            <a:r>
              <a:rPr lang="en-US" sz="2000" dirty="0" smtClean="0"/>
              <a:t>, 9G form</a:t>
            </a:r>
            <a:br>
              <a:rPr lang="en-US" sz="2000" dirty="0" smtClean="0"/>
            </a:br>
            <a:r>
              <a:rPr lang="en-US" sz="2000" dirty="0" err="1" smtClean="0">
                <a:solidFill>
                  <a:schemeClr val="tx1"/>
                </a:solidFill>
              </a:rPr>
              <a:t>Autorin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/>
              <a:t>Solodova</a:t>
            </a:r>
            <a:r>
              <a:rPr lang="en-US" sz="2000" dirty="0" smtClean="0"/>
              <a:t> </a:t>
            </a:r>
            <a:r>
              <a:rPr lang="en-US" sz="2000" dirty="0" err="1" smtClean="0"/>
              <a:t>Ksenija</a:t>
            </a:r>
            <a:r>
              <a:rPr lang="en-US" sz="2000" dirty="0" smtClean="0"/>
              <a:t>, </a:t>
            </a:r>
            <a:r>
              <a:rPr lang="en-US" sz="2000" dirty="0" err="1" smtClean="0"/>
              <a:t>Klasse</a:t>
            </a:r>
            <a:r>
              <a:rPr lang="en-US" sz="2000" dirty="0" smtClean="0"/>
              <a:t> 9G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Supervisor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/>
              <a:t>R.Ponka</a:t>
            </a:r>
            <a:r>
              <a:rPr lang="en-US" sz="2000" dirty="0" smtClean="0"/>
              <a:t>, teacher of English, </a:t>
            </a:r>
            <a:r>
              <a:rPr lang="en-US" sz="2000" dirty="0" err="1" smtClean="0"/>
              <a:t>Schurduk</a:t>
            </a:r>
            <a:r>
              <a:rPr lang="en-US" sz="2000" dirty="0" smtClean="0"/>
              <a:t> L., teacher of German</a:t>
            </a:r>
            <a:br>
              <a:rPr lang="en-US" sz="2000" dirty="0" smtClean="0"/>
            </a:br>
            <a:r>
              <a:rPr lang="en-US" sz="2000" dirty="0" err="1" smtClean="0">
                <a:solidFill>
                  <a:schemeClr val="tx1"/>
                </a:solidFill>
              </a:rPr>
              <a:t>Wissenschaftliche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Leiter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/>
              <a:t>Ponka</a:t>
            </a:r>
            <a:r>
              <a:rPr lang="en-US" sz="2000" dirty="0" smtClean="0"/>
              <a:t> R., </a:t>
            </a:r>
            <a:r>
              <a:rPr lang="en-US" sz="2000" dirty="0" err="1" smtClean="0"/>
              <a:t>Englischlehrerin</a:t>
            </a:r>
            <a:r>
              <a:rPr lang="en-US" sz="2000" dirty="0" smtClean="0"/>
              <a:t>,  </a:t>
            </a:r>
            <a:r>
              <a:rPr lang="en-US" sz="2000" dirty="0" err="1" smtClean="0"/>
              <a:t>Schurduk</a:t>
            </a:r>
            <a:r>
              <a:rPr lang="en-US" sz="2000" dirty="0" smtClean="0"/>
              <a:t> L., </a:t>
            </a:r>
            <a:r>
              <a:rPr lang="en-US" sz="2000" dirty="0" err="1" smtClean="0"/>
              <a:t>Deutschlehrerin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Moscow 2016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>
                <a:solidFill>
                  <a:schemeClr val="tx1"/>
                </a:solidFill>
              </a:rPr>
              <a:t>Moskau</a:t>
            </a:r>
            <a:r>
              <a:rPr lang="en-US" sz="2000" dirty="0" smtClean="0">
                <a:solidFill>
                  <a:schemeClr val="tx1"/>
                </a:solidFill>
              </a:rPr>
              <a:t> 2016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733256"/>
            <a:ext cx="6030416" cy="64166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pro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32240" cy="7181057"/>
          </a:xfrm>
        </p:spPr>
      </p:pic>
      <p:sp>
        <p:nvSpPr>
          <p:cNvPr id="5" name="TextBox 4"/>
          <p:cNvSpPr txBox="1"/>
          <p:nvPr/>
        </p:nvSpPr>
        <p:spPr>
          <a:xfrm>
            <a:off x="539552" y="4293096"/>
            <a:ext cx="9263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Wozu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lernt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ihr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Fremdsprachen</a:t>
            </a:r>
            <a:r>
              <a:rPr lang="en-US" sz="4000" dirty="0" smtClean="0">
                <a:solidFill>
                  <a:srgbClr val="FF0000"/>
                </a:solidFill>
              </a:rPr>
              <a:t>?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Ergebnis</a:t>
            </a:r>
            <a:r>
              <a:rPr lang="en-US" dirty="0" smtClean="0"/>
              <a:t>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514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1195282">
                <a:tc>
                  <a:txBody>
                    <a:bodyPr/>
                    <a:lstStyle/>
                    <a:p>
                      <a:r>
                        <a:rPr lang="en-US" dirty="0" smtClean="0"/>
                        <a:t>KLASSE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</a:t>
                      </a:r>
                      <a:r>
                        <a:rPr lang="en-US" baseline="0" dirty="0" smtClean="0"/>
                        <a:t> POPULÄRSTE ANTWORT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NICHT SEHR POPULÄRE ANTWORT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NICHT POPULÄRE</a:t>
                      </a:r>
                      <a:endParaRPr lang="ru-RU" dirty="0"/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        </a:t>
                      </a:r>
                    </a:p>
                    <a:p>
                      <a:r>
                        <a:rPr lang="en-US" sz="1600" b="1" dirty="0" smtClean="0"/>
                        <a:t>              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Man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zwingt</a:t>
                      </a:r>
                      <a:r>
                        <a:rPr lang="en-US" sz="1600" b="1" baseline="0" dirty="0" smtClean="0"/>
                        <a:t> in</a:t>
                      </a:r>
                    </a:p>
                    <a:p>
                      <a:r>
                        <a:rPr lang="en-US" sz="1600" b="1" baseline="0" dirty="0" smtClean="0"/>
                        <a:t>      </a:t>
                      </a:r>
                      <a:r>
                        <a:rPr lang="en-US" sz="1600" b="1" baseline="0" dirty="0" err="1" smtClean="0"/>
                        <a:t>der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Schule</a:t>
                      </a:r>
                      <a:endParaRPr lang="en-US" sz="1600" b="1" baseline="0" dirty="0" smtClean="0"/>
                    </a:p>
                    <a:p>
                      <a:r>
                        <a:rPr lang="en-US" sz="1600" b="1" baseline="0" dirty="0" smtClean="0"/>
                        <a:t>           73%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Um  </a:t>
                      </a:r>
                      <a:r>
                        <a:rPr lang="en-US" sz="1600" b="1" dirty="0" err="1" smtClean="0"/>
                        <a:t>Computerspiele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</a:t>
                      </a:r>
                      <a:r>
                        <a:rPr lang="en-US" sz="1600" b="1" dirty="0" err="1" smtClean="0"/>
                        <a:t>zu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spielen</a:t>
                      </a:r>
                      <a:r>
                        <a:rPr lang="en-US" sz="1600" b="1" dirty="0" smtClean="0"/>
                        <a:t>  </a:t>
                      </a:r>
                    </a:p>
                    <a:p>
                      <a:r>
                        <a:rPr lang="en-US" sz="1600" b="1" dirty="0" smtClean="0"/>
                        <a:t>           20%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Um </a:t>
                      </a:r>
                      <a:r>
                        <a:rPr lang="en-US" sz="1600" b="1" dirty="0" err="1" smtClean="0"/>
                        <a:t>Bekannte</a:t>
                      </a:r>
                      <a:r>
                        <a:rPr lang="en-US" sz="1600" b="1" dirty="0" smtClean="0"/>
                        <a:t> </a:t>
                      </a:r>
                    </a:p>
                    <a:p>
                      <a:r>
                        <a:rPr lang="en-US" sz="1600" b="1" dirty="0" err="1" smtClean="0"/>
                        <a:t>zu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überraschen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       7%</a:t>
                      </a:r>
                      <a:endParaRPr lang="ru-RU" sz="1600" b="1" dirty="0"/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endParaRPr lang="en-US" sz="1600" b="1" dirty="0" smtClean="0"/>
                    </a:p>
                    <a:p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        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Ich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möchte</a:t>
                      </a:r>
                      <a:r>
                        <a:rPr lang="en-US" sz="1600" b="1" dirty="0" smtClean="0"/>
                        <a:t> ins </a:t>
                      </a:r>
                      <a:r>
                        <a:rPr lang="en-US" sz="1600" b="1" dirty="0" err="1" smtClean="0"/>
                        <a:t>Ausland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fahren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      58%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Um </a:t>
                      </a:r>
                      <a:r>
                        <a:rPr lang="en-US" sz="1600" b="1" dirty="0" err="1" smtClean="0"/>
                        <a:t>zu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chatten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      32%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Um   </a:t>
                      </a:r>
                    </a:p>
                    <a:p>
                      <a:r>
                        <a:rPr lang="en-US" sz="1600" b="1" dirty="0" smtClean="0"/>
                        <a:t>   </a:t>
                      </a:r>
                      <a:r>
                        <a:rPr lang="en-US" sz="1600" b="1" dirty="0" err="1" smtClean="0"/>
                        <a:t>ausländische</a:t>
                      </a:r>
                      <a:r>
                        <a:rPr lang="en-US" sz="1600" b="1" dirty="0" smtClean="0"/>
                        <a:t> </a:t>
                      </a:r>
                    </a:p>
                    <a:p>
                      <a:r>
                        <a:rPr lang="en-US" sz="1600" b="1" dirty="0" smtClean="0"/>
                        <a:t>    </a:t>
                      </a:r>
                      <a:r>
                        <a:rPr lang="en-US" sz="1600" b="1" dirty="0" err="1" smtClean="0"/>
                        <a:t>Literaur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im</a:t>
                      </a:r>
                      <a:r>
                        <a:rPr lang="en-US" sz="1600" b="1" dirty="0" smtClean="0"/>
                        <a:t> </a:t>
                      </a:r>
                    </a:p>
                    <a:p>
                      <a:r>
                        <a:rPr lang="en-US" sz="1600" b="1" dirty="0" smtClean="0"/>
                        <a:t>    Original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zu</a:t>
                      </a:r>
                      <a:r>
                        <a:rPr lang="en-US" sz="1600" b="1" baseline="0" dirty="0" smtClean="0"/>
                        <a:t>  </a:t>
                      </a:r>
                    </a:p>
                    <a:p>
                      <a:r>
                        <a:rPr lang="en-US" sz="1600" b="1" baseline="0" dirty="0" smtClean="0"/>
                        <a:t>         </a:t>
                      </a:r>
                      <a:r>
                        <a:rPr lang="en-US" sz="1600" b="1" baseline="0" dirty="0" err="1" smtClean="0"/>
                        <a:t>lesen</a:t>
                      </a:r>
                      <a:endParaRPr lang="en-US" sz="1600" b="1" baseline="0" dirty="0" smtClean="0"/>
                    </a:p>
                    <a:p>
                      <a:r>
                        <a:rPr lang="en-US" sz="1600" b="1" baseline="0" dirty="0" smtClean="0"/>
                        <a:t>           10%</a:t>
                      </a:r>
                      <a:endParaRPr lang="ru-RU" sz="1600" b="1" dirty="0"/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endParaRPr lang="en-US" sz="1600" b="1" dirty="0" smtClean="0"/>
                    </a:p>
                    <a:p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         9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 </a:t>
                      </a:r>
                      <a:r>
                        <a:rPr lang="en-US" sz="1600" b="1" dirty="0" err="1" smtClean="0"/>
                        <a:t>Für</a:t>
                      </a:r>
                      <a:r>
                        <a:rPr lang="en-US" sz="1600" b="1" dirty="0" smtClean="0"/>
                        <a:t> </a:t>
                      </a:r>
                    </a:p>
                    <a:p>
                      <a:r>
                        <a:rPr lang="en-US" sz="1600" b="1" dirty="0" smtClean="0"/>
                        <a:t>     </a:t>
                      </a:r>
                      <a:r>
                        <a:rPr lang="en-US" sz="1600" b="1" dirty="0" err="1" smtClean="0"/>
                        <a:t>zukunftigen</a:t>
                      </a:r>
                      <a:r>
                        <a:rPr lang="en-US" sz="1600" b="1" dirty="0" smtClean="0"/>
                        <a:t> </a:t>
                      </a:r>
                    </a:p>
                    <a:p>
                      <a:r>
                        <a:rPr lang="en-US" sz="1600" b="1" dirty="0" smtClean="0"/>
                        <a:t>          </a:t>
                      </a:r>
                      <a:r>
                        <a:rPr lang="en-US" sz="1600" b="1" dirty="0" err="1" smtClean="0"/>
                        <a:t>Beruf</a:t>
                      </a:r>
                      <a:r>
                        <a:rPr lang="en-US" sz="1600" b="1" dirty="0" smtClean="0"/>
                        <a:t> </a:t>
                      </a:r>
                    </a:p>
                    <a:p>
                      <a:r>
                        <a:rPr lang="en-US" sz="1600" b="1" dirty="0" smtClean="0"/>
                        <a:t>            80%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Interessant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zu</a:t>
                      </a:r>
                      <a:r>
                        <a:rPr lang="en-US" sz="1600" b="1" dirty="0" smtClean="0"/>
                        <a:t> </a:t>
                      </a:r>
                    </a:p>
                    <a:p>
                      <a:r>
                        <a:rPr lang="en-US" sz="1600" b="1" dirty="0" smtClean="0"/>
                        <a:t>      </a:t>
                      </a:r>
                      <a:r>
                        <a:rPr lang="en-US" sz="1600" b="1" dirty="0" err="1" smtClean="0"/>
                        <a:t>sprechen</a:t>
                      </a:r>
                      <a:r>
                        <a:rPr lang="en-US" sz="1600" b="1" dirty="0" smtClean="0"/>
                        <a:t> </a:t>
                      </a:r>
                    </a:p>
                    <a:p>
                      <a:r>
                        <a:rPr lang="en-US" sz="1600" b="1" dirty="0" smtClean="0"/>
                        <a:t>           18%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</a:t>
                      </a:r>
                      <a:r>
                        <a:rPr lang="en-US" sz="1600" b="1" dirty="0" err="1" smtClean="0"/>
                        <a:t>Einfach</a:t>
                      </a:r>
                      <a:r>
                        <a:rPr lang="en-US" sz="1600" b="1" dirty="0" smtClean="0"/>
                        <a:t> (so)</a:t>
                      </a:r>
                    </a:p>
                    <a:p>
                      <a:r>
                        <a:rPr lang="en-US" sz="1600" b="1" dirty="0" smtClean="0"/>
                        <a:t>            2%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Ergebnis</a:t>
            </a:r>
            <a:r>
              <a:rPr lang="en-US" dirty="0" smtClean="0"/>
              <a:t>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994923"/>
          <a:ext cx="7467600" cy="5746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1291628">
                <a:tc>
                  <a:txBody>
                    <a:bodyPr/>
                    <a:lstStyle/>
                    <a:p>
                      <a:r>
                        <a:rPr lang="en-US" dirty="0" smtClean="0"/>
                        <a:t>KLASSE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POPULÄRE ANTWORT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NICHT BESONDERS POPULÄRE ANTWORT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NICHT POPULÄRE ANTWORT</a:t>
                      </a:r>
                      <a:endParaRPr lang="ru-RU" dirty="0"/>
                    </a:p>
                  </a:txBody>
                  <a:tcPr/>
                </a:tc>
              </a:tr>
              <a:tr h="1589697">
                <a:tc>
                  <a:txBody>
                    <a:bodyPr/>
                    <a:lstStyle/>
                    <a:p>
                      <a:endParaRPr lang="en-US" sz="1600" b="1" dirty="0" smtClean="0"/>
                    </a:p>
                    <a:p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        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Die </a:t>
                      </a:r>
                      <a:r>
                        <a:rPr lang="en-US" sz="1600" b="1" dirty="0" err="1" smtClean="0"/>
                        <a:t>Eltern</a:t>
                      </a:r>
                      <a:r>
                        <a:rPr lang="en-US" sz="1600" b="1" dirty="0" smtClean="0"/>
                        <a:t>  </a:t>
                      </a:r>
                    </a:p>
                    <a:p>
                      <a:r>
                        <a:rPr lang="en-US" sz="1600" b="1" dirty="0" smtClean="0"/>
                        <a:t>   </a:t>
                      </a:r>
                      <a:r>
                        <a:rPr lang="en-US" sz="1600" b="1" dirty="0" err="1" smtClean="0"/>
                        <a:t>haben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gesagt</a:t>
                      </a:r>
                      <a:r>
                        <a:rPr lang="en-US" sz="1600" b="1" dirty="0" smtClean="0"/>
                        <a:t>,  </a:t>
                      </a:r>
                      <a:r>
                        <a:rPr lang="en-US" sz="1600" b="1" dirty="0" err="1" smtClean="0"/>
                        <a:t>dass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sie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mir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ein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Fahrrad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kaufen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     47%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</a:t>
                      </a:r>
                      <a:r>
                        <a:rPr lang="en-US" sz="1600" b="1" dirty="0" err="1" smtClean="0"/>
                        <a:t>Ich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möchte</a:t>
                      </a:r>
                      <a:r>
                        <a:rPr lang="en-US" sz="1600" b="1" dirty="0" smtClean="0"/>
                        <a:t>  </a:t>
                      </a:r>
                    </a:p>
                    <a:p>
                      <a:r>
                        <a:rPr lang="en-US" sz="1600" b="1" dirty="0" smtClean="0"/>
                        <a:t>  </a:t>
                      </a:r>
                      <a:r>
                        <a:rPr lang="en-US" sz="1600" b="1" dirty="0" err="1" smtClean="0"/>
                        <a:t>erfahren</a:t>
                      </a:r>
                      <a:r>
                        <a:rPr lang="en-US" sz="1600" b="1" dirty="0" smtClean="0"/>
                        <a:t>, was</a:t>
                      </a:r>
                    </a:p>
                    <a:p>
                      <a:r>
                        <a:rPr lang="en-US" sz="1600" b="1" dirty="0" smtClean="0"/>
                        <a:t>       auf den</a:t>
                      </a:r>
                    </a:p>
                    <a:p>
                      <a:r>
                        <a:rPr lang="en-US" sz="1600" b="1" dirty="0" smtClean="0"/>
                        <a:t>    </a:t>
                      </a:r>
                      <a:r>
                        <a:rPr lang="en-US" sz="1600" b="1" dirty="0" err="1" smtClean="0"/>
                        <a:t>Etiketten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geschrieben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ist</a:t>
                      </a:r>
                      <a:r>
                        <a:rPr lang="en-US" sz="1600" b="1" dirty="0" smtClean="0"/>
                        <a:t>  </a:t>
                      </a:r>
                    </a:p>
                    <a:p>
                      <a:r>
                        <a:rPr lang="en-US" sz="1600" b="1" dirty="0" smtClean="0"/>
                        <a:t>          41%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Um Professor</a:t>
                      </a:r>
                    </a:p>
                    <a:p>
                      <a:r>
                        <a:rPr lang="en-US" sz="1600" b="1" dirty="0" smtClean="0"/>
                        <a:t>     </a:t>
                      </a:r>
                      <a:r>
                        <a:rPr lang="en-US" sz="1600" b="1" dirty="0" err="1" smtClean="0"/>
                        <a:t>zu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werden</a:t>
                      </a:r>
                      <a:r>
                        <a:rPr lang="en-US" sz="1600" b="1" baseline="0" dirty="0" smtClean="0"/>
                        <a:t> </a:t>
                      </a:r>
                    </a:p>
                    <a:p>
                      <a:r>
                        <a:rPr lang="en-US" sz="1600" b="1" baseline="0" dirty="0" smtClean="0"/>
                        <a:t>         12%</a:t>
                      </a:r>
                      <a:endParaRPr lang="ru-RU" sz="1600" b="1" dirty="0"/>
                    </a:p>
                  </a:txBody>
                  <a:tcPr/>
                </a:tc>
              </a:tr>
              <a:tr h="1259638">
                <a:tc>
                  <a:txBody>
                    <a:bodyPr/>
                    <a:lstStyle/>
                    <a:p>
                      <a:endParaRPr lang="en-US" sz="1600" b="1" dirty="0" smtClean="0"/>
                    </a:p>
                    <a:p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         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</a:t>
                      </a:r>
                      <a:r>
                        <a:rPr lang="en-US" sz="1600" b="1" dirty="0" err="1" smtClean="0"/>
                        <a:t>Ich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möchte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</a:t>
                      </a:r>
                      <a:r>
                        <a:rPr lang="en-US" sz="1600" b="1" dirty="0" err="1" smtClean="0"/>
                        <a:t>Rockstar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werden</a:t>
                      </a:r>
                      <a:r>
                        <a:rPr lang="en-US" sz="1600" b="1" dirty="0" smtClean="0"/>
                        <a:t> und </a:t>
                      </a:r>
                      <a:r>
                        <a:rPr lang="en-US" sz="1600" b="1" dirty="0" err="1" smtClean="0"/>
                        <a:t>im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Hollywood </a:t>
                      </a:r>
                    </a:p>
                    <a:p>
                      <a:r>
                        <a:rPr lang="en-US" sz="1600" b="1" dirty="0" smtClean="0"/>
                        <a:t>      </a:t>
                      </a:r>
                      <a:r>
                        <a:rPr lang="en-US" sz="1600" b="1" dirty="0" err="1" smtClean="0"/>
                        <a:t>arbeiten</a:t>
                      </a:r>
                      <a:r>
                        <a:rPr lang="en-US" sz="1600" b="1" dirty="0" smtClean="0"/>
                        <a:t> </a:t>
                      </a:r>
                    </a:p>
                    <a:p>
                      <a:r>
                        <a:rPr lang="en-US" sz="1600" b="1" dirty="0" smtClean="0"/>
                        <a:t>          53%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</a:t>
                      </a:r>
                      <a:r>
                        <a:rPr lang="en-US" sz="1600" b="1" dirty="0" err="1" smtClean="0"/>
                        <a:t>Ich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wei</a:t>
                      </a:r>
                      <a:r>
                        <a:rPr lang="el-GR" sz="1600" b="1" dirty="0" smtClean="0"/>
                        <a:t>β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nicht</a:t>
                      </a:r>
                      <a:r>
                        <a:rPr lang="en-US" sz="1600" b="1" dirty="0" smtClean="0"/>
                        <a:t>,</a:t>
                      </a:r>
                    </a:p>
                    <a:p>
                      <a:r>
                        <a:rPr lang="en-US" sz="1600" b="1" baseline="0" dirty="0" smtClean="0"/>
                        <a:t>     die Mutter</a:t>
                      </a:r>
                    </a:p>
                    <a:p>
                      <a:r>
                        <a:rPr lang="en-US" sz="1600" b="1" baseline="0" dirty="0" smtClean="0"/>
                        <a:t>        </a:t>
                      </a:r>
                      <a:r>
                        <a:rPr lang="en-US" sz="1600" b="1" baseline="0" dirty="0" err="1" smtClean="0"/>
                        <a:t>zwingt</a:t>
                      </a:r>
                      <a:r>
                        <a:rPr lang="en-US" sz="1600" b="1" baseline="0" dirty="0" smtClean="0"/>
                        <a:t>  </a:t>
                      </a:r>
                    </a:p>
                    <a:p>
                      <a:r>
                        <a:rPr lang="en-US" sz="1600" b="1" baseline="0" dirty="0" smtClean="0"/>
                        <a:t>          27%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</a:t>
                      </a:r>
                      <a:r>
                        <a:rPr lang="en-US" sz="1600" b="1" dirty="0" err="1" smtClean="0"/>
                        <a:t>Ich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habe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Fremdsprachen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</a:t>
                      </a:r>
                      <a:r>
                        <a:rPr lang="en-US" sz="1600" b="1" dirty="0" err="1" smtClean="0"/>
                        <a:t>nicht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gern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     20%</a:t>
                      </a:r>
                      <a:endParaRPr lang="ru-RU" sz="1600" b="1" dirty="0"/>
                    </a:p>
                  </a:txBody>
                  <a:tcPr/>
                </a:tc>
              </a:tr>
              <a:tr h="1180820">
                <a:tc>
                  <a:txBody>
                    <a:bodyPr/>
                    <a:lstStyle/>
                    <a:p>
                      <a:endParaRPr lang="en-US" sz="1600" b="1" dirty="0" smtClean="0"/>
                    </a:p>
                    <a:p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         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Um </a:t>
                      </a:r>
                      <a:r>
                        <a:rPr lang="en-US" sz="1600" b="1" dirty="0" err="1" smtClean="0"/>
                        <a:t>Präsident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 </a:t>
                      </a:r>
                      <a:r>
                        <a:rPr lang="en-US" sz="1600" b="1" dirty="0" err="1" smtClean="0"/>
                        <a:t>zu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werden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     78%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Um </a:t>
                      </a:r>
                      <a:r>
                        <a:rPr lang="en-US" sz="1600" b="1" dirty="0" err="1" smtClean="0"/>
                        <a:t>viel</a:t>
                      </a:r>
                      <a:r>
                        <a:rPr lang="en-US" sz="1600" b="1" dirty="0" smtClean="0"/>
                        <a:t> Geld</a:t>
                      </a:r>
                    </a:p>
                    <a:p>
                      <a:r>
                        <a:rPr lang="en-US" sz="1600" b="1" dirty="0" smtClean="0"/>
                        <a:t>   </a:t>
                      </a:r>
                      <a:r>
                        <a:rPr lang="en-US" sz="1600" b="1" dirty="0" err="1" smtClean="0"/>
                        <a:t>zu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verdienen</a:t>
                      </a:r>
                      <a:endParaRPr lang="en-US" sz="1600" b="1" dirty="0" smtClean="0"/>
                    </a:p>
                    <a:p>
                      <a:r>
                        <a:rPr lang="en-US" sz="1600" b="1" baseline="0" dirty="0" smtClean="0"/>
                        <a:t>          17%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Die </a:t>
                      </a:r>
                      <a:r>
                        <a:rPr lang="en-US" sz="1600" b="1" dirty="0" err="1" smtClean="0"/>
                        <a:t>Eltern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</a:t>
                      </a:r>
                      <a:r>
                        <a:rPr lang="en-US" sz="1600" b="1" dirty="0" err="1" smtClean="0"/>
                        <a:t>zahlen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mir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Geld </a:t>
                      </a:r>
                      <a:r>
                        <a:rPr lang="en-US" sz="1600" b="1" dirty="0" err="1" smtClean="0"/>
                        <a:t>für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alle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</a:t>
                      </a:r>
                      <a:r>
                        <a:rPr lang="en-US" sz="1600" b="1" dirty="0" err="1" smtClean="0"/>
                        <a:t>gute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Noten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     5%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Ergebnis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Umfrage</a:t>
            </a:r>
            <a:r>
              <a:rPr lang="en-US" dirty="0" smtClean="0"/>
              <a:t>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871897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6381328" cy="6381328"/>
          </a:xfrm>
        </p:spPr>
      </p:pic>
      <p:sp>
        <p:nvSpPr>
          <p:cNvPr id="5" name="TextBox 4"/>
          <p:cNvSpPr txBox="1"/>
          <p:nvPr/>
        </p:nvSpPr>
        <p:spPr>
          <a:xfrm>
            <a:off x="4932041" y="3501008"/>
            <a:ext cx="32403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Wozu</a:t>
            </a:r>
            <a:r>
              <a:rPr lang="en-US" sz="3200" dirty="0" smtClean="0"/>
              <a:t> </a:t>
            </a:r>
            <a:r>
              <a:rPr lang="en-US" sz="3200" dirty="0" err="1" smtClean="0"/>
              <a:t>braucht</a:t>
            </a:r>
            <a:r>
              <a:rPr lang="en-US" sz="3200" dirty="0" smtClean="0"/>
              <a:t> man </a:t>
            </a:r>
            <a:r>
              <a:rPr lang="en-US" sz="3200" dirty="0" err="1" smtClean="0"/>
              <a:t>Deutch</a:t>
            </a:r>
            <a:r>
              <a:rPr lang="en-US" sz="3200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n_with_question_0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1" y="476672"/>
            <a:ext cx="5760640" cy="5997153"/>
          </a:xfrm>
        </p:spPr>
      </p:pic>
      <p:sp>
        <p:nvSpPr>
          <p:cNvPr id="5" name="TextBox 4"/>
          <p:cNvSpPr txBox="1"/>
          <p:nvPr/>
        </p:nvSpPr>
        <p:spPr>
          <a:xfrm>
            <a:off x="6228185" y="2996952"/>
            <a:ext cx="2915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my opinion…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115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1028</TotalTime>
  <Words>386</Words>
  <Application>Microsoft Office PowerPoint</Application>
  <PresentationFormat>Экран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Grammar school №1566 Gymnasium №1566 Project Is it important to learn foreign languages? Ist es wichtig die Fremdsprachen zu lernen? Student: K.Solodova, 9G form Autorin: Solodova Ksenija, Klasse 9G Supervisor: R.Ponka, teacher of English, Schurduk L., teacher of German Wissenschaftliche Leiter: Ponka R., Englischlehrerin,  Schurduk L., Deutschlehrerin Moscow 2016 Moskau 2016</vt:lpstr>
      <vt:lpstr>Слайд 3</vt:lpstr>
      <vt:lpstr>Das Ergebnis.</vt:lpstr>
      <vt:lpstr>Das Ergebnis.</vt:lpstr>
      <vt:lpstr>Das Ergebnis nach einer Umfrage.</vt:lpstr>
      <vt:lpstr>Слайд 7</vt:lpstr>
      <vt:lpstr>Слайд 8</vt:lpstr>
      <vt:lpstr>Слайд 9</vt:lpstr>
      <vt:lpstr>The most valuable English                      words.</vt:lpstr>
      <vt:lpstr>                     </vt:lpstr>
      <vt:lpstr>Слайд 12</vt:lpstr>
      <vt:lpstr>              the results of the interview 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IT IMPORTANT TO LEARN FOREIGN LANGUAGES?</dc:title>
  <dc:creator>Бурзаева</dc:creator>
  <cp:lastModifiedBy>1</cp:lastModifiedBy>
  <cp:revision>93</cp:revision>
  <dcterms:created xsi:type="dcterms:W3CDTF">2016-04-19T07:31:27Z</dcterms:created>
  <dcterms:modified xsi:type="dcterms:W3CDTF">2016-05-26T11:12:43Z</dcterms:modified>
</cp:coreProperties>
</file>