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90" r:id="rId3"/>
    <p:sldId id="295" r:id="rId4"/>
    <p:sldId id="298" r:id="rId5"/>
    <p:sldId id="299" r:id="rId6"/>
    <p:sldId id="300" r:id="rId7"/>
    <p:sldId id="288" r:id="rId8"/>
    <p:sldId id="289" r:id="rId9"/>
    <p:sldId id="302" r:id="rId10"/>
    <p:sldId id="294" r:id="rId11"/>
    <p:sldId id="291" r:id="rId12"/>
    <p:sldId id="292" r:id="rId13"/>
    <p:sldId id="293" r:id="rId14"/>
    <p:sldId id="283" r:id="rId15"/>
    <p:sldId id="259" r:id="rId16"/>
    <p:sldId id="260" r:id="rId17"/>
    <p:sldId id="261" r:id="rId18"/>
    <p:sldId id="262" r:id="rId19"/>
    <p:sldId id="284" r:id="rId20"/>
    <p:sldId id="265" r:id="rId21"/>
    <p:sldId id="266" r:id="rId22"/>
    <p:sldId id="267" r:id="rId23"/>
    <p:sldId id="268" r:id="rId24"/>
    <p:sldId id="269" r:id="rId25"/>
    <p:sldId id="285" r:id="rId26"/>
    <p:sldId id="270" r:id="rId27"/>
    <p:sldId id="271" r:id="rId28"/>
    <p:sldId id="272" r:id="rId29"/>
    <p:sldId id="273" r:id="rId30"/>
    <p:sldId id="274" r:id="rId31"/>
    <p:sldId id="275" r:id="rId32"/>
    <p:sldId id="286" r:id="rId33"/>
    <p:sldId id="277" r:id="rId34"/>
    <p:sldId id="278" r:id="rId35"/>
    <p:sldId id="296" r:id="rId36"/>
    <p:sldId id="279" r:id="rId37"/>
    <p:sldId id="280" r:id="rId38"/>
    <p:sldId id="287" r:id="rId39"/>
    <p:sldId id="297" r:id="rId40"/>
    <p:sldId id="301" r:id="rId41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6600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005" autoAdjust="0"/>
    <p:restoredTop sz="90929"/>
  </p:normalViewPr>
  <p:slideViewPr>
    <p:cSldViewPr>
      <p:cViewPr>
        <p:scale>
          <a:sx n="73" d="100"/>
          <a:sy n="73" d="100"/>
        </p:scale>
        <p:origin x="-1650" y="1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DC411-07D9-4F3B-8108-01100842E24E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858605468"/>
      </p:ext>
    </p:extLst>
  </p:cSld>
  <p:clrMapOvr>
    <a:masterClrMapping/>
  </p:clrMapOvr>
  <p:transition spd="slow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07B5A-0D37-412B-938E-0509F7C56D36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702885088"/>
      </p:ext>
    </p:extLst>
  </p:cSld>
  <p:clrMapOvr>
    <a:masterClrMapping/>
  </p:clrMapOvr>
  <p:transition spd="slow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32C41-CA8A-4A43-B825-D39BB716033B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992868931"/>
      </p:ext>
    </p:extLst>
  </p:cSld>
  <p:clrMapOvr>
    <a:masterClrMapping/>
  </p:clrMapOvr>
  <p:transition spd="slow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BFB26-EF2A-457C-B984-037088EDCB1F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906793962"/>
      </p:ext>
    </p:extLst>
  </p:cSld>
  <p:clrMapOvr>
    <a:masterClrMapping/>
  </p:clrMapOvr>
  <p:transition spd="slow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734E41-D059-421C-A7A9-AD05A7E05598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285056746"/>
      </p:ext>
    </p:extLst>
  </p:cSld>
  <p:clrMapOvr>
    <a:masterClrMapping/>
  </p:clrMapOvr>
  <p:transition spd="slow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A46436-2FF0-48B3-B062-6F05E88593D7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04586625"/>
      </p:ext>
    </p:extLst>
  </p:cSld>
  <p:clrMapOvr>
    <a:masterClrMapping/>
  </p:clrMapOvr>
  <p:transition spd="slow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96A47-2246-459E-B7F1-F7EB831CB11B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887117473"/>
      </p:ext>
    </p:extLst>
  </p:cSld>
  <p:clrMapOvr>
    <a:masterClrMapping/>
  </p:clrMapOvr>
  <p:transition spd="slow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1A7AD-BB17-4C4E-B23C-7E62F3DA452B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825532265"/>
      </p:ext>
    </p:extLst>
  </p:cSld>
  <p:clrMapOvr>
    <a:masterClrMapping/>
  </p:clrMapOvr>
  <p:transition spd="slow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1DF2B-1BC8-4241-9DE3-B8B31D6E3C98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991136342"/>
      </p:ext>
    </p:extLst>
  </p:cSld>
  <p:clrMapOvr>
    <a:masterClrMapping/>
  </p:clrMapOvr>
  <p:transition spd="slow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9B156-039B-4369-AC84-A20078D2739A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02066076"/>
      </p:ext>
    </p:extLst>
  </p:cSld>
  <p:clrMapOvr>
    <a:masterClrMapping/>
  </p:clrMapOvr>
  <p:transition spd="slow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E5E1F-4CE5-49CB-B02D-2ED8FF504604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65863342"/>
      </p:ext>
    </p:extLst>
  </p:cSld>
  <p:clrMapOvr>
    <a:masterClrMapping/>
  </p:clrMapOvr>
  <p:transition spd="slow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 dirty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A7DE7A6C-437D-4F4E-9DD2-4F5C2612F1ED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13" r:id="rId2"/>
    <p:sldLayoutId id="2147483722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23" r:id="rId9"/>
    <p:sldLayoutId id="2147483719" r:id="rId10"/>
    <p:sldLayoutId id="2147483720" r:id="rId11"/>
  </p:sldLayoutIdLst>
  <p:transition spd="slow">
    <p:split orient="vert"/>
  </p:transition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&#1088;&#1072;&#1073;&#1086;&#1090;&#1072;\&#1054;&#1083;&#1100;&#1075;&#1072;%20&#1042;&#1086;&#1088;&#1086;&#1085;&#1077;&#1094;%20-%20&#1055;&#1086;%20&#1084;&#1091;&#1088;&#1086;&#1084;&#1089;&#1082;&#1086;&#1081;%20&#1076;&#1086;&#1088;&#1086;&#1078;&#1082;&#1077;%20(mp3ostrov.com).mp3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&#1088;&#1072;&#1073;&#1086;&#1090;&#1072;\&#1055;&#1077;&#1090;&#1088;%20&#1080;%20&#1060;&#1077;&#1074;&#1088;&#1086;&#1085;&#1100;&#1103;%20&#1075;&#1080;&#1084;&#1085;.mp3" TargetMode="Externa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http://cs7011.vk.me/c540105/v540105424/4e88/3yW12y-vNo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9186863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371600" y="4725144"/>
            <a:ext cx="6629400" cy="1584176"/>
          </a:xfrm>
          <a:prstGeom prst="roundRect">
            <a:avLst/>
          </a:prstGeom>
          <a:solidFill>
            <a:srgbClr val="FFC000"/>
          </a:solidFill>
          <a:ln>
            <a:solidFill>
              <a:srgbClr val="006600"/>
            </a:solidFill>
          </a:ln>
          <a:scene3d>
            <a:camera prst="obliqueTop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685800" y="4572000"/>
            <a:ext cx="81534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sz="540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</a:rPr>
              <a:t>«</a:t>
            </a:r>
            <a:r>
              <a:rPr lang="ru-RU" altLang="ru-RU" sz="540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</a:rPr>
              <a:t>Родной край»</a:t>
            </a:r>
            <a:endParaRPr lang="ru-RU" altLang="ru-RU" sz="5400" dirty="0" smtClean="0">
              <a:ln>
                <a:solidFill>
                  <a:schemeClr val="tx1"/>
                </a:solidFill>
              </a:ln>
              <a:solidFill>
                <a:srgbClr val="006600"/>
              </a:solidFill>
            </a:endParaRPr>
          </a:p>
          <a:p>
            <a:pPr algn="ctr" eaLnBrk="1" hangingPunct="1">
              <a:defRPr/>
            </a:pPr>
            <a:r>
              <a:rPr lang="ru-RU" altLang="ru-RU" sz="160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</a:rPr>
              <a:t>Для учащихся 7-х классов</a:t>
            </a:r>
          </a:p>
          <a:p>
            <a:pPr algn="ctr" eaLnBrk="1" hangingPunct="1">
              <a:defRPr/>
            </a:pPr>
            <a:r>
              <a:rPr lang="ru-RU" altLang="ru-RU" sz="160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</a:rPr>
              <a:t>Учитель истории: </a:t>
            </a:r>
            <a:r>
              <a:rPr lang="ru-RU" altLang="ru-RU" sz="1600" dirty="0" err="1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</a:rPr>
              <a:t>Шарова</a:t>
            </a:r>
            <a:r>
              <a:rPr lang="ru-RU" altLang="ru-RU" sz="160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</a:rPr>
              <a:t> Т.Ф.</a:t>
            </a:r>
            <a:endParaRPr lang="ru-RU" altLang="ru-RU" sz="1600" dirty="0">
              <a:ln>
                <a:solidFill>
                  <a:schemeClr val="tx1"/>
                </a:solidFill>
              </a:ln>
              <a:solidFill>
                <a:srgbClr val="006600"/>
              </a:solidFill>
            </a:endParaRPr>
          </a:p>
          <a:p>
            <a:pPr>
              <a:defRPr/>
            </a:pPr>
            <a:endParaRPr lang="ru-RU" altLang="ru-RU" sz="5400" dirty="0">
              <a:solidFill>
                <a:srgbClr val="006600"/>
              </a:solidFill>
            </a:endParaRPr>
          </a:p>
        </p:txBody>
      </p:sp>
      <p:pic>
        <p:nvPicPr>
          <p:cNvPr id="5125" name="Picture 4" descr="&amp;Ncy;&amp;acy;&amp;bcy;&amp;iecy;&amp;rcy;&amp;iecy;&amp;zhcy;&amp;ncy;&amp;acy;&amp;yacy; &amp;Mcy;&amp;ucy;&amp;rcy;&amp;ocy;&amp;mcy;&amp;acy;. &amp;Fcy;&amp;ocy;&amp;tcy;&amp;ocy;&amp;gcy;&amp;rcy;&amp;acy;&amp;fcy; - &amp;Gcy;&amp;lcy;&amp;acy;&amp;zcy;&amp;ucy;&amp;ncy;&amp;ocy;&amp;vcy; &amp;Acy;&amp;lcy;&amp;iecy;&amp;kcy;&amp;scy;&amp;acy;&amp;ncy;&amp;dcy;&amp;r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8600"/>
            <a:ext cx="6629400" cy="4402138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img.zoneland.ru/images6/818425CIMG0992.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4730750" cy="631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Box 2"/>
          <p:cNvSpPr txBox="1">
            <a:spLocks noChangeArrowheads="1"/>
          </p:cNvSpPr>
          <p:nvPr/>
        </p:nvSpPr>
        <p:spPr bwMode="auto">
          <a:xfrm>
            <a:off x="5651500" y="908050"/>
            <a:ext cx="3294063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r>
              <a:rPr lang="ru-RU" sz="4000" b="1"/>
              <a:t>Площадь </a:t>
            </a:r>
          </a:p>
          <a:p>
            <a:r>
              <a:rPr lang="ru-RU" sz="4000" b="1"/>
              <a:t>1100 летия</a:t>
            </a:r>
          </a:p>
          <a:p>
            <a:r>
              <a:rPr lang="ru-RU" sz="4000" b="1"/>
              <a:t>г. Мурома</a:t>
            </a:r>
          </a:p>
        </p:txBody>
      </p:sp>
      <p:pic>
        <p:nvPicPr>
          <p:cNvPr id="14340" name="Picture 2" descr="http://uka.izmuroma.ru/uploads/posts/2010-09/1284985043_d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3548063"/>
            <a:ext cx="4275137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53975"/>
            <a:ext cx="9072562" cy="680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2987675" y="260350"/>
            <a:ext cx="4897438" cy="19399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7172" name="TextBox 1"/>
          <p:cNvSpPr txBox="1">
            <a:spLocks noChangeArrowheads="1"/>
          </p:cNvSpPr>
          <p:nvPr/>
        </p:nvSpPr>
        <p:spPr bwMode="auto">
          <a:xfrm>
            <a:off x="3240088" y="279400"/>
            <a:ext cx="5903912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r>
              <a:rPr lang="ru-RU" sz="4000">
                <a:solidFill>
                  <a:schemeClr val="bg1"/>
                </a:solidFill>
              </a:rPr>
              <a:t>Бронепоезд был отправлен на войну </a:t>
            </a:r>
          </a:p>
          <a:p>
            <a:r>
              <a:rPr lang="ru-RU" sz="4000">
                <a:solidFill>
                  <a:schemeClr val="bg1"/>
                </a:solidFill>
              </a:rPr>
              <a:t>и дошёл до Одера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492375"/>
            <a:ext cx="8582025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5" name="TextBox 1"/>
          <p:cNvSpPr txBox="1">
            <a:spLocks noChangeArrowheads="1"/>
          </p:cNvSpPr>
          <p:nvPr/>
        </p:nvSpPr>
        <p:spPr bwMode="auto">
          <a:xfrm>
            <a:off x="395288" y="534988"/>
            <a:ext cx="62642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r>
              <a:rPr lang="ru-RU" sz="4000"/>
              <a:t>Вокзал построенный </a:t>
            </a:r>
          </a:p>
          <a:p>
            <a:r>
              <a:rPr lang="ru-RU" sz="4000"/>
              <a:t>по проекту Щусева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xpeh13.ru/wp-content/uploads/2014/12/DSC022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47763"/>
            <a:ext cx="8724900" cy="559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Box 1"/>
          <p:cNvSpPr txBox="1">
            <a:spLocks noChangeArrowheads="1"/>
          </p:cNvSpPr>
          <p:nvPr/>
        </p:nvSpPr>
        <p:spPr bwMode="auto">
          <a:xfrm>
            <a:off x="911225" y="342900"/>
            <a:ext cx="71183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r>
              <a:rPr lang="ru-RU" sz="4000"/>
              <a:t>Центральная улица Московская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304800" y="228600"/>
            <a:ext cx="8534400" cy="317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tabLst>
                <a:tab pos="7337425" algn="l"/>
              </a:tabLst>
            </a:pPr>
            <a:r>
              <a:rPr lang="ru-RU" altLang="ru-RU" sz="4000"/>
              <a:t>В этом доме была провозглашена Советская власть он находится напротив нашей школы </a:t>
            </a:r>
          </a:p>
          <a:p>
            <a:pPr eaLnBrk="1" hangingPunct="1">
              <a:tabLst>
                <a:tab pos="7337425" algn="l"/>
              </a:tabLst>
            </a:pPr>
            <a:r>
              <a:rPr lang="ru-RU" altLang="ru-RU" sz="4000"/>
              <a:t>и называется Дом купца Каратыгина</a:t>
            </a:r>
          </a:p>
          <a:p>
            <a:pPr eaLnBrk="1" hangingPunct="1">
              <a:tabLst>
                <a:tab pos="7337425" algn="l"/>
              </a:tabLst>
            </a:pPr>
            <a:endParaRPr lang="ru-RU" altLang="ru-RU" sz="400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752725"/>
            <a:ext cx="4411662" cy="379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533400" y="381000"/>
            <a:ext cx="7848600" cy="378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altLang="ru-RU" sz="4000"/>
              <a:t>Этот деревянный дом возле Дворца имени 1100 летия был центром Муромской организации РСДРП и называется Муромская типография</a:t>
            </a:r>
          </a:p>
          <a:p>
            <a:endParaRPr lang="ru-RU" altLang="ru-RU" sz="4000"/>
          </a:p>
        </p:txBody>
      </p:sp>
      <p:pic>
        <p:nvPicPr>
          <p:cNvPr id="19459" name="Picture 4" descr="http://www.muromru.ru/images/Architecture/civilian/murom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959100"/>
            <a:ext cx="5459413" cy="364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685800" y="152400"/>
            <a:ext cx="7772400" cy="255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altLang="ru-RU" sz="4000"/>
              <a:t>Это водонапорная башня</a:t>
            </a:r>
          </a:p>
          <a:p>
            <a:pPr eaLnBrk="1" hangingPunct="1"/>
            <a:r>
              <a:rPr lang="ru-RU" altLang="ru-RU" sz="4000"/>
              <a:t>построена в 1864г. городским головой купцом Ермаковым. Она стоит в центре нашего города.</a:t>
            </a:r>
          </a:p>
        </p:txBody>
      </p:sp>
      <p:pic>
        <p:nvPicPr>
          <p:cNvPr id="20483" name="Picture 4" descr="http://nordprod.users.photofile.ru/photo/nordprod/2270807/xlarge/1396912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706688"/>
            <a:ext cx="5410200" cy="360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685800" y="304800"/>
            <a:ext cx="7924800" cy="304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altLang="ru-RU" sz="3200"/>
              <a:t>Раньше это было единственное учебное заведение в Муроме, и называлось оно реальным училищем, а сейчас  - это образовательное учреждение, где учатся дети и называется школа № 16</a:t>
            </a:r>
          </a:p>
          <a:p>
            <a:endParaRPr lang="ru-RU" altLang="ru-RU" sz="3200"/>
          </a:p>
        </p:txBody>
      </p:sp>
      <p:pic>
        <p:nvPicPr>
          <p:cNvPr id="21507" name="Picture 4" descr="http://vgv.avo.ru/10/f/01710/040_sho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895600"/>
            <a:ext cx="4922838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228600" y="304800"/>
            <a:ext cx="8686800" cy="317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altLang="ru-RU" sz="4000"/>
              <a:t>Из окон этого здания открывается чудесная панорама  на заречные луга. Мы ходим туда на экскурсию. Оно называется Муромский историко – краеведческий музей.</a:t>
            </a:r>
          </a:p>
        </p:txBody>
      </p:sp>
      <p:pic>
        <p:nvPicPr>
          <p:cNvPr id="22531" name="Picture 4" descr="http://promurom.ru/upload/medialibrary/d03/fisjseyqu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413125"/>
            <a:ext cx="4089400" cy="303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228600" y="76200"/>
            <a:ext cx="87630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82575" eaLnBrk="1" hangingPunct="1"/>
            <a:r>
              <a:rPr lang="ru-RU" altLang="ru-RU" sz="3600"/>
              <a:t>Это архитектурное здание  - Троицкий монастырь</a:t>
            </a:r>
          </a:p>
        </p:txBody>
      </p:sp>
      <p:pic>
        <p:nvPicPr>
          <p:cNvPr id="23555" name="Picture 3" descr="http://book33.ru/wp-content/uploads/2013/05/%D0%A1%D0%B2%D1%8F%D1%82%D0%BE-%D1%82%D1%80%D0%BE%D0%B8%D1%86%D0%BA%D0%B8%D0%B9-%D0%BC%D0%BE%D0%BD%D0%B0%D1%81%D1%82%D1%8B%D1%80%D1%8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213"/>
            <a:ext cx="91440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0" y="-41275"/>
            <a:ext cx="9272588" cy="695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Ольга Воронец - По муромской дорожке (mp3ostrov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9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395288" y="152400"/>
            <a:ext cx="8569325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altLang="ru-RU" sz="3600"/>
              <a:t>А вот памятник название, которого перекликается с седьмым днём недели, когда все люди отдыхают от работы </a:t>
            </a:r>
          </a:p>
          <a:p>
            <a:pPr eaLnBrk="1" hangingPunct="1"/>
            <a:r>
              <a:rPr lang="ru-RU" altLang="ru-RU" sz="3600"/>
              <a:t>и называется он Воскресенский  монастырь </a:t>
            </a:r>
          </a:p>
        </p:txBody>
      </p:sp>
      <p:pic>
        <p:nvPicPr>
          <p:cNvPr id="24579" name="Picture 4" descr="http://book33.ru/wp-content/uploads/2013/08/%D0%9C%D1%83%D1%80%D0%BE%D0%BC-%D0%92%D0%BE%D1%81%D0%BA%D1%80%D0%B5%D1%81%D0%B5%D0%BD%D1%81%D0%BA%D0%B8%D0%B9-%D0%B6%D0%B5%D0%BD%D1%81%D0%BA%D0%B8%D0%B9-%D0%BC%D0%BE%D0%BD%D0%B0%D1%81%D1%82%D1%8B%D1%80%D1%8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413" y="2420938"/>
            <a:ext cx="6172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685800" y="152400"/>
            <a:ext cx="8001000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altLang="ru-RU" sz="3600"/>
              <a:t>Этот памятник – храм в его названии заложено имя любимого святого, который помогает нам в жизни и называется он Николо-Набережный.</a:t>
            </a:r>
          </a:p>
          <a:p>
            <a:pPr eaLnBrk="1" hangingPunct="1"/>
            <a:r>
              <a:rPr lang="ru-RU" altLang="ru-RU" sz="3600"/>
              <a:t> </a:t>
            </a:r>
          </a:p>
        </p:txBody>
      </p:sp>
      <p:pic>
        <p:nvPicPr>
          <p:cNvPr id="25603" name="Picture 4" descr="http://www.orfey.net/news/_____.__________________________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438400"/>
            <a:ext cx="5353050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1371600"/>
            <a:ext cx="5105400" cy="507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altLang="ru-RU" sz="3600"/>
              <a:t>А  в названии этого </a:t>
            </a:r>
          </a:p>
          <a:p>
            <a:pPr eaLnBrk="1" hangingPunct="1"/>
            <a:r>
              <a:rPr lang="ru-RU" altLang="ru-RU" sz="3600"/>
              <a:t>памятника - храма мы</a:t>
            </a:r>
          </a:p>
          <a:p>
            <a:pPr eaLnBrk="1" hangingPunct="1"/>
            <a:r>
              <a:rPr lang="ru-RU" altLang="ru-RU" sz="3600"/>
              <a:t>слышим название </a:t>
            </a:r>
          </a:p>
          <a:p>
            <a:pPr eaLnBrk="1" hangingPunct="1"/>
            <a:r>
              <a:rPr lang="ru-RU" altLang="ru-RU" sz="3600"/>
              <a:t>русского современного</a:t>
            </a:r>
          </a:p>
          <a:p>
            <a:pPr eaLnBrk="1" hangingPunct="1"/>
            <a:r>
              <a:rPr lang="ru-RU" altLang="ru-RU" sz="3600"/>
              <a:t>города, который </a:t>
            </a:r>
          </a:p>
          <a:p>
            <a:pPr eaLnBrk="1" hangingPunct="1"/>
            <a:r>
              <a:rPr lang="ru-RU" altLang="ru-RU" sz="3600"/>
              <a:t>начинается с буквы </a:t>
            </a:r>
          </a:p>
          <a:p>
            <a:pPr eaLnBrk="1" hangingPunct="1"/>
            <a:r>
              <a:rPr lang="ru-RU" altLang="ru-RU" sz="3600"/>
              <a:t>«С» и называется он</a:t>
            </a:r>
          </a:p>
          <a:p>
            <a:pPr eaLnBrk="1" hangingPunct="1"/>
            <a:r>
              <a:rPr lang="ru-RU" altLang="ru-RU" sz="3600"/>
              <a:t>Смоленская церковь</a:t>
            </a:r>
          </a:p>
          <a:p>
            <a:pPr eaLnBrk="1" hangingPunct="1"/>
            <a:endParaRPr lang="ru-RU" altLang="ru-RU" sz="3600"/>
          </a:p>
        </p:txBody>
      </p:sp>
      <p:pic>
        <p:nvPicPr>
          <p:cNvPr id="26627" name="Picture 4" descr="http://www.deryabino.ru/hrams/regions/33_vladimir/336400108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638" y="457200"/>
            <a:ext cx="4170362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381000" y="1524000"/>
            <a:ext cx="449580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altLang="ru-RU" sz="3600"/>
              <a:t>Есть памятник </a:t>
            </a:r>
          </a:p>
          <a:p>
            <a:pPr eaLnBrk="1" hangingPunct="1"/>
            <a:r>
              <a:rPr lang="ru-RU" altLang="ru-RU" sz="3600"/>
              <a:t>надвратный – храм</a:t>
            </a:r>
          </a:p>
          <a:p>
            <a:pPr eaLnBrk="1" hangingPunct="1"/>
            <a:r>
              <a:rPr lang="ru-RU" altLang="ru-RU" sz="3600"/>
              <a:t>в названии которого </a:t>
            </a:r>
          </a:p>
          <a:p>
            <a:pPr eaLnBrk="1" hangingPunct="1"/>
            <a:r>
              <a:rPr lang="ru-RU" altLang="ru-RU" sz="3600"/>
              <a:t>мы слышим название </a:t>
            </a:r>
          </a:p>
          <a:p>
            <a:pPr eaLnBrk="1" hangingPunct="1"/>
            <a:r>
              <a:rPr lang="ru-RU" altLang="ru-RU" sz="3600"/>
              <a:t>столицы Татарстана </a:t>
            </a:r>
          </a:p>
          <a:p>
            <a:pPr eaLnBrk="1" hangingPunct="1"/>
            <a:r>
              <a:rPr lang="ru-RU" altLang="ru-RU" sz="3600"/>
              <a:t>и называется он Казанская церковь</a:t>
            </a:r>
          </a:p>
          <a:p>
            <a:pPr eaLnBrk="1" hangingPunct="1"/>
            <a:endParaRPr lang="ru-RU" altLang="ru-RU" sz="3600"/>
          </a:p>
        </p:txBody>
      </p:sp>
      <p:pic>
        <p:nvPicPr>
          <p:cNvPr id="27651" name="Picture 4" descr="http://www.votpusk.ru/gallery/large/516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838200"/>
            <a:ext cx="3724275" cy="560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457200"/>
            <a:ext cx="9144000" cy="507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altLang="ru-RU" sz="3600"/>
              <a:t>А этот монастырь стоит рядом с Троицким женским монастырём и удивительно,</a:t>
            </a:r>
          </a:p>
          <a:p>
            <a:pPr eaLnBrk="1" hangingPunct="1"/>
            <a:r>
              <a:rPr lang="ru-RU" altLang="ru-RU" sz="3600"/>
              <a:t>что даже в годы </a:t>
            </a:r>
          </a:p>
          <a:p>
            <a:pPr eaLnBrk="1" hangingPunct="1"/>
            <a:r>
              <a:rPr lang="ru-RU" altLang="ru-RU" sz="3600"/>
              <a:t>ВОВ он никогда </a:t>
            </a:r>
          </a:p>
          <a:p>
            <a:pPr eaLnBrk="1" hangingPunct="1"/>
            <a:r>
              <a:rPr lang="ru-RU" altLang="ru-RU" sz="3600"/>
              <a:t>не закрывался </a:t>
            </a:r>
          </a:p>
          <a:p>
            <a:pPr eaLnBrk="1" hangingPunct="1"/>
            <a:r>
              <a:rPr lang="ru-RU" altLang="ru-RU" sz="3600"/>
              <a:t>для людей </a:t>
            </a:r>
          </a:p>
          <a:p>
            <a:pPr eaLnBrk="1" hangingPunct="1"/>
            <a:r>
              <a:rPr lang="ru-RU" altLang="ru-RU" sz="3600"/>
              <a:t>и называется он</a:t>
            </a:r>
          </a:p>
          <a:p>
            <a:pPr eaLnBrk="1" hangingPunct="1"/>
            <a:r>
              <a:rPr lang="ru-RU" altLang="ru-RU" sz="3600"/>
              <a:t>Благовещенский </a:t>
            </a:r>
          </a:p>
          <a:p>
            <a:pPr eaLnBrk="1" hangingPunct="1"/>
            <a:r>
              <a:rPr lang="ru-RU" altLang="ru-RU" sz="3600"/>
              <a:t>собор. </a:t>
            </a:r>
          </a:p>
        </p:txBody>
      </p:sp>
      <p:pic>
        <p:nvPicPr>
          <p:cNvPr id="28675" name="Picture 4" descr="http://www.magput.ru/pics/large/416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057400"/>
            <a:ext cx="53340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-14288"/>
            <a:ext cx="9186863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622300" y="2205038"/>
            <a:ext cx="7405688" cy="175418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609600" y="2204864"/>
            <a:ext cx="7924800" cy="175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eaLnBrk="1" hangingPunct="1">
              <a:defRPr/>
            </a:pPr>
            <a:r>
              <a:rPr lang="ru-RU" altLang="ru-RU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Герои ВОВ жители нашего города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762000" y="457200"/>
            <a:ext cx="7620000" cy="523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altLang="ru-RU" sz="4000" dirty="0"/>
              <a:t>Пока руки, опалённые огнём, держали штурвал, пока видели глаза, капитан вел свою машину - факел к вражеской колонне. </a:t>
            </a:r>
          </a:p>
          <a:p>
            <a:pPr eaLnBrk="1" hangingPunct="1">
              <a:defRPr/>
            </a:pPr>
            <a:endParaRPr lang="ru-RU" altLang="ru-RU" sz="4000" dirty="0"/>
          </a:p>
          <a:p>
            <a:pPr eaLnBrk="1" hangingPunct="1">
              <a:defRPr/>
            </a:pPr>
            <a:endParaRPr lang="ru-RU" altLang="ru-RU" sz="4000" dirty="0"/>
          </a:p>
          <a:p>
            <a:pPr eaLnBrk="1" hangingPunct="1">
              <a:defRPr/>
            </a:pPr>
            <a:r>
              <a:rPr lang="ru-RU" alt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  <a:r>
              <a:rPr lang="ru-RU" altLang="ru-R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Н.Ф.Гастело</a:t>
            </a:r>
          </a:p>
          <a:p>
            <a:pPr eaLnBrk="1" hangingPunct="1">
              <a:defRPr/>
            </a:pPr>
            <a:endParaRPr lang="ru-RU" alt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23" name="Picture 5" descr="http://www.murom.info/sites/default/files/images/people/gastell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276600"/>
            <a:ext cx="1954213" cy="323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152400" y="381000"/>
            <a:ext cx="8839200" cy="563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altLang="ru-RU" sz="3600" dirty="0"/>
              <a:t>Его рота в считанные минуты уничтожила 5 танков, 2 самоходных орудия, </a:t>
            </a:r>
          </a:p>
          <a:p>
            <a:pPr eaLnBrk="1" hangingPunct="1">
              <a:defRPr/>
            </a:pPr>
            <a:r>
              <a:rPr lang="ru-RU" altLang="ru-RU" sz="3600" dirty="0"/>
              <a:t>1 бронетранспортёр и более 100 солдат </a:t>
            </a:r>
          </a:p>
          <a:p>
            <a:pPr eaLnBrk="1" hangingPunct="1">
              <a:defRPr/>
            </a:pPr>
            <a:r>
              <a:rPr lang="ru-RU" altLang="ru-RU" sz="3600" dirty="0"/>
              <a:t>и офицеров, захватила 1 танк в плен. Командиром роты был наш земляк. </a:t>
            </a:r>
          </a:p>
          <a:p>
            <a:pPr eaLnBrk="1" hangingPunct="1">
              <a:defRPr/>
            </a:pPr>
            <a:endParaRPr lang="ru-RU" altLang="ru-RU" sz="3600" dirty="0"/>
          </a:p>
          <a:p>
            <a:pPr eaLnBrk="1" hangingPunct="1">
              <a:defRPr/>
            </a:pPr>
            <a:endParaRPr lang="ru-RU" altLang="ru-RU" sz="3600" dirty="0"/>
          </a:p>
          <a:p>
            <a:pPr eaLnBrk="1" hangingPunct="1">
              <a:defRPr/>
            </a:pPr>
            <a:r>
              <a:rPr lang="ru-RU" altLang="ru-RU" sz="3600" dirty="0"/>
              <a:t>	</a:t>
            </a:r>
            <a:r>
              <a:rPr lang="ru-RU" altLang="ru-R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М.В. Копытин</a:t>
            </a:r>
          </a:p>
          <a:p>
            <a:pPr>
              <a:defRPr/>
            </a:pPr>
            <a:endParaRPr lang="ru-RU" altLang="ru-RU" sz="5400" dirty="0"/>
          </a:p>
        </p:txBody>
      </p:sp>
      <p:pic>
        <p:nvPicPr>
          <p:cNvPr id="31747" name="Picture 4" descr="http://www.vladregion.info/files/images/person/kopytin_mihail_vasilevich/kopytin_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276600"/>
            <a:ext cx="2208213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457200" y="228600"/>
            <a:ext cx="8229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altLang="ru-RU" sz="3600" dirty="0"/>
              <a:t>А он из своего пулемёта уничтожил орудийные расчёты, а затем поднялся во весь рост и крикнул: «Коммунисты и комсомольцы за Родину – вперёд!» А потом вступил в рукопашный бой и фашисты побежали. Это наш земляк его зовут</a:t>
            </a:r>
          </a:p>
          <a:p>
            <a:pPr eaLnBrk="1" hangingPunct="1">
              <a:defRPr/>
            </a:pPr>
            <a:r>
              <a:rPr lang="ru-RU" altLang="ru-RU" sz="5400" dirty="0"/>
              <a:t>	</a:t>
            </a:r>
            <a:r>
              <a:rPr lang="ru-RU" altLang="ru-R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Н.С. Коралёв</a:t>
            </a:r>
          </a:p>
        </p:txBody>
      </p:sp>
      <p:pic>
        <p:nvPicPr>
          <p:cNvPr id="32771" name="Picture 4" descr="http://img1.liveinternet.ru/images/attach/c/1/59/353/59353678_Korolev_NikolSte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505200"/>
            <a:ext cx="223837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533400" y="381000"/>
            <a:ext cx="8305800" cy="424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altLang="ru-RU" sz="3600" dirty="0"/>
              <a:t>Он сражался в небе на подступах к Москве, защищал Ленинград и Сталинград. Это лётчик наш земляк герой Советского Союза, его зовут</a:t>
            </a:r>
          </a:p>
          <a:p>
            <a:pPr eaLnBrk="1" hangingPunct="1">
              <a:defRPr/>
            </a:pPr>
            <a:endParaRPr lang="ru-RU" altLang="ru-RU" sz="3600" dirty="0"/>
          </a:p>
          <a:p>
            <a:pPr eaLnBrk="1" hangingPunct="1">
              <a:defRPr/>
            </a:pPr>
            <a:r>
              <a:rPr lang="ru-RU" altLang="ru-R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А.М. Краснухин</a:t>
            </a:r>
          </a:p>
          <a:p>
            <a:pPr>
              <a:defRPr/>
            </a:pPr>
            <a:endParaRPr lang="ru-RU" altLang="ru-RU" sz="3600" dirty="0"/>
          </a:p>
        </p:txBody>
      </p:sp>
      <p:pic>
        <p:nvPicPr>
          <p:cNvPr id="33795" name="Picture 4" descr="http://img1.liveinternet.ru/images/attach/c/1/61/169/61169567_Krasnuhin_Alr_Mhl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971800"/>
            <a:ext cx="2463800" cy="355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oat of Arms of Murom (Vladimir oblast) (178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33375"/>
            <a:ext cx="4875213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650" y="554038"/>
            <a:ext cx="28797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Герб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381000" y="304800"/>
            <a:ext cx="8229600" cy="424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altLang="ru-RU" sz="3600" dirty="0"/>
              <a:t>Он поднял бойцов в атаку, не жалея жизни бросился на немецкие пулемёты. Пуля оборвала его жизнь. Запомним его имя это наш земляк и зовут его</a:t>
            </a:r>
          </a:p>
          <a:p>
            <a:pPr>
              <a:defRPr/>
            </a:pPr>
            <a:endParaRPr lang="ru-RU" altLang="ru-RU" sz="3600" dirty="0"/>
          </a:p>
          <a:p>
            <a:pPr>
              <a:defRPr/>
            </a:pPr>
            <a:endParaRPr lang="ru-RU" altLang="ru-RU" sz="3600" dirty="0"/>
          </a:p>
          <a:p>
            <a:pPr eaLnBrk="1" hangingPunct="1">
              <a:defRPr/>
            </a:pPr>
            <a:r>
              <a:rPr lang="ru-RU" altLang="ru-RU" sz="3600" dirty="0"/>
              <a:t>	</a:t>
            </a:r>
            <a:r>
              <a:rPr lang="ru-RU" altLang="ru-R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Б.Ф. Модин</a:t>
            </a:r>
          </a:p>
        </p:txBody>
      </p:sp>
      <p:pic>
        <p:nvPicPr>
          <p:cNvPr id="34819" name="Picture 4" descr="http://img1.liveinternet.ru/images/attach/c/5/87/294/87294285_Modin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763" y="2819400"/>
            <a:ext cx="2813050" cy="352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381000" y="381000"/>
            <a:ext cx="8458200" cy="507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altLang="ru-RU" sz="3600" dirty="0"/>
              <a:t>А он был разведчиком, он вместе с товарищами ворвался во вражеские траншеи, и они обезоружили 27 фашистов. Это тоже наш земляк, его зовут</a:t>
            </a:r>
          </a:p>
          <a:p>
            <a:pPr eaLnBrk="1" hangingPunct="1">
              <a:defRPr/>
            </a:pPr>
            <a:endParaRPr lang="ru-RU" altLang="ru-RU" sz="3600" dirty="0"/>
          </a:p>
          <a:p>
            <a:pPr eaLnBrk="1" hangingPunct="1">
              <a:defRPr/>
            </a:pPr>
            <a:r>
              <a:rPr lang="ru-RU" altLang="ru-RU" sz="5400" dirty="0"/>
              <a:t>	</a:t>
            </a:r>
            <a:r>
              <a:rPr lang="ru-RU" altLang="ru-R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И.Романов</a:t>
            </a:r>
          </a:p>
          <a:p>
            <a:pPr>
              <a:defRPr/>
            </a:pPr>
            <a:endParaRPr lang="ru-RU" altLang="ru-RU" sz="5400" dirty="0"/>
          </a:p>
        </p:txBody>
      </p:sp>
      <p:pic>
        <p:nvPicPr>
          <p:cNvPr id="35843" name="Picture 4" descr="http://murom-school12.ru/sites/default/files/imagecache/gallery_assist-gallery_assist-preview-550/gallery_assist/1/gallery_assist13/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667000"/>
            <a:ext cx="2654300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-14288"/>
            <a:ext cx="9186863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547813" y="1905000"/>
            <a:ext cx="6119812" cy="92392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1371600" y="1905000"/>
            <a:ext cx="6629400" cy="923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5400" b="1"/>
              <a:t>Их знал Муром. </a:t>
            </a:r>
            <a:endParaRPr lang="ru-RU" altLang="ru-RU" sz="540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609600" y="333375"/>
            <a:ext cx="8001000" cy="498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indent="0" eaLnBrk="1" hangingPunct="1">
              <a:defRPr/>
            </a:pPr>
            <a:r>
              <a:rPr lang="ru-RU" altLang="ru-RU" sz="3600" dirty="0" smtClean="0"/>
              <a:t>Он учёный – геолог, академик, в честь него названа одна из улиц нашего города. </a:t>
            </a:r>
          </a:p>
          <a:p>
            <a:pPr eaLnBrk="1" hangingPunct="1">
              <a:buFontTx/>
              <a:buAutoNum type="arabicPeriod"/>
              <a:defRPr/>
            </a:pPr>
            <a:endParaRPr lang="ru-RU" altLang="ru-RU" sz="3600" dirty="0" smtClean="0"/>
          </a:p>
          <a:p>
            <a:pPr marL="0" indent="0" eaLnBrk="1" hangingPunct="1">
              <a:defRPr/>
            </a:pPr>
            <a:endParaRPr lang="ru-RU" altLang="ru-RU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eaLnBrk="1" hangingPunct="1">
              <a:defRPr/>
            </a:pPr>
            <a:endParaRPr lang="ru-RU" alt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eaLnBrk="1" hangingPunct="1">
              <a:defRPr/>
            </a:pPr>
            <a:r>
              <a:rPr lang="ru-RU" alt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Губкин И.М.</a:t>
            </a:r>
          </a:p>
          <a:p>
            <a:pPr eaLnBrk="1" hangingPunct="1">
              <a:defRPr/>
            </a:pPr>
            <a:r>
              <a:rPr lang="ru-RU" altLang="ru-RU" sz="5400" b="1" dirty="0" smtClean="0"/>
              <a:t>     </a:t>
            </a:r>
          </a:p>
        </p:txBody>
      </p:sp>
      <p:pic>
        <p:nvPicPr>
          <p:cNvPr id="37891" name="Picture 4" descr="http://tainy.net/wp-content/uploads/2010/09/6161_1234962160_ful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828800"/>
            <a:ext cx="3440113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914400" y="457200"/>
            <a:ext cx="6781800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altLang="ru-RU" sz="3600" dirty="0"/>
              <a:t>А </a:t>
            </a:r>
            <a:r>
              <a:rPr lang="ru-RU" altLang="ru-RU" sz="3600" dirty="0"/>
              <a:t>он академик живописи. </a:t>
            </a:r>
          </a:p>
          <a:p>
            <a:pPr eaLnBrk="1" hangingPunct="1">
              <a:defRPr/>
            </a:pPr>
            <a:r>
              <a:rPr lang="ru-RU" altLang="ru-RU" sz="3600" dirty="0"/>
              <a:t>В городе есть его музей. </a:t>
            </a:r>
          </a:p>
          <a:p>
            <a:pPr eaLnBrk="1" hangingPunct="1">
              <a:defRPr/>
            </a:pPr>
            <a:endParaRPr lang="ru-RU" altLang="ru-RU" sz="3600" dirty="0"/>
          </a:p>
          <a:p>
            <a:pPr eaLnBrk="1" hangingPunct="1">
              <a:defRPr/>
            </a:pPr>
            <a:endParaRPr lang="ru-RU" altLang="ru-RU" sz="3600" dirty="0"/>
          </a:p>
          <a:p>
            <a:pPr eaLnBrk="1" hangingPunct="1">
              <a:defRPr/>
            </a:pPr>
            <a:endParaRPr lang="ru-RU" altLang="ru-RU" sz="3600" dirty="0"/>
          </a:p>
          <a:p>
            <a:pPr eaLnBrk="1" hangingPunct="1">
              <a:defRPr/>
            </a:pPr>
            <a:endParaRPr lang="ru-RU" altLang="ru-RU" sz="3600" dirty="0"/>
          </a:p>
          <a:p>
            <a:pPr eaLnBrk="1" hangingPunct="1">
              <a:defRPr/>
            </a:pPr>
            <a:r>
              <a:rPr lang="ru-RU" alt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Куликов И.С.</a:t>
            </a:r>
          </a:p>
        </p:txBody>
      </p:sp>
      <p:pic>
        <p:nvPicPr>
          <p:cNvPr id="38915" name="Picture 4" descr="http://img0.liveinternet.ru/images/attach/c/2/66/62/66062732_1288634501_image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76400"/>
            <a:ext cx="3668713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484313"/>
            <a:ext cx="3633788" cy="494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5" name="TextBox 1"/>
          <p:cNvSpPr txBox="1">
            <a:spLocks noChangeArrowheads="1"/>
          </p:cNvSpPr>
          <p:nvPr/>
        </p:nvSpPr>
        <p:spPr bwMode="auto">
          <a:xfrm>
            <a:off x="611188" y="571500"/>
            <a:ext cx="67913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r>
              <a:rPr lang="ru-RU" sz="4000"/>
              <a:t>Русский советский драматург </a:t>
            </a:r>
          </a:p>
          <a:p>
            <a:r>
              <a:rPr lang="ru-RU" sz="4000"/>
              <a:t>и киносценарист.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7088" y="3400425"/>
            <a:ext cx="3324225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 К. Гладков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533400" y="533400"/>
            <a:ext cx="8229600" cy="378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altLang="ru-RU" sz="4000" dirty="0"/>
              <a:t>Градоначальник Мурома в </a:t>
            </a:r>
            <a:r>
              <a:rPr lang="en-US" altLang="ru-RU" sz="4000" dirty="0"/>
              <a:t>XIX</a:t>
            </a:r>
            <a:r>
              <a:rPr lang="ru-RU" altLang="ru-RU" sz="4000" dirty="0"/>
              <a:t> в.</a:t>
            </a:r>
          </a:p>
          <a:p>
            <a:pPr eaLnBrk="1" hangingPunct="1">
              <a:defRPr/>
            </a:pPr>
            <a:endParaRPr lang="ru-RU" altLang="ru-RU" sz="4000" dirty="0"/>
          </a:p>
          <a:p>
            <a:pPr eaLnBrk="1" hangingPunct="1">
              <a:defRPr/>
            </a:pPr>
            <a:endParaRPr lang="ru-RU" alt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endParaRPr lang="ru-RU" alt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ru-RU" alt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Ермаков </a:t>
            </a:r>
          </a:p>
          <a:p>
            <a:pPr eaLnBrk="1" hangingPunct="1">
              <a:defRPr/>
            </a:pPr>
            <a:endParaRPr lang="ru-RU" altLang="ru-RU" sz="4000" dirty="0"/>
          </a:p>
        </p:txBody>
      </p:sp>
      <p:pic>
        <p:nvPicPr>
          <p:cNvPr id="40963" name="Picture 4" descr="http://www.runivers.ru/upload/iblock/0dc/26-01-59_previ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295400"/>
            <a:ext cx="3448050" cy="534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914400" y="457200"/>
            <a:ext cx="8001000" cy="237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altLang="ru-RU" sz="3600" dirty="0"/>
              <a:t>В 1958 г. награжден золотой медалью «Чемпион СССР» лыжник. </a:t>
            </a:r>
          </a:p>
          <a:p>
            <a:pPr eaLnBrk="1" hangingPunct="1">
              <a:defRPr/>
            </a:pPr>
            <a:endParaRPr lang="ru-RU" altLang="ru-RU" sz="3600" dirty="0"/>
          </a:p>
          <a:p>
            <a:pPr eaLnBrk="1" hangingPunct="1">
              <a:defRPr/>
            </a:pPr>
            <a:r>
              <a:rPr lang="ru-RU" alt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Рудковский Е.</a:t>
            </a:r>
          </a:p>
        </p:txBody>
      </p:sp>
      <p:sp>
        <p:nvSpPr>
          <p:cNvPr id="25603" name="Rectangle 4"/>
          <p:cNvSpPr>
            <a:spLocks noChangeArrowheads="1"/>
          </p:cNvSpPr>
          <p:nvPr/>
        </p:nvSpPr>
        <p:spPr bwMode="auto">
          <a:xfrm>
            <a:off x="838200" y="3581400"/>
            <a:ext cx="7696200" cy="258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altLang="ru-RU" sz="3600" dirty="0"/>
              <a:t>В 1955г. он стал чемпионом страны по боксу.</a:t>
            </a:r>
          </a:p>
          <a:p>
            <a:pPr eaLnBrk="1" hangingPunct="1">
              <a:defRPr/>
            </a:pPr>
            <a:endParaRPr lang="ru-RU" altLang="ru-RU" sz="3600" dirty="0"/>
          </a:p>
          <a:p>
            <a:pPr eaLnBrk="1" hangingPunct="1">
              <a:defRPr/>
            </a:pPr>
            <a:r>
              <a:rPr lang="ru-RU" altLang="ru-RU" sz="5400" dirty="0"/>
              <a:t> </a:t>
            </a:r>
            <a:r>
              <a:rPr lang="ru-RU" alt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Бутысин М.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  <p:bldP spid="2560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457200" y="457200"/>
            <a:ext cx="7924800" cy="354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altLang="ru-RU" sz="3600" dirty="0"/>
              <a:t>Изобрёл телевизионную трубку </a:t>
            </a:r>
          </a:p>
          <a:p>
            <a:pPr eaLnBrk="1" hangingPunct="1">
              <a:defRPr/>
            </a:pPr>
            <a:endParaRPr lang="ru-RU" altLang="ru-RU" sz="3600" dirty="0"/>
          </a:p>
          <a:p>
            <a:pPr eaLnBrk="1" hangingPunct="1">
              <a:defRPr/>
            </a:pPr>
            <a:endParaRPr lang="ru-RU" altLang="ru-RU" sz="3600" dirty="0"/>
          </a:p>
          <a:p>
            <a:pPr eaLnBrk="1" hangingPunct="1">
              <a:defRPr/>
            </a:pPr>
            <a:endParaRPr lang="ru-RU" altLang="ru-RU" sz="3600" dirty="0"/>
          </a:p>
          <a:p>
            <a:pPr eaLnBrk="1" hangingPunct="1">
              <a:defRPr/>
            </a:pPr>
            <a:endParaRPr lang="ru-RU" alt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ru-RU" alt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Зворыкин</a:t>
            </a:r>
          </a:p>
        </p:txBody>
      </p:sp>
      <p:pic>
        <p:nvPicPr>
          <p:cNvPr id="43011" name="Picture 3" descr="&amp;Fcy;&amp;ocy;&amp;tcy;&amp;ocy; &amp;scy; &amp;scy;&amp;acy;&amp;jcy;&amp;tcy;&amp;acy; Lenizdat.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676400"/>
            <a:ext cx="4667250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i.ytimg.com/vi/C7GPHB1Hegk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2492375"/>
            <a:ext cx="7759700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4" descr="https://upload.wikimedia.org/wikipedia/commons/2/2b/N.O.Puski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151063"/>
            <a:ext cx="2376488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Box 1"/>
          <p:cNvSpPr txBox="1">
            <a:spLocks noChangeArrowheads="1"/>
          </p:cNvSpPr>
          <p:nvPr/>
        </p:nvSpPr>
        <p:spPr bwMode="auto">
          <a:xfrm>
            <a:off x="2116138" y="227013"/>
            <a:ext cx="65278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r>
              <a:rPr lang="ru-RU" sz="4000"/>
              <a:t>А. С. Пушкин был проездом </a:t>
            </a:r>
          </a:p>
          <a:p>
            <a:r>
              <a:rPr lang="ru-RU" sz="4000"/>
              <a:t>В нашем городе, а его мама </a:t>
            </a:r>
          </a:p>
          <a:p>
            <a:r>
              <a:rPr lang="ru-RU" sz="4000"/>
              <a:t>родом из-под Мурома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lag of Murom (Vladimirskaya oblast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260475"/>
            <a:ext cx="7799388" cy="519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67163" y="482600"/>
            <a:ext cx="1376362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Флаг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2450" y="3175"/>
            <a:ext cx="102489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971550" y="5805488"/>
            <a:ext cx="79152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r>
              <a:rPr lang="ru-RU" sz="4000" b="1">
                <a:solidFill>
                  <a:schemeClr val="bg1"/>
                </a:solidFill>
              </a:rPr>
              <a:t>Самый красивый мост  в  России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Прямоугольник 1"/>
          <p:cNvSpPr>
            <a:spLocks noChangeArrowheads="1"/>
          </p:cNvSpPr>
          <p:nvPr/>
        </p:nvSpPr>
        <p:spPr bwMode="auto">
          <a:xfrm>
            <a:off x="395288" y="0"/>
            <a:ext cx="480695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FF0000"/>
                </a:solidFill>
                <a:latin typeface="Georgia" pitchFamily="18" charset="0"/>
              </a:rPr>
              <a:t>Гимн Мурома</a:t>
            </a:r>
            <a:endParaRPr lang="ru-RU" sz="2000">
              <a:solidFill>
                <a:srgbClr val="FF0000"/>
              </a:solidFill>
              <a:latin typeface="Georgia" pitchFamily="18" charset="0"/>
            </a:endParaRPr>
          </a:p>
          <a:p>
            <a:r>
              <a:rPr lang="ru-RU" sz="2000"/>
              <a:t>(</a:t>
            </a:r>
            <a:r>
              <a:rPr lang="ru-RU" sz="2000" i="1"/>
              <a:t>слова Андрея Мельгунова, музыка Александра Демина</a:t>
            </a:r>
            <a:r>
              <a:rPr lang="ru-RU" sz="2000"/>
              <a:t>)</a:t>
            </a:r>
          </a:p>
          <a:p>
            <a:r>
              <a:rPr lang="ru-RU" sz="2000"/>
              <a:t>Наш город Отчизне во благо,</a:t>
            </a:r>
            <a:br>
              <a:rPr lang="ru-RU" sz="2000"/>
            </a:br>
            <a:r>
              <a:rPr lang="ru-RU" sz="2000"/>
              <a:t>В нем удаль и мудрый покой.</a:t>
            </a:r>
            <a:br>
              <a:rPr lang="ru-RU" sz="2000"/>
            </a:br>
            <a:r>
              <a:rPr lang="ru-RU" sz="2000"/>
              <a:t>Славен трудом и отвагой,</a:t>
            </a:r>
            <a:br>
              <a:rPr lang="ru-RU" sz="2000"/>
            </a:br>
            <a:r>
              <a:rPr lang="ru-RU" sz="2000"/>
              <a:t>Красен широкой душой.</a:t>
            </a:r>
          </a:p>
          <a:p>
            <a:endParaRPr lang="ru-RU" sz="2000"/>
          </a:p>
          <a:p>
            <a:r>
              <a:rPr lang="ru-RU" sz="2000"/>
              <a:t>Муром, и поныне</a:t>
            </a:r>
            <a:br>
              <a:rPr lang="ru-RU" sz="2000"/>
            </a:br>
            <a:r>
              <a:rPr lang="ru-RU" sz="2000"/>
              <a:t>Над тобою не властны века.</a:t>
            </a:r>
            <a:br>
              <a:rPr lang="ru-RU" sz="2000"/>
            </a:br>
            <a:r>
              <a:rPr lang="ru-RU" sz="2000"/>
              <a:t>Муром-град-святыня</a:t>
            </a:r>
            <a:br>
              <a:rPr lang="ru-RU" sz="2000"/>
            </a:br>
            <a:r>
              <a:rPr lang="ru-RU" sz="2000"/>
              <a:t>Наша вера в тебя велика!</a:t>
            </a:r>
          </a:p>
          <a:p>
            <a:endParaRPr lang="ru-RU" sz="2000"/>
          </a:p>
          <a:p>
            <a:r>
              <a:rPr lang="ru-RU" sz="2000"/>
              <a:t>Земле нашей многое лета!</a:t>
            </a:r>
            <a:br>
              <a:rPr lang="ru-RU" sz="2000"/>
            </a:br>
            <a:r>
              <a:rPr lang="ru-RU" sz="2000"/>
              <a:t>В ней семя побед проросло.</a:t>
            </a:r>
            <a:br>
              <a:rPr lang="ru-RU" sz="2000"/>
            </a:br>
            <a:r>
              <a:rPr lang="ru-RU" sz="2000"/>
              <a:t>Город, в былинах воспетый,</a:t>
            </a:r>
            <a:br>
              <a:rPr lang="ru-RU" sz="2000"/>
            </a:br>
            <a:r>
              <a:rPr lang="ru-RU" sz="2000"/>
              <a:t>Русь поднимал на крыло.</a:t>
            </a:r>
          </a:p>
          <a:p>
            <a:endParaRPr lang="ru-RU" sz="2000"/>
          </a:p>
          <a:p>
            <a:r>
              <a:rPr lang="ru-RU" sz="2000"/>
              <a:t>Муром, и поныне</a:t>
            </a:r>
            <a:br>
              <a:rPr lang="ru-RU" sz="2000"/>
            </a:br>
            <a:r>
              <a:rPr lang="ru-RU" sz="2000"/>
              <a:t>Над тобою не властны века.</a:t>
            </a:r>
            <a:br>
              <a:rPr lang="ru-RU" sz="2000"/>
            </a:br>
            <a:r>
              <a:rPr lang="ru-RU" sz="2000"/>
              <a:t>Муром-град-святыня</a:t>
            </a:r>
            <a:br>
              <a:rPr lang="ru-RU" sz="2000"/>
            </a:br>
            <a:r>
              <a:rPr lang="ru-RU" sz="2000"/>
              <a:t>Наша вера в тебя велика!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zlglqbh.murom.info/sites/default/files/nomer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563" y="404813"/>
            <a:ext cx="5286375" cy="583247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950" y="2565400"/>
            <a:ext cx="3503613" cy="19383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Глава </a:t>
            </a:r>
          </a:p>
          <a:p>
            <a:pPr>
              <a:defRPr/>
            </a:pP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округа Муром</a:t>
            </a:r>
          </a:p>
          <a:p>
            <a:pPr>
              <a:defRPr/>
            </a:pP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Е.Е. Рычков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Петр и Февронья гимн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moygorodok.ru/images/news/2015/07/729-previ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10279063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2" descr="http://artrussianpainter.com/wp-content/uploads/2014/11/DSC_020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282700"/>
            <a:ext cx="6846888" cy="4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Box 1"/>
          <p:cNvSpPr txBox="1">
            <a:spLocks noChangeArrowheads="1"/>
          </p:cNvSpPr>
          <p:nvPr/>
        </p:nvSpPr>
        <p:spPr bwMode="auto">
          <a:xfrm>
            <a:off x="4716463" y="90805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endParaRPr lang="ru-RU"/>
          </a:p>
        </p:txBody>
      </p:sp>
      <p:sp>
        <p:nvSpPr>
          <p:cNvPr id="12293" name="TextBox 1"/>
          <p:cNvSpPr txBox="1">
            <a:spLocks noChangeArrowheads="1"/>
          </p:cNvSpPr>
          <p:nvPr/>
        </p:nvSpPr>
        <p:spPr bwMode="auto">
          <a:xfrm>
            <a:off x="4808538" y="90805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712788" y="5584825"/>
            <a:ext cx="8559800" cy="1323975"/>
          </a:xfrm>
          <a:prstGeom prst="rect">
            <a:avLst/>
          </a:prstGeom>
          <a:noFill/>
        </p:spPr>
        <p:txBody>
          <a:bodyPr wrap="none" anchor="b">
            <a:spAutoFit/>
          </a:bodyPr>
          <a:lstStyle/>
          <a:p>
            <a:pPr>
              <a:defRPr/>
            </a:pPr>
            <a:r>
              <a:rPr lang="ru-RU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 памятник покровителям семьи</a:t>
            </a:r>
          </a:p>
          <a:p>
            <a:pPr>
              <a:defRPr/>
            </a:pPr>
            <a:r>
              <a:rPr lang="ru-RU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Петру и </a:t>
            </a:r>
            <a:r>
              <a:rPr lang="ru-RU" sz="4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Февронии</a:t>
            </a:r>
            <a:endParaRPr lang="ru-RU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671888" y="188913"/>
            <a:ext cx="5472112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r>
              <a:rPr lang="ru-RU" sz="3200" b="1"/>
              <a:t>Этот памятник поставлен</a:t>
            </a:r>
          </a:p>
          <a:p>
            <a:r>
              <a:rPr lang="ru-RU" sz="3200" b="1"/>
              <a:t>знаменитому богатырю</a:t>
            </a:r>
          </a:p>
          <a:p>
            <a:r>
              <a:rPr lang="ru-RU" sz="3200" b="1"/>
              <a:t> Илье Муромцу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607</TotalTime>
  <Words>611</Words>
  <Application>Microsoft Office PowerPoint</Application>
  <PresentationFormat>Экран (4:3)</PresentationFormat>
  <Paragraphs>125</Paragraphs>
  <Slides>40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6" baseType="lpstr">
      <vt:lpstr>Times New Roman</vt:lpstr>
      <vt:lpstr>Arial</vt:lpstr>
      <vt:lpstr>Trebuchet MS</vt:lpstr>
      <vt:lpstr>Georgia</vt:lpstr>
      <vt:lpstr>Calibri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</dc:creator>
  <cp:lastModifiedBy>Lenovo</cp:lastModifiedBy>
  <cp:revision>28</cp:revision>
  <dcterms:created xsi:type="dcterms:W3CDTF">2014-04-02T08:18:21Z</dcterms:created>
  <dcterms:modified xsi:type="dcterms:W3CDTF">2016-05-30T10:37:07Z</dcterms:modified>
</cp:coreProperties>
</file>