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96" r:id="rId5"/>
    <p:sldId id="260" r:id="rId6"/>
    <p:sldId id="263" r:id="rId7"/>
    <p:sldId id="304" r:id="rId8"/>
    <p:sldId id="288" r:id="rId9"/>
    <p:sldId id="269" r:id="rId10"/>
  </p:sldIdLst>
  <p:sldSz cx="9144000" cy="6858000" type="screen4x3"/>
  <p:notesSz cx="6858000" cy="9144000"/>
  <p:defaultTextStyle>
    <a:defPPr>
      <a:defRPr lang="ru-RU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40870" autoAdjust="0"/>
  </p:normalViewPr>
  <p:slideViewPr>
    <p:cSldViewPr>
      <p:cViewPr>
        <p:scale>
          <a:sx n="75" d="100"/>
          <a:sy n="75" d="100"/>
        </p:scale>
        <p:origin x="-142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C7F70-EF8F-4DB9-B721-6D86D9B033A9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CA699-4E74-460F-8213-DB89905C9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163CC-9220-47C8-BE51-4EE7B3DE5607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89B7-A7AE-489E-A86A-8C0E6C142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1F3D-1D99-400C-A0C3-BBF94660EC99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5F37B-0B89-4056-A972-248A0391F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11D66-9181-4701-8E9C-0410D3F8E247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56D40-5A55-4985-918F-0BC5B6874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9EB1C-DCB8-4760-A6BB-7CB2F5FF2582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B118-158C-487F-A4B3-14BB92B92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F1C5-5A05-4BEE-A485-6091E6AA0B60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7073-47FB-4DE1-AD11-95FB4E363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758B-0577-495A-B319-E591C95696A3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5A4B-77B8-4F86-AD0D-EA97917D9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E860-552A-4A27-B451-CA26F2929D3D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F145E-58F8-4C91-A03C-2602A245D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B2C8-4AA0-4892-8E55-E7955711FD8E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169C1-D61C-4D51-930D-57120C5D30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1E498-84DD-454B-8FDC-5218116BFF42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D0BE-BA8F-40C1-BE89-BF1F2A9CB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F6FF7-3F0B-4D03-87F2-8F511BDD7EC0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A3529-6A30-40E5-97A6-6C9E536F1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92529F7-AF18-4CAF-98B5-A19ABC229FE3}" type="datetimeFigureOut">
              <a:rPr lang="ru-RU"/>
              <a:pPr>
                <a:defRPr/>
              </a:pPr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4111DDC-D250-49CE-BAA0-681FD911B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571625" y="1928813"/>
            <a:ext cx="5743575" cy="3228975"/>
          </a:xfrm>
        </p:spPr>
        <p:txBody>
          <a:bodyPr/>
          <a:lstStyle/>
          <a:p>
            <a:pPr defTabSz="914400" eaLnBrk="1" hangingPunct="1"/>
            <a:r>
              <a:rPr lang="ru-RU" sz="2800" dirty="0" smtClean="0"/>
              <a:t>«</a:t>
            </a:r>
            <a:r>
              <a:rPr lang="ru-RU" sz="2800" b="1" dirty="0" smtClean="0"/>
              <a:t>ИГРА В ЖИЗНИ РЕБЕНКА. ИГРА В ЖИЗНИ ВЗРОСЛОГО»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75" y="3214688"/>
            <a:ext cx="5343525" cy="2424112"/>
          </a:xfrm>
        </p:spPr>
        <p:txBody>
          <a:bodyPr/>
          <a:lstStyle/>
          <a:p>
            <a:pPr defTabSz="914400" eaLnBrk="1" hangingPunct="1"/>
            <a:endParaRPr lang="ru-RU" b="1" smtClean="0">
              <a:solidFill>
                <a:schemeClr val="tx1"/>
              </a:solidFill>
            </a:endParaRPr>
          </a:p>
          <a:p>
            <a:pPr defTabSz="914400" eaLnBrk="1" hangingPunct="1"/>
            <a:r>
              <a:rPr lang="ru-RU" smtClean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2843213" y="4149725"/>
            <a:ext cx="4872037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Мастер - класс  </a:t>
            </a:r>
            <a:endParaRPr lang="ru-RU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ru-RU" i="1">
                <a:effectLst>
                  <a:outerShdw blurRad="38100" dist="38100" dir="2700000" algn="tl">
                    <a:srgbClr val="C0C0C0"/>
                  </a:outerShdw>
                </a:effectLst>
              </a:rPr>
              <a:t>Автор: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Бровко Лариса Васильевна</a:t>
            </a:r>
          </a:p>
          <a:p>
            <a:pPr algn="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воспитатель  </a:t>
            </a:r>
          </a:p>
          <a:p>
            <a:pPr algn="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МБДОУ детский сад общеразвивающего </a:t>
            </a:r>
          </a:p>
          <a:p>
            <a:pPr algn="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вида  «Родничок» с. Верхопенье</a:t>
            </a:r>
          </a:p>
          <a:p>
            <a:pPr algn="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Ивнянский район   Белгородская область </a:t>
            </a:r>
          </a:p>
          <a:p>
            <a:pPr algn="r">
              <a:defRPr/>
            </a:pPr>
            <a:endParaRPr lang="ru-RU" sz="1600">
              <a:latin typeface="Calibri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7"/>
          <p:cNvSpPr>
            <a:spLocks noGrp="1"/>
          </p:cNvSpPr>
          <p:nvPr>
            <p:ph type="title"/>
          </p:nvPr>
        </p:nvSpPr>
        <p:spPr>
          <a:xfrm>
            <a:off x="1547664" y="1772816"/>
            <a:ext cx="6453188" cy="4079875"/>
          </a:xfrm>
        </p:spPr>
        <p:txBody>
          <a:bodyPr/>
          <a:lstStyle/>
          <a:p>
            <a:pPr algn="l" defTabSz="914400" eaLnBrk="1" hangingPunct="1"/>
            <a:r>
              <a:rPr lang="ru-RU" sz="2400" b="1" smtClean="0">
                <a:latin typeface="Calibri" panose="020F0502020204030204" pitchFamily="34" charset="0"/>
                <a:cs typeface="Calibri" panose="020F0502020204030204" pitchFamily="34" charset="0"/>
              </a:rPr>
              <a:t>	Цель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развития профессионального самосознания, творческого потенциала личности, развития коммуникативной компетентности педагогов.</a:t>
            </a:r>
            <a:b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3571875" y="1928813"/>
            <a:ext cx="342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ru-RU" sz="900">
              <a:solidFill>
                <a:srgbClr val="383838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 eaLnBrk="0" hangingPunct="0"/>
            <a:endParaRPr lang="ru-RU" sz="900">
              <a:solidFill>
                <a:srgbClr val="383838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 eaLnBrk="0" hangingPunct="0"/>
            <a:endParaRPr lang="ru-RU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3"/>
          <p:cNvSpPr>
            <a:spLocks noGrp="1"/>
          </p:cNvSpPr>
          <p:nvPr>
            <p:ph type="title"/>
          </p:nvPr>
        </p:nvSpPr>
        <p:spPr>
          <a:xfrm>
            <a:off x="2000250" y="642938"/>
            <a:ext cx="5357813" cy="1571625"/>
          </a:xfrm>
        </p:spPr>
        <p:txBody>
          <a:bodyPr/>
          <a:lstStyle/>
          <a:p>
            <a:pPr defTabSz="914400" eaLnBrk="1" hangingPunct="1"/>
            <a:r>
              <a:rPr lang="ru-RU" sz="4000" b="1" smtClean="0">
                <a:solidFill>
                  <a:schemeClr val="bg1"/>
                </a:solidFill>
              </a:rPr>
              <a:t>Традиционные методы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258888" y="2349500"/>
            <a:ext cx="6553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	Наглядные 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реализуются в обучающих ситуациях, направленных на развитие коммуникативных навыков, умений, а также на формирование социальных форм поведения.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	Речевые 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используются при проведении игры в обучающих ситуациях.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	Практические 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позволяют создать необходимые условия для личностного развития ребенка в ведущем для этого возраста виде деятельности-игре.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1214438"/>
          </a:xfrm>
        </p:spPr>
        <p:txBody>
          <a:bodyPr/>
          <a:lstStyle/>
          <a:p>
            <a:pPr defTabSz="914400" eaLnBrk="1" hangingPunct="1"/>
            <a:r>
              <a:rPr lang="ru-RU" sz="4000" b="1" smtClean="0">
                <a:solidFill>
                  <a:schemeClr val="bg1"/>
                </a:solidFill>
              </a:rPr>
              <a:t>Инновационные методы</a:t>
            </a:r>
            <a:r>
              <a:rPr lang="ru-RU" sz="2500" b="1" smtClean="0">
                <a:solidFill>
                  <a:schemeClr val="bg1"/>
                </a:solidFill>
                <a:latin typeface="Arial" charset="0"/>
              </a:rPr>
              <a:t> </a:t>
            </a:r>
            <a:br>
              <a:rPr lang="ru-RU" sz="2500" b="1" smtClean="0">
                <a:solidFill>
                  <a:schemeClr val="bg1"/>
                </a:solidFill>
                <a:latin typeface="Arial" charset="0"/>
              </a:rPr>
            </a:br>
            <a:endParaRPr lang="ru-RU" sz="2500" b="1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87" name="Содержимое 4"/>
          <p:cNvSpPr>
            <a:spLocks noGrp="1"/>
          </p:cNvSpPr>
          <p:nvPr>
            <p:ph idx="1"/>
          </p:nvPr>
        </p:nvSpPr>
        <p:spPr>
          <a:xfrm>
            <a:off x="1403648" y="2348880"/>
            <a:ext cx="7000875" cy="4095750"/>
          </a:xfrm>
        </p:spPr>
        <p:txBody>
          <a:bodyPr/>
          <a:lstStyle/>
          <a:p>
            <a:r>
              <a:rPr lang="ru-RU" sz="2000" dirty="0" smtClean="0"/>
              <a:t>Интерактивные (включают обмен действиями между участниками, установление невербальных контактов, направленных на психотехнические изменения состояния группы и каждого её участника, получение обратной связи);</a:t>
            </a:r>
          </a:p>
          <a:p>
            <a:r>
              <a:rPr lang="ru-RU" sz="2000" dirty="0" smtClean="0"/>
              <a:t>Коммуникативные (включают обмен высказываниями, установление вербальных контактов).</a:t>
            </a:r>
          </a:p>
          <a:p>
            <a:r>
              <a:rPr lang="ru-RU" sz="2000" dirty="0" smtClean="0"/>
              <a:t>Ситуативно-ролевые (направлены на разыгрывание детьми коммуникативных ситуаций в ролях);</a:t>
            </a:r>
          </a:p>
          <a:p>
            <a:r>
              <a:rPr lang="ru-RU" sz="2000" dirty="0" smtClean="0"/>
              <a:t>Творческие (подразумевают  самостоятельное  развитие детьми игровых действий в рамках заданной темы).</a:t>
            </a:r>
          </a:p>
          <a:p>
            <a:pPr eaLnBrk="1" hangingPunct="1">
              <a:lnSpc>
                <a:spcPct val="140000"/>
              </a:lnSpc>
            </a:pPr>
            <a:endParaRPr lang="ru-RU" sz="2000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2831" y="5589240"/>
            <a:ext cx="1604635" cy="1124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Содержимое 4"/>
          <p:cNvSpPr>
            <a:spLocks noGrp="1"/>
          </p:cNvSpPr>
          <p:nvPr>
            <p:ph idx="1"/>
          </p:nvPr>
        </p:nvSpPr>
        <p:spPr>
          <a:xfrm>
            <a:off x="857250" y="2132855"/>
            <a:ext cx="6954838" cy="4725145"/>
          </a:xfrm>
        </p:spPr>
        <p:txBody>
          <a:bodyPr/>
          <a:lstStyle/>
          <a:p>
            <a:pPr marL="342900" indent="-342900" algn="just" defTabSz="914400" eaLnBrk="1" hangingPunct="1">
              <a:spcBef>
                <a:spcPts val="0"/>
              </a:spcBef>
              <a:buFont typeface="Arial" charset="0"/>
              <a:buNone/>
            </a:pPr>
            <a:r>
              <a:rPr lang="ru-RU" sz="2000" dirty="0" smtClean="0"/>
              <a:t>		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914400" eaLnBrk="1" hangingPunct="1">
              <a:lnSpc>
                <a:spcPct val="80000"/>
              </a:lnSpc>
            </a:pPr>
            <a:endParaRPr lang="ru-RU" sz="2000" dirty="0" smtClean="0"/>
          </a:p>
        </p:txBody>
      </p:sp>
      <p:pic>
        <p:nvPicPr>
          <p:cNvPr id="1026" name="Picture 2" descr="I:\DCIM\100SSCAM\S40241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77754"/>
            <a:ext cx="2692604" cy="37740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I:\DCIM\100SSCAM\S402419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2698855" cy="38029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4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3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428750"/>
          </a:xfrm>
        </p:spPr>
        <p:txBody>
          <a:bodyPr/>
          <a:lstStyle/>
          <a:p>
            <a:pPr defTabSz="914400" eaLnBrk="1" hangingPunct="1"/>
            <a:r>
              <a:rPr lang="ru-RU" smtClean="0">
                <a:solidFill>
                  <a:srgbClr val="F2F2F2"/>
                </a:solidFill>
              </a:rPr>
              <a:t/>
            </a:r>
            <a:br>
              <a:rPr lang="ru-RU" smtClean="0">
                <a:solidFill>
                  <a:srgbClr val="F2F2F2"/>
                </a:solidFill>
              </a:rPr>
            </a:br>
            <a:endParaRPr lang="ru-RU" smtClean="0">
              <a:solidFill>
                <a:srgbClr val="F2F2F2"/>
              </a:solidFill>
            </a:endParaRPr>
          </a:p>
        </p:txBody>
      </p:sp>
      <p:sp>
        <p:nvSpPr>
          <p:cNvPr id="19459" name="Содержимое 4"/>
          <p:cNvSpPr>
            <a:spLocks noGrp="1"/>
          </p:cNvSpPr>
          <p:nvPr>
            <p:ph idx="1"/>
          </p:nvPr>
        </p:nvSpPr>
        <p:spPr>
          <a:xfrm>
            <a:off x="1547665" y="2852936"/>
            <a:ext cx="6264696" cy="1504950"/>
          </a:xfrm>
        </p:spPr>
        <p:txBody>
          <a:bodyPr/>
          <a:lstStyle/>
          <a:p>
            <a:pPr marL="0" indent="0" defTabSz="914400">
              <a:buNone/>
            </a:pPr>
            <a:r>
              <a:rPr lang="ru-RU" dirty="0" smtClean="0"/>
              <a:t>Основной формой организации педагогической  работы является игровая деятельность.</a:t>
            </a:r>
          </a:p>
          <a:p>
            <a:pPr marL="342900" indent="-342900" defTabSz="914400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3744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2F2F2"/>
                </a:solidFill>
                <a:latin typeface="Arial" charset="0"/>
              </a:rPr>
              <a:t>Имитационные игры</a:t>
            </a:r>
          </a:p>
        </p:txBody>
      </p:sp>
      <p:sp>
        <p:nvSpPr>
          <p:cNvPr id="24579" name="Rectangle 10"/>
          <p:cNvSpPr>
            <a:spLocks noChangeArrowheads="1"/>
          </p:cNvSpPr>
          <p:nvPr/>
        </p:nvSpPr>
        <p:spPr bwMode="auto">
          <a:xfrm flipH="1">
            <a:off x="1406917" y="2780928"/>
            <a:ext cx="625990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dirty="0"/>
              <a:t>Цель: развития профессионального самосознания, </a:t>
            </a:r>
          </a:p>
          <a:p>
            <a:r>
              <a:rPr lang="ru-RU" sz="2800" dirty="0"/>
              <a:t>творческого потенциала личности, </a:t>
            </a:r>
          </a:p>
          <a:p>
            <a:r>
              <a:rPr lang="ru-RU" sz="2800" dirty="0"/>
              <a:t> коммуникативной компетентности педагогов.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3744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258888" y="1314648"/>
            <a:ext cx="67691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400" dirty="0"/>
          </a:p>
          <a:p>
            <a:endParaRPr lang="ru-RU" sz="2400" dirty="0"/>
          </a:p>
          <a:p>
            <a:pPr algn="ctr"/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Игра </a:t>
            </a:r>
            <a:r>
              <a:rPr lang="ru-RU" sz="2400" b="1" dirty="0">
                <a:solidFill>
                  <a:srgbClr val="00B0F0"/>
                </a:solidFill>
              </a:rPr>
              <a:t>«Знакомство</a:t>
            </a:r>
            <a:r>
              <a:rPr lang="ru-RU" sz="2400" b="1" dirty="0" smtClean="0">
                <a:solidFill>
                  <a:srgbClr val="00B0F0"/>
                </a:solidFill>
              </a:rPr>
              <a:t>»</a:t>
            </a:r>
          </a:p>
          <a:p>
            <a:r>
              <a:rPr lang="ru-RU" dirty="0" smtClean="0"/>
              <a:t>Цель: знакомство участников, создание эмоционального настроя.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Игра «Десять секунд»</a:t>
            </a:r>
          </a:p>
          <a:p>
            <a:r>
              <a:rPr lang="ru-RU" dirty="0" smtClean="0"/>
              <a:t>Цель</a:t>
            </a:r>
            <a:r>
              <a:rPr lang="ru-RU" dirty="0"/>
              <a:t>: преодолеть тревожность участников; помочь им лучше узнать друг друга, сократив дистанцию в общении; способствовать созданию позитивного эмоционального единства группы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Игра </a:t>
            </a:r>
            <a:r>
              <a:rPr lang="ru-RU" sz="2400" b="1" dirty="0">
                <a:solidFill>
                  <a:srgbClr val="00B0F0"/>
                </a:solidFill>
              </a:rPr>
              <a:t>«Дождь в лесу</a:t>
            </a:r>
            <a:r>
              <a:rPr lang="ru-RU" sz="2400" b="1" dirty="0" smtClean="0">
                <a:solidFill>
                  <a:srgbClr val="00B0F0"/>
                </a:solidFill>
              </a:rPr>
              <a:t>»</a:t>
            </a:r>
          </a:p>
          <a:p>
            <a:pPr algn="just"/>
            <a:r>
              <a:rPr lang="ru-RU" dirty="0" smtClean="0"/>
              <a:t>Цель: формирование умения передавать образ с помощью жестов.</a:t>
            </a:r>
            <a:endParaRPr lang="ru-RU" sz="2400" dirty="0"/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Игра </a:t>
            </a:r>
            <a:r>
              <a:rPr lang="ru-RU" sz="2400" b="1" dirty="0">
                <a:solidFill>
                  <a:srgbClr val="00B0F0"/>
                </a:solidFill>
              </a:rPr>
              <a:t>«Мы – команда»</a:t>
            </a:r>
          </a:p>
          <a:p>
            <a:r>
              <a:rPr lang="ru-RU" dirty="0" smtClean="0"/>
              <a:t>	Цель</a:t>
            </a:r>
            <a:r>
              <a:rPr lang="ru-RU" dirty="0"/>
              <a:t>: сплочение коллектива</a:t>
            </a:r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:\шаблоны\theater-257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56" y="0"/>
            <a:ext cx="9073744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 rot="169676">
            <a:off x="1335871" y="3413335"/>
            <a:ext cx="7215238" cy="3268667"/>
          </a:xfrm>
        </p:spPr>
        <p:txBody>
          <a:bodyPr spcFirstLastPara="1" rtlCol="0">
            <a:prstTxWarp prst="textArch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 defTabSz="9144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pPr marL="342900" indent="-342900" defTabSz="9144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42900" indent="-342900" defTabSz="9144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</a:t>
            </a:r>
            <a:r>
              <a:rPr lang="ru-RU" sz="4000" b="1" spc="50" dirty="0" smtClean="0">
                <a:ln w="11430">
                  <a:solidFill>
                    <a:srgbClr val="C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sz="4000" b="1" spc="300" dirty="0" smtClean="0">
                <a:ln w="11430">
                  <a:solidFill>
                    <a:srgbClr val="C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внимание</a:t>
            </a:r>
            <a:r>
              <a:rPr lang="ru-RU" sz="4000" b="1" spc="50" dirty="0" smtClean="0">
                <a:ln w="11430">
                  <a:solidFill>
                    <a:srgbClr val="C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4000" b="1" spc="50" dirty="0">
              <a:ln w="11430">
                <a:solidFill>
                  <a:srgbClr val="C0000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1317</TotalTime>
  <Words>199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«ИГРА В ЖИЗНИ РЕБЕНКА. ИГРА В ЖИЗНИ ВЗРОСЛОГО» </vt:lpstr>
      <vt:lpstr> Цель: развития профессионального самосознания, творческого потенциала личности, развития коммуникативной компетентности педагогов. </vt:lpstr>
      <vt:lpstr>Традиционные методы</vt:lpstr>
      <vt:lpstr>Инновационные методы  </vt:lpstr>
      <vt:lpstr>Слайд 5</vt:lpstr>
      <vt:lpstr> </vt:lpstr>
      <vt:lpstr>Имитационные игры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86</cp:revision>
  <dcterms:created xsi:type="dcterms:W3CDTF">2015-02-08T09:39:54Z</dcterms:created>
  <dcterms:modified xsi:type="dcterms:W3CDTF">2015-03-31T18:25:22Z</dcterms:modified>
</cp:coreProperties>
</file>