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89" r:id="rId3"/>
    <p:sldId id="257" r:id="rId4"/>
    <p:sldId id="258" r:id="rId5"/>
    <p:sldId id="259" r:id="rId6"/>
    <p:sldId id="284" r:id="rId7"/>
    <p:sldId id="261" r:id="rId8"/>
    <p:sldId id="262" r:id="rId9"/>
    <p:sldId id="263" r:id="rId10"/>
    <p:sldId id="264" r:id="rId11"/>
    <p:sldId id="285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81" r:id="rId26"/>
    <p:sldId id="282" r:id="rId27"/>
    <p:sldId id="278" r:id="rId28"/>
    <p:sldId id="288" r:id="rId29"/>
    <p:sldId id="279" r:id="rId30"/>
    <p:sldId id="283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1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64EC09-C9A9-4DD4-8E03-675A53BAF783}" type="doc">
      <dgm:prSet loTypeId="urn:microsoft.com/office/officeart/2005/8/layout/vList2" loCatId="list" qsTypeId="urn:microsoft.com/office/officeart/2005/8/quickstyle/simple1#1" qsCatId="simple" csTypeId="urn:microsoft.com/office/officeart/2005/8/colors/colorful4" csCatId="colorful"/>
      <dgm:spPr/>
      <dgm:t>
        <a:bodyPr/>
        <a:lstStyle/>
        <a:p>
          <a:endParaRPr lang="ru-RU"/>
        </a:p>
      </dgm:t>
    </dgm:pt>
    <dgm:pt modelId="{1E3E64E8-14A5-410A-BEE3-538B5FCA99C7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Согласно классификации, которая была создана сотрудниками кафедры логопедии ЛГПИ </a:t>
          </a:r>
          <a:r>
            <a:rPr lang="ru-RU" b="1" dirty="0" err="1" smtClean="0">
              <a:solidFill>
                <a:schemeClr val="tx1"/>
              </a:solidFill>
            </a:rPr>
            <a:t>им.Герцена</a:t>
          </a:r>
          <a:r>
            <a:rPr lang="ru-RU" b="1" dirty="0" smtClean="0">
              <a:solidFill>
                <a:schemeClr val="tx1"/>
              </a:solidFill>
            </a:rPr>
            <a:t> и уточнена Р.И. </a:t>
          </a:r>
          <a:r>
            <a:rPr lang="ru-RU" b="1" dirty="0" err="1" smtClean="0">
              <a:solidFill>
                <a:schemeClr val="tx1"/>
              </a:solidFill>
            </a:rPr>
            <a:t>Лалаевой</a:t>
          </a:r>
          <a:r>
            <a:rPr lang="ru-RU" b="1" dirty="0" smtClean="0">
              <a:solidFill>
                <a:schemeClr val="tx1"/>
              </a:solidFill>
            </a:rPr>
            <a:t>, выделяются следующие пять видов </a:t>
          </a:r>
          <a:r>
            <a:rPr lang="ru-RU" b="1" dirty="0" err="1" smtClean="0">
              <a:solidFill>
                <a:schemeClr val="tx1"/>
              </a:solidFill>
            </a:rPr>
            <a:t>дисграфии</a:t>
          </a:r>
          <a:r>
            <a:rPr lang="ru-RU" b="1" dirty="0" smtClean="0">
              <a:solidFill>
                <a:schemeClr val="tx1"/>
              </a:solidFill>
            </a:rPr>
            <a:t>:</a:t>
          </a:r>
          <a:endParaRPr lang="ru-RU" dirty="0">
            <a:solidFill>
              <a:schemeClr val="tx1"/>
            </a:solidFill>
          </a:endParaRPr>
        </a:p>
      </dgm:t>
    </dgm:pt>
    <dgm:pt modelId="{59CA1755-FE28-4672-A978-C646B1BEB46D}" type="parTrans" cxnId="{46EA5C79-8D55-4D28-99CE-2B31A535379F}">
      <dgm:prSet/>
      <dgm:spPr/>
      <dgm:t>
        <a:bodyPr/>
        <a:lstStyle/>
        <a:p>
          <a:endParaRPr lang="ru-RU"/>
        </a:p>
      </dgm:t>
    </dgm:pt>
    <dgm:pt modelId="{15811643-2A09-4C50-A68B-8994E6EDF426}" type="sibTrans" cxnId="{46EA5C79-8D55-4D28-99CE-2B31A535379F}">
      <dgm:prSet/>
      <dgm:spPr/>
      <dgm:t>
        <a:bodyPr/>
        <a:lstStyle/>
        <a:p>
          <a:endParaRPr lang="ru-RU"/>
        </a:p>
      </dgm:t>
    </dgm:pt>
    <dgm:pt modelId="{AEAE35E7-29EF-43AE-8A3D-BFEA9A448CB8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1.Дисграфия на почве нарушения фонемного распознавания (акустическая), в основе которой лежат трудности слуховой дифференциации звуков речи.</a:t>
          </a:r>
          <a:endParaRPr lang="ru-RU" dirty="0">
            <a:solidFill>
              <a:schemeClr val="tx1"/>
            </a:solidFill>
          </a:endParaRPr>
        </a:p>
      </dgm:t>
    </dgm:pt>
    <dgm:pt modelId="{83010338-278D-4E04-9875-D49EC931039E}" type="parTrans" cxnId="{7362FB9F-8D41-4856-9B03-5BF53D88C7C6}">
      <dgm:prSet/>
      <dgm:spPr/>
      <dgm:t>
        <a:bodyPr/>
        <a:lstStyle/>
        <a:p>
          <a:endParaRPr lang="ru-RU"/>
        </a:p>
      </dgm:t>
    </dgm:pt>
    <dgm:pt modelId="{6C46C807-D66F-43FA-9208-2D6CC24F6F80}" type="sibTrans" cxnId="{7362FB9F-8D41-4856-9B03-5BF53D88C7C6}">
      <dgm:prSet/>
      <dgm:spPr/>
      <dgm:t>
        <a:bodyPr/>
        <a:lstStyle/>
        <a:p>
          <a:endParaRPr lang="ru-RU"/>
        </a:p>
      </dgm:t>
    </dgm:pt>
    <dgm:pt modelId="{64E08EE2-7A6B-4864-A76A-1B31E427D77F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2.Артикуляторно-акустическая </a:t>
          </a:r>
          <a:r>
            <a:rPr lang="ru-RU" b="1" dirty="0" err="1" smtClean="0">
              <a:solidFill>
                <a:schemeClr val="tx1"/>
              </a:solidFill>
            </a:rPr>
            <a:t>дисграфия</a:t>
          </a:r>
          <a:r>
            <a:rPr lang="ru-RU" b="1" dirty="0" smtClean="0">
              <a:solidFill>
                <a:schemeClr val="tx1"/>
              </a:solidFill>
            </a:rPr>
            <a:t>, при которой имеющиеся у ребенка дефекты звукопроизношения находят свое отражение на письме.</a:t>
          </a:r>
          <a:endParaRPr lang="ru-RU" dirty="0">
            <a:solidFill>
              <a:schemeClr val="tx1"/>
            </a:solidFill>
          </a:endParaRPr>
        </a:p>
      </dgm:t>
    </dgm:pt>
    <dgm:pt modelId="{2660EFE3-98BA-4591-9BEF-01907A69089C}" type="parTrans" cxnId="{69C107E5-213D-483F-8E95-A6B9FE6B6729}">
      <dgm:prSet/>
      <dgm:spPr/>
      <dgm:t>
        <a:bodyPr/>
        <a:lstStyle/>
        <a:p>
          <a:endParaRPr lang="ru-RU"/>
        </a:p>
      </dgm:t>
    </dgm:pt>
    <dgm:pt modelId="{D083D83D-3321-4980-9E3F-8C86B1FEF282}" type="sibTrans" cxnId="{69C107E5-213D-483F-8E95-A6B9FE6B6729}">
      <dgm:prSet/>
      <dgm:spPr/>
      <dgm:t>
        <a:bodyPr/>
        <a:lstStyle/>
        <a:p>
          <a:endParaRPr lang="ru-RU"/>
        </a:p>
      </dgm:t>
    </dgm:pt>
    <dgm:pt modelId="{793085B1-17AC-45A3-B31D-BBC4BC95F5BC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3.Дисграфия на почве </a:t>
          </a:r>
          <a:r>
            <a:rPr lang="ru-RU" b="1" dirty="0" err="1" smtClean="0">
              <a:solidFill>
                <a:schemeClr val="tx1"/>
              </a:solidFill>
            </a:rPr>
            <a:t>несформированности</a:t>
          </a:r>
          <a:r>
            <a:rPr lang="ru-RU" b="1" dirty="0" smtClean="0">
              <a:solidFill>
                <a:schemeClr val="tx1"/>
              </a:solidFill>
            </a:rPr>
            <a:t> анализа и синтеза речевого потока, при котором ребенок затрудняется в определении количества и последовательности звуков в слове, а также места каждого звука по отношению к другим звукам слова.</a:t>
          </a:r>
          <a:endParaRPr lang="ru-RU" dirty="0">
            <a:solidFill>
              <a:schemeClr val="tx1"/>
            </a:solidFill>
          </a:endParaRPr>
        </a:p>
      </dgm:t>
    </dgm:pt>
    <dgm:pt modelId="{B8EA1DCC-3FE7-455C-B8A4-18F8402FDEBA}" type="parTrans" cxnId="{FF49724E-0554-4B03-9CF7-2A1AF68A1EC3}">
      <dgm:prSet/>
      <dgm:spPr/>
      <dgm:t>
        <a:bodyPr/>
        <a:lstStyle/>
        <a:p>
          <a:endParaRPr lang="ru-RU"/>
        </a:p>
      </dgm:t>
    </dgm:pt>
    <dgm:pt modelId="{35EA107E-AB2B-41A1-99A6-258C94AAE148}" type="sibTrans" cxnId="{FF49724E-0554-4B03-9CF7-2A1AF68A1EC3}">
      <dgm:prSet/>
      <dgm:spPr/>
      <dgm:t>
        <a:bodyPr/>
        <a:lstStyle/>
        <a:p>
          <a:endParaRPr lang="ru-RU"/>
        </a:p>
      </dgm:t>
    </dgm:pt>
    <dgm:pt modelId="{1E0E8057-0264-4098-AC02-BF13712F15C3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4.Аграмматическая </a:t>
          </a:r>
          <a:r>
            <a:rPr lang="ru-RU" b="1" dirty="0" err="1" smtClean="0">
              <a:solidFill>
                <a:schemeClr val="tx1"/>
              </a:solidFill>
            </a:rPr>
            <a:t>дисграфия</a:t>
          </a:r>
          <a:r>
            <a:rPr lang="ru-RU" b="1" dirty="0" smtClean="0">
              <a:solidFill>
                <a:schemeClr val="tx1"/>
              </a:solidFill>
            </a:rPr>
            <a:t> обусловленная </a:t>
          </a:r>
          <a:r>
            <a:rPr lang="ru-RU" b="1" dirty="0" err="1" smtClean="0">
              <a:solidFill>
                <a:schemeClr val="tx1"/>
              </a:solidFill>
            </a:rPr>
            <a:t>несформированностью</a:t>
          </a:r>
          <a:r>
            <a:rPr lang="ru-RU" b="1" dirty="0" smtClean="0">
              <a:solidFill>
                <a:schemeClr val="tx1"/>
              </a:solidFill>
            </a:rPr>
            <a:t> у ребенка грамматических систем словоизменения и словообразования.</a:t>
          </a:r>
          <a:endParaRPr lang="ru-RU" dirty="0">
            <a:solidFill>
              <a:schemeClr val="tx1"/>
            </a:solidFill>
          </a:endParaRPr>
        </a:p>
      </dgm:t>
    </dgm:pt>
    <dgm:pt modelId="{C9D43DAE-C64B-47F7-8585-3D60B658DD70}" type="parTrans" cxnId="{00015CF8-107E-4F36-AA22-51C3B424240D}">
      <dgm:prSet/>
      <dgm:spPr/>
      <dgm:t>
        <a:bodyPr/>
        <a:lstStyle/>
        <a:p>
          <a:endParaRPr lang="ru-RU"/>
        </a:p>
      </dgm:t>
    </dgm:pt>
    <dgm:pt modelId="{62B36823-3F0D-4AF2-A4BB-1ED125821A50}" type="sibTrans" cxnId="{00015CF8-107E-4F36-AA22-51C3B424240D}">
      <dgm:prSet/>
      <dgm:spPr/>
      <dgm:t>
        <a:bodyPr/>
        <a:lstStyle/>
        <a:p>
          <a:endParaRPr lang="ru-RU"/>
        </a:p>
      </dgm:t>
    </dgm:pt>
    <dgm:pt modelId="{D0EF8176-4B24-49B4-871A-CEE23923B51C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Все названные виды </a:t>
          </a:r>
          <a:r>
            <a:rPr lang="ru-RU" b="1" dirty="0" err="1" smtClean="0">
              <a:solidFill>
                <a:schemeClr val="tx1"/>
              </a:solidFill>
            </a:rPr>
            <a:t>дисграфии</a:t>
          </a:r>
          <a:r>
            <a:rPr lang="ru-RU" b="1" dirty="0" smtClean="0">
              <a:solidFill>
                <a:schemeClr val="tx1"/>
              </a:solidFill>
            </a:rPr>
            <a:t> в различных сочетаниях могут присутствовать у одного ребенка. Эти случаи относят к смешанной </a:t>
          </a:r>
          <a:r>
            <a:rPr lang="ru-RU" b="1" dirty="0" err="1" smtClean="0">
              <a:solidFill>
                <a:schemeClr val="tx1"/>
              </a:solidFill>
            </a:rPr>
            <a:t>дисграфии</a:t>
          </a:r>
          <a:r>
            <a:rPr lang="ru-RU" b="1" dirty="0" smtClean="0">
              <a:solidFill>
                <a:schemeClr val="tx1"/>
              </a:solidFill>
            </a:rPr>
            <a:t> . </a:t>
          </a:r>
          <a:endParaRPr lang="ru-RU" dirty="0">
            <a:solidFill>
              <a:schemeClr val="tx1"/>
            </a:solidFill>
          </a:endParaRPr>
        </a:p>
      </dgm:t>
    </dgm:pt>
    <dgm:pt modelId="{B658BAE0-C1D9-422B-9F7E-564133E30438}" type="parTrans" cxnId="{8C1EB0A1-3A95-49D0-917D-1968FFF0D68C}">
      <dgm:prSet/>
      <dgm:spPr/>
      <dgm:t>
        <a:bodyPr/>
        <a:lstStyle/>
        <a:p>
          <a:endParaRPr lang="ru-RU"/>
        </a:p>
      </dgm:t>
    </dgm:pt>
    <dgm:pt modelId="{D58EC412-22A8-4CED-A466-943B3A3F7D3F}" type="sibTrans" cxnId="{8C1EB0A1-3A95-49D0-917D-1968FFF0D68C}">
      <dgm:prSet/>
      <dgm:spPr/>
      <dgm:t>
        <a:bodyPr/>
        <a:lstStyle/>
        <a:p>
          <a:endParaRPr lang="ru-RU"/>
        </a:p>
      </dgm:t>
    </dgm:pt>
    <dgm:pt modelId="{672C927F-128A-4695-B5A3-E1ECA0EF8DB6}" type="pres">
      <dgm:prSet presAssocID="{9164EC09-C9A9-4DD4-8E03-675A53BAF7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8463E2-4A43-4B92-AD45-805E3116F60D}" type="pres">
      <dgm:prSet presAssocID="{1E3E64E8-14A5-410A-BEE3-538B5FCA99C7}" presName="parentText" presStyleLbl="node1" presStyleIdx="0" presStyleCnt="6" custLinFactY="-72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5DB47E-2C68-4847-919B-E4253606FBA3}" type="pres">
      <dgm:prSet presAssocID="{15811643-2A09-4C50-A68B-8994E6EDF426}" presName="spacer" presStyleCnt="0"/>
      <dgm:spPr/>
    </dgm:pt>
    <dgm:pt modelId="{C0B1B282-67EC-4C96-BF00-5EE2F75FDFE8}" type="pres">
      <dgm:prSet presAssocID="{AEAE35E7-29EF-43AE-8A3D-BFEA9A448CB8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B447A2-939B-4E35-B37D-42B868849758}" type="pres">
      <dgm:prSet presAssocID="{6C46C807-D66F-43FA-9208-2D6CC24F6F80}" presName="spacer" presStyleCnt="0"/>
      <dgm:spPr/>
    </dgm:pt>
    <dgm:pt modelId="{09A7A235-5DFC-44C1-88B4-8CEF3E153FAC}" type="pres">
      <dgm:prSet presAssocID="{64E08EE2-7A6B-4864-A76A-1B31E427D77F}" presName="parentText" presStyleLbl="node1" presStyleIdx="2" presStyleCnt="6" custLinFactY="404" custLinFactNeighborX="85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0DBD05-52F4-4048-BC7F-663866DB90A2}" type="pres">
      <dgm:prSet presAssocID="{D083D83D-3321-4980-9E3F-8C86B1FEF282}" presName="spacer" presStyleCnt="0"/>
      <dgm:spPr/>
    </dgm:pt>
    <dgm:pt modelId="{1B28C158-F807-48FB-BFCA-D9FCC460A633}" type="pres">
      <dgm:prSet presAssocID="{793085B1-17AC-45A3-B31D-BBC4BC95F5BC}" presName="parentText" presStyleLbl="node1" presStyleIdx="3" presStyleCnt="6" custLinFactY="4617" custLinFactNeighborX="86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4FFCC1-0B23-4802-8E49-18C6387BBF2F}" type="pres">
      <dgm:prSet presAssocID="{35EA107E-AB2B-41A1-99A6-258C94AAE148}" presName="spacer" presStyleCnt="0"/>
      <dgm:spPr/>
    </dgm:pt>
    <dgm:pt modelId="{2D4EAE3A-A265-4AD0-88C6-29000C63B526}" type="pres">
      <dgm:prSet presAssocID="{1E0E8057-0264-4098-AC02-BF13712F15C3}" presName="parentText" presStyleLbl="node1" presStyleIdx="4" presStyleCnt="6" custLinFactY="10270" custLinFactNeighborX="86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DF336F-19DD-4DB3-BCDE-08608E269B6F}" type="pres">
      <dgm:prSet presAssocID="{62B36823-3F0D-4AF2-A4BB-1ED125821A50}" presName="spacer" presStyleCnt="0"/>
      <dgm:spPr/>
    </dgm:pt>
    <dgm:pt modelId="{FACD7D7B-D099-4BAF-8BF0-5E2DC15370CB}" type="pres">
      <dgm:prSet presAssocID="{D0EF8176-4B24-49B4-871A-CEE23923B51C}" presName="parentText" presStyleLbl="node1" presStyleIdx="5" presStyleCnt="6" custLinFactY="1592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62FB9F-8D41-4856-9B03-5BF53D88C7C6}" srcId="{9164EC09-C9A9-4DD4-8E03-675A53BAF783}" destId="{AEAE35E7-29EF-43AE-8A3D-BFEA9A448CB8}" srcOrd="1" destOrd="0" parTransId="{83010338-278D-4E04-9875-D49EC931039E}" sibTransId="{6C46C807-D66F-43FA-9208-2D6CC24F6F80}"/>
    <dgm:cxn modelId="{46EA5C79-8D55-4D28-99CE-2B31A535379F}" srcId="{9164EC09-C9A9-4DD4-8E03-675A53BAF783}" destId="{1E3E64E8-14A5-410A-BEE3-538B5FCA99C7}" srcOrd="0" destOrd="0" parTransId="{59CA1755-FE28-4672-A978-C646B1BEB46D}" sibTransId="{15811643-2A09-4C50-A68B-8994E6EDF426}"/>
    <dgm:cxn modelId="{8C1EB0A1-3A95-49D0-917D-1968FFF0D68C}" srcId="{9164EC09-C9A9-4DD4-8E03-675A53BAF783}" destId="{D0EF8176-4B24-49B4-871A-CEE23923B51C}" srcOrd="5" destOrd="0" parTransId="{B658BAE0-C1D9-422B-9F7E-564133E30438}" sibTransId="{D58EC412-22A8-4CED-A466-943B3A3F7D3F}"/>
    <dgm:cxn modelId="{F7EBB81C-B788-419C-820C-4227791FDC25}" type="presOf" srcId="{64E08EE2-7A6B-4864-A76A-1B31E427D77F}" destId="{09A7A235-5DFC-44C1-88B4-8CEF3E153FAC}" srcOrd="0" destOrd="0" presId="urn:microsoft.com/office/officeart/2005/8/layout/vList2"/>
    <dgm:cxn modelId="{00015CF8-107E-4F36-AA22-51C3B424240D}" srcId="{9164EC09-C9A9-4DD4-8E03-675A53BAF783}" destId="{1E0E8057-0264-4098-AC02-BF13712F15C3}" srcOrd="4" destOrd="0" parTransId="{C9D43DAE-C64B-47F7-8585-3D60B658DD70}" sibTransId="{62B36823-3F0D-4AF2-A4BB-1ED125821A50}"/>
    <dgm:cxn modelId="{FF49724E-0554-4B03-9CF7-2A1AF68A1EC3}" srcId="{9164EC09-C9A9-4DD4-8E03-675A53BAF783}" destId="{793085B1-17AC-45A3-B31D-BBC4BC95F5BC}" srcOrd="3" destOrd="0" parTransId="{B8EA1DCC-3FE7-455C-B8A4-18F8402FDEBA}" sibTransId="{35EA107E-AB2B-41A1-99A6-258C94AAE148}"/>
    <dgm:cxn modelId="{A2DCE560-BA8B-4988-9D9B-1F5B3BBD0B5B}" type="presOf" srcId="{1E0E8057-0264-4098-AC02-BF13712F15C3}" destId="{2D4EAE3A-A265-4AD0-88C6-29000C63B526}" srcOrd="0" destOrd="0" presId="urn:microsoft.com/office/officeart/2005/8/layout/vList2"/>
    <dgm:cxn modelId="{010D4D1C-0131-4EA8-8F90-8DC510B08931}" type="presOf" srcId="{793085B1-17AC-45A3-B31D-BBC4BC95F5BC}" destId="{1B28C158-F807-48FB-BFCA-D9FCC460A633}" srcOrd="0" destOrd="0" presId="urn:microsoft.com/office/officeart/2005/8/layout/vList2"/>
    <dgm:cxn modelId="{AB69D0AF-E5C5-4918-ADB3-0A932D86270B}" type="presOf" srcId="{1E3E64E8-14A5-410A-BEE3-538B5FCA99C7}" destId="{CE8463E2-4A43-4B92-AD45-805E3116F60D}" srcOrd="0" destOrd="0" presId="urn:microsoft.com/office/officeart/2005/8/layout/vList2"/>
    <dgm:cxn modelId="{69C107E5-213D-483F-8E95-A6B9FE6B6729}" srcId="{9164EC09-C9A9-4DD4-8E03-675A53BAF783}" destId="{64E08EE2-7A6B-4864-A76A-1B31E427D77F}" srcOrd="2" destOrd="0" parTransId="{2660EFE3-98BA-4591-9BEF-01907A69089C}" sibTransId="{D083D83D-3321-4980-9E3F-8C86B1FEF282}"/>
    <dgm:cxn modelId="{2DBCC8EB-F585-46A7-AFF7-9589EE78D61B}" type="presOf" srcId="{D0EF8176-4B24-49B4-871A-CEE23923B51C}" destId="{FACD7D7B-D099-4BAF-8BF0-5E2DC15370CB}" srcOrd="0" destOrd="0" presId="urn:microsoft.com/office/officeart/2005/8/layout/vList2"/>
    <dgm:cxn modelId="{C4EC6057-2BCF-4F02-BAB1-DB12DADFCC9A}" type="presOf" srcId="{AEAE35E7-29EF-43AE-8A3D-BFEA9A448CB8}" destId="{C0B1B282-67EC-4C96-BF00-5EE2F75FDFE8}" srcOrd="0" destOrd="0" presId="urn:microsoft.com/office/officeart/2005/8/layout/vList2"/>
    <dgm:cxn modelId="{0010BB4A-B41D-4BDF-B03D-5C8A567C7FC9}" type="presOf" srcId="{9164EC09-C9A9-4DD4-8E03-675A53BAF783}" destId="{672C927F-128A-4695-B5A3-E1ECA0EF8DB6}" srcOrd="0" destOrd="0" presId="urn:microsoft.com/office/officeart/2005/8/layout/vList2"/>
    <dgm:cxn modelId="{5539AA6C-DC8D-4548-ADE5-AA08FC928CE6}" type="presParOf" srcId="{672C927F-128A-4695-B5A3-E1ECA0EF8DB6}" destId="{CE8463E2-4A43-4B92-AD45-805E3116F60D}" srcOrd="0" destOrd="0" presId="urn:microsoft.com/office/officeart/2005/8/layout/vList2"/>
    <dgm:cxn modelId="{3BAF9B7C-6D31-4771-AB06-168BE21B703F}" type="presParOf" srcId="{672C927F-128A-4695-B5A3-E1ECA0EF8DB6}" destId="{045DB47E-2C68-4847-919B-E4253606FBA3}" srcOrd="1" destOrd="0" presId="urn:microsoft.com/office/officeart/2005/8/layout/vList2"/>
    <dgm:cxn modelId="{64A66B28-5D38-44C5-8465-9F228730D23C}" type="presParOf" srcId="{672C927F-128A-4695-B5A3-E1ECA0EF8DB6}" destId="{C0B1B282-67EC-4C96-BF00-5EE2F75FDFE8}" srcOrd="2" destOrd="0" presId="urn:microsoft.com/office/officeart/2005/8/layout/vList2"/>
    <dgm:cxn modelId="{06133FBD-41B2-4F20-BB3C-43315B22E6FC}" type="presParOf" srcId="{672C927F-128A-4695-B5A3-E1ECA0EF8DB6}" destId="{74B447A2-939B-4E35-B37D-42B868849758}" srcOrd="3" destOrd="0" presId="urn:microsoft.com/office/officeart/2005/8/layout/vList2"/>
    <dgm:cxn modelId="{BC9502A5-B2CA-43A7-8B26-3F3D9C7D4DB8}" type="presParOf" srcId="{672C927F-128A-4695-B5A3-E1ECA0EF8DB6}" destId="{09A7A235-5DFC-44C1-88B4-8CEF3E153FAC}" srcOrd="4" destOrd="0" presId="urn:microsoft.com/office/officeart/2005/8/layout/vList2"/>
    <dgm:cxn modelId="{0B48CBA4-D764-4567-9804-DF84A1A827A0}" type="presParOf" srcId="{672C927F-128A-4695-B5A3-E1ECA0EF8DB6}" destId="{BB0DBD05-52F4-4048-BC7F-663866DB90A2}" srcOrd="5" destOrd="0" presId="urn:microsoft.com/office/officeart/2005/8/layout/vList2"/>
    <dgm:cxn modelId="{7A156A6C-5FFF-4EEA-9022-93465B9FA56F}" type="presParOf" srcId="{672C927F-128A-4695-B5A3-E1ECA0EF8DB6}" destId="{1B28C158-F807-48FB-BFCA-D9FCC460A633}" srcOrd="6" destOrd="0" presId="urn:microsoft.com/office/officeart/2005/8/layout/vList2"/>
    <dgm:cxn modelId="{F434C105-1742-495E-96A2-F9551A656EA3}" type="presParOf" srcId="{672C927F-128A-4695-B5A3-E1ECA0EF8DB6}" destId="{A24FFCC1-0B23-4802-8E49-18C6387BBF2F}" srcOrd="7" destOrd="0" presId="urn:microsoft.com/office/officeart/2005/8/layout/vList2"/>
    <dgm:cxn modelId="{1EDDF89B-749A-4112-B051-C5045D101916}" type="presParOf" srcId="{672C927F-128A-4695-B5A3-E1ECA0EF8DB6}" destId="{2D4EAE3A-A265-4AD0-88C6-29000C63B526}" srcOrd="8" destOrd="0" presId="urn:microsoft.com/office/officeart/2005/8/layout/vList2"/>
    <dgm:cxn modelId="{DB8945CA-27B1-470B-BE06-19C08E9B58CA}" type="presParOf" srcId="{672C927F-128A-4695-B5A3-E1ECA0EF8DB6}" destId="{C2DF336F-19DD-4DB3-BCDE-08608E269B6F}" srcOrd="9" destOrd="0" presId="urn:microsoft.com/office/officeart/2005/8/layout/vList2"/>
    <dgm:cxn modelId="{964DF4EE-B26C-4E30-9C2F-911BF73FD4B7}" type="presParOf" srcId="{672C927F-128A-4695-B5A3-E1ECA0EF8DB6}" destId="{FACD7D7B-D099-4BAF-8BF0-5E2DC15370C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8A3A1C-CF71-48F7-9C79-E20DBDE58D22}" type="doc">
      <dgm:prSet loTypeId="urn:microsoft.com/office/officeart/2005/8/layout/target3" loCatId="relationship" qsTypeId="urn:microsoft.com/office/officeart/2005/8/quickstyle/simple1#2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ED29D63-75D9-4058-8535-81B0A2405363}">
      <dgm:prSet custT="1"/>
      <dgm:spPr/>
      <dgm:t>
        <a:bodyPr/>
        <a:lstStyle/>
        <a:p>
          <a:pPr rtl="0"/>
          <a:r>
            <a:rPr lang="ru-RU" sz="1400" b="1" dirty="0" smtClean="0"/>
            <a:t>АГРАММАТИЧЕСКАЯ ДИСГРАФИЯ обусловлена недоразвитием грамматического строя речи ‑ морфологических, синтаксических обобщений</a:t>
          </a:r>
          <a:r>
            <a:rPr lang="ru-RU" sz="1100" dirty="0" smtClean="0"/>
            <a:t>.</a:t>
          </a:r>
          <a:endParaRPr lang="ru-RU" sz="1100" dirty="0"/>
        </a:p>
      </dgm:t>
    </dgm:pt>
    <dgm:pt modelId="{53F901DB-28A1-4FAA-9C5F-729D646F091D}" type="parTrans" cxnId="{5E69BE48-3C79-4B31-918F-8DCB808CDC1C}">
      <dgm:prSet/>
      <dgm:spPr/>
      <dgm:t>
        <a:bodyPr/>
        <a:lstStyle/>
        <a:p>
          <a:endParaRPr lang="ru-RU"/>
        </a:p>
      </dgm:t>
    </dgm:pt>
    <dgm:pt modelId="{4B1A9B9D-98F8-464C-BD31-1F5A810DC4CC}" type="sibTrans" cxnId="{5E69BE48-3C79-4B31-918F-8DCB808CDC1C}">
      <dgm:prSet/>
      <dgm:spPr/>
      <dgm:t>
        <a:bodyPr/>
        <a:lstStyle/>
        <a:p>
          <a:endParaRPr lang="ru-RU"/>
        </a:p>
      </dgm:t>
    </dgm:pt>
    <dgm:pt modelId="{F1E2FBA6-9C0B-4F87-BE48-87F5113E40A6}">
      <dgm:prSet custT="1"/>
      <dgm:spPr/>
      <dgm:t>
        <a:bodyPr/>
        <a:lstStyle/>
        <a:p>
          <a:pPr rtl="0"/>
          <a:r>
            <a:rPr lang="ru-RU" sz="1400" b="1" dirty="0" err="1" smtClean="0"/>
            <a:t>Аграмматическая</a:t>
          </a:r>
          <a:r>
            <a:rPr lang="ru-RU" sz="1400" b="1" dirty="0" smtClean="0"/>
            <a:t> </a:t>
          </a:r>
          <a:r>
            <a:rPr lang="ru-RU" sz="1400" b="1" dirty="0" err="1" smtClean="0"/>
            <a:t>дисграфия</a:t>
          </a:r>
          <a:r>
            <a:rPr lang="ru-RU" sz="1400" b="1" dirty="0" smtClean="0"/>
            <a:t> проявляется в </a:t>
          </a:r>
          <a:r>
            <a:rPr lang="ru-RU" sz="1400" b="1" dirty="0" err="1" smtClean="0"/>
            <a:t>аграмматизмах</a:t>
          </a:r>
          <a:r>
            <a:rPr lang="ru-RU" sz="1400" b="1" dirty="0" smtClean="0"/>
            <a:t> на письме на уровне слова, словосочетания, предложения и текста, и является компонентом системного недоразвития речи</a:t>
          </a:r>
          <a:endParaRPr lang="ru-RU" sz="1400" b="1" dirty="0"/>
        </a:p>
      </dgm:t>
    </dgm:pt>
    <dgm:pt modelId="{0E4874EE-6A7B-459B-976D-4235A1A22947}" type="parTrans" cxnId="{D1B0D94D-32BD-4F40-A30F-161914415006}">
      <dgm:prSet/>
      <dgm:spPr/>
      <dgm:t>
        <a:bodyPr/>
        <a:lstStyle/>
        <a:p>
          <a:endParaRPr lang="ru-RU"/>
        </a:p>
      </dgm:t>
    </dgm:pt>
    <dgm:pt modelId="{7DE096C0-0029-4308-A846-7FBDD725EF3A}" type="sibTrans" cxnId="{D1B0D94D-32BD-4F40-A30F-161914415006}">
      <dgm:prSet/>
      <dgm:spPr/>
      <dgm:t>
        <a:bodyPr/>
        <a:lstStyle/>
        <a:p>
          <a:endParaRPr lang="ru-RU"/>
        </a:p>
      </dgm:t>
    </dgm:pt>
    <dgm:pt modelId="{EF434877-08AA-487A-9D19-DFA59B256AC9}">
      <dgm:prSet custT="1"/>
      <dgm:spPr/>
      <dgm:t>
        <a:bodyPr/>
        <a:lstStyle/>
        <a:p>
          <a:pPr rtl="0"/>
          <a:r>
            <a:rPr lang="ru-RU" sz="1200" b="1" dirty="0" err="1" smtClean="0"/>
            <a:t>Аграмматизмы</a:t>
          </a:r>
          <a:r>
            <a:rPr lang="ru-RU" sz="1200" b="1" dirty="0" smtClean="0"/>
            <a:t> на письме проявляются также в искажении морфологической структуры слова, замене префиксов, суффиксов, флексий (запереть — «напереть», много деревьев — «много </a:t>
          </a:r>
          <a:r>
            <a:rPr lang="ru-RU" sz="1200" b="1" dirty="0" err="1" smtClean="0"/>
            <a:t>деревов</a:t>
          </a:r>
          <a:r>
            <a:rPr lang="ru-RU" sz="1200" b="1" dirty="0" smtClean="0"/>
            <a:t>»), в нарушении предложно-падежных конструкций («на столом», «около ним»), в нарушении согласования («дети бежит», «красны платье»). </a:t>
          </a:r>
          <a:endParaRPr lang="ru-RU" sz="1200" b="1" dirty="0"/>
        </a:p>
      </dgm:t>
    </dgm:pt>
    <dgm:pt modelId="{9F0BEA71-4A62-4E4D-97F9-CDB1ECCEAF49}" type="parTrans" cxnId="{213F7732-189D-4914-A3BB-000043048F92}">
      <dgm:prSet/>
      <dgm:spPr/>
      <dgm:t>
        <a:bodyPr/>
        <a:lstStyle/>
        <a:p>
          <a:endParaRPr lang="ru-RU"/>
        </a:p>
      </dgm:t>
    </dgm:pt>
    <dgm:pt modelId="{AFAEB491-EBBB-4489-84F4-FACABF9A3C11}" type="sibTrans" cxnId="{213F7732-189D-4914-A3BB-000043048F92}">
      <dgm:prSet/>
      <dgm:spPr/>
      <dgm:t>
        <a:bodyPr/>
        <a:lstStyle/>
        <a:p>
          <a:endParaRPr lang="ru-RU"/>
        </a:p>
      </dgm:t>
    </dgm:pt>
    <dgm:pt modelId="{06EAD9C4-4797-416B-9534-00E927739836}">
      <dgm:prSet/>
      <dgm:spPr/>
      <dgm:t>
        <a:bodyPr/>
        <a:lstStyle/>
        <a:p>
          <a:pPr rtl="0"/>
          <a:r>
            <a:rPr lang="ru-RU" b="1" dirty="0" smtClean="0"/>
            <a:t>При этой форме </a:t>
          </a:r>
          <a:r>
            <a:rPr lang="ru-RU" b="1" dirty="0" err="1" smtClean="0"/>
            <a:t>дисграфии</a:t>
          </a:r>
          <a:r>
            <a:rPr lang="ru-RU" b="1" dirty="0" smtClean="0"/>
            <a:t> наблюдаются также трудности конструирования сложных по структуре предложений, пропуски членов предложения, нарушение последовательности слов в предложении.</a:t>
          </a:r>
          <a:endParaRPr lang="ru-RU" b="1" dirty="0"/>
        </a:p>
      </dgm:t>
    </dgm:pt>
    <dgm:pt modelId="{6AD1F4B9-5326-4666-848C-E1597C217916}" type="parTrans" cxnId="{62098C71-A87B-426E-A627-65C0DC2F9C71}">
      <dgm:prSet/>
      <dgm:spPr/>
      <dgm:t>
        <a:bodyPr/>
        <a:lstStyle/>
        <a:p>
          <a:endParaRPr lang="ru-RU"/>
        </a:p>
      </dgm:t>
    </dgm:pt>
    <dgm:pt modelId="{E47C02D2-AA84-45F6-B888-2EE2331AF150}" type="sibTrans" cxnId="{62098C71-A87B-426E-A627-65C0DC2F9C71}">
      <dgm:prSet/>
      <dgm:spPr/>
      <dgm:t>
        <a:bodyPr/>
        <a:lstStyle/>
        <a:p>
          <a:endParaRPr lang="ru-RU"/>
        </a:p>
      </dgm:t>
    </dgm:pt>
    <dgm:pt modelId="{472CCC09-6B6F-49CE-B49B-3F71F2978A91}" type="pres">
      <dgm:prSet presAssocID="{838A3A1C-CF71-48F7-9C79-E20DBDE58D2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6981EAF-00D1-473B-98FC-B38A91DAC0C4}" type="pres">
      <dgm:prSet presAssocID="{BED29D63-75D9-4058-8535-81B0A2405363}" presName="circle1" presStyleLbl="node1" presStyleIdx="0" presStyleCnt="4"/>
      <dgm:spPr/>
    </dgm:pt>
    <dgm:pt modelId="{A170EE6A-D958-45C8-B6DB-462CECD90E95}" type="pres">
      <dgm:prSet presAssocID="{BED29D63-75D9-4058-8535-81B0A2405363}" presName="space" presStyleCnt="0"/>
      <dgm:spPr/>
    </dgm:pt>
    <dgm:pt modelId="{64D3C027-27E4-4808-97AD-FA7550192440}" type="pres">
      <dgm:prSet presAssocID="{BED29D63-75D9-4058-8535-81B0A2405363}" presName="rect1" presStyleLbl="alignAcc1" presStyleIdx="0" presStyleCnt="4" custLinFactNeighborX="-69" custLinFactNeighborY="518"/>
      <dgm:spPr/>
      <dgm:t>
        <a:bodyPr/>
        <a:lstStyle/>
        <a:p>
          <a:endParaRPr lang="ru-RU"/>
        </a:p>
      </dgm:t>
    </dgm:pt>
    <dgm:pt modelId="{D7D5E457-F048-48BC-8E87-5C6596E680DF}" type="pres">
      <dgm:prSet presAssocID="{F1E2FBA6-9C0B-4F87-BE48-87F5113E40A6}" presName="vertSpace2" presStyleLbl="node1" presStyleIdx="0" presStyleCnt="4"/>
      <dgm:spPr/>
    </dgm:pt>
    <dgm:pt modelId="{374143E0-4A66-498E-B7C7-7107A239B61B}" type="pres">
      <dgm:prSet presAssocID="{F1E2FBA6-9C0B-4F87-BE48-87F5113E40A6}" presName="circle2" presStyleLbl="node1" presStyleIdx="1" presStyleCnt="4"/>
      <dgm:spPr/>
    </dgm:pt>
    <dgm:pt modelId="{28C53981-0FF8-40B4-844C-375B94328EA6}" type="pres">
      <dgm:prSet presAssocID="{F1E2FBA6-9C0B-4F87-BE48-87F5113E40A6}" presName="rect2" presStyleLbl="alignAcc1" presStyleIdx="1" presStyleCnt="4"/>
      <dgm:spPr/>
      <dgm:t>
        <a:bodyPr/>
        <a:lstStyle/>
        <a:p>
          <a:endParaRPr lang="ru-RU"/>
        </a:p>
      </dgm:t>
    </dgm:pt>
    <dgm:pt modelId="{F401B2F5-7BD1-40CA-B694-724367D31BC5}" type="pres">
      <dgm:prSet presAssocID="{EF434877-08AA-487A-9D19-DFA59B256AC9}" presName="vertSpace3" presStyleLbl="node1" presStyleIdx="1" presStyleCnt="4"/>
      <dgm:spPr/>
    </dgm:pt>
    <dgm:pt modelId="{B87F0142-737C-4378-AF7C-935360480121}" type="pres">
      <dgm:prSet presAssocID="{EF434877-08AA-487A-9D19-DFA59B256AC9}" presName="circle3" presStyleLbl="node1" presStyleIdx="2" presStyleCnt="4"/>
      <dgm:spPr/>
    </dgm:pt>
    <dgm:pt modelId="{F9C894D3-3760-40CE-92EC-D45887693DC3}" type="pres">
      <dgm:prSet presAssocID="{EF434877-08AA-487A-9D19-DFA59B256AC9}" presName="rect3" presStyleLbl="alignAcc1" presStyleIdx="2" presStyleCnt="4"/>
      <dgm:spPr/>
      <dgm:t>
        <a:bodyPr/>
        <a:lstStyle/>
        <a:p>
          <a:endParaRPr lang="ru-RU"/>
        </a:p>
      </dgm:t>
    </dgm:pt>
    <dgm:pt modelId="{24A66F26-F43A-4FE7-A4B0-44F24E8D225D}" type="pres">
      <dgm:prSet presAssocID="{06EAD9C4-4797-416B-9534-00E927739836}" presName="vertSpace4" presStyleLbl="node1" presStyleIdx="2" presStyleCnt="4"/>
      <dgm:spPr/>
    </dgm:pt>
    <dgm:pt modelId="{58072B8D-BE2E-4611-9032-4860ACE3D970}" type="pres">
      <dgm:prSet presAssocID="{06EAD9C4-4797-416B-9534-00E927739836}" presName="circle4" presStyleLbl="node1" presStyleIdx="3" presStyleCnt="4"/>
      <dgm:spPr/>
    </dgm:pt>
    <dgm:pt modelId="{0CC54B4B-1488-4AFE-B8A3-FACD66ADB33D}" type="pres">
      <dgm:prSet presAssocID="{06EAD9C4-4797-416B-9534-00E927739836}" presName="rect4" presStyleLbl="alignAcc1" presStyleIdx="3" presStyleCnt="4"/>
      <dgm:spPr/>
      <dgm:t>
        <a:bodyPr/>
        <a:lstStyle/>
        <a:p>
          <a:endParaRPr lang="ru-RU"/>
        </a:p>
      </dgm:t>
    </dgm:pt>
    <dgm:pt modelId="{5058A785-C075-4082-99F1-382F3F7471C9}" type="pres">
      <dgm:prSet presAssocID="{BED29D63-75D9-4058-8535-81B0A2405363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0114DB-F436-4F23-9D89-82857C7CFC34}" type="pres">
      <dgm:prSet presAssocID="{F1E2FBA6-9C0B-4F87-BE48-87F5113E40A6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EE461A-08D2-4C64-BCAF-5D533E0BE292}" type="pres">
      <dgm:prSet presAssocID="{EF434877-08AA-487A-9D19-DFA59B256AC9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297789-68D8-4643-8C9F-959745CAEC68}" type="pres">
      <dgm:prSet presAssocID="{06EAD9C4-4797-416B-9534-00E927739836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098C71-A87B-426E-A627-65C0DC2F9C71}" srcId="{838A3A1C-CF71-48F7-9C79-E20DBDE58D22}" destId="{06EAD9C4-4797-416B-9534-00E927739836}" srcOrd="3" destOrd="0" parTransId="{6AD1F4B9-5326-4666-848C-E1597C217916}" sibTransId="{E47C02D2-AA84-45F6-B888-2EE2331AF150}"/>
    <dgm:cxn modelId="{BE61C723-626B-432A-9F5D-FAE4594B2BD3}" type="presOf" srcId="{F1E2FBA6-9C0B-4F87-BE48-87F5113E40A6}" destId="{28C53981-0FF8-40B4-844C-375B94328EA6}" srcOrd="0" destOrd="0" presId="urn:microsoft.com/office/officeart/2005/8/layout/target3"/>
    <dgm:cxn modelId="{B8F805B4-4331-4A21-A3A7-4D1772A22FF3}" type="presOf" srcId="{EF434877-08AA-487A-9D19-DFA59B256AC9}" destId="{4CEE461A-08D2-4C64-BCAF-5D533E0BE292}" srcOrd="1" destOrd="0" presId="urn:microsoft.com/office/officeart/2005/8/layout/target3"/>
    <dgm:cxn modelId="{AC46E7D2-5A19-4CC9-86A8-DAB2895490D0}" type="presOf" srcId="{EF434877-08AA-487A-9D19-DFA59B256AC9}" destId="{F9C894D3-3760-40CE-92EC-D45887693DC3}" srcOrd="0" destOrd="0" presId="urn:microsoft.com/office/officeart/2005/8/layout/target3"/>
    <dgm:cxn modelId="{4E7DED08-4039-4279-8E34-F34A3CE49837}" type="presOf" srcId="{06EAD9C4-4797-416B-9534-00E927739836}" destId="{9C297789-68D8-4643-8C9F-959745CAEC68}" srcOrd="1" destOrd="0" presId="urn:microsoft.com/office/officeart/2005/8/layout/target3"/>
    <dgm:cxn modelId="{46DD33BB-C714-4FC7-8769-13A2E8391D35}" type="presOf" srcId="{F1E2FBA6-9C0B-4F87-BE48-87F5113E40A6}" destId="{070114DB-F436-4F23-9D89-82857C7CFC34}" srcOrd="1" destOrd="0" presId="urn:microsoft.com/office/officeart/2005/8/layout/target3"/>
    <dgm:cxn modelId="{ADDC3A07-F72A-4F1D-A62A-2054EDFB6A53}" type="presOf" srcId="{838A3A1C-CF71-48F7-9C79-E20DBDE58D22}" destId="{472CCC09-6B6F-49CE-B49B-3F71F2978A91}" srcOrd="0" destOrd="0" presId="urn:microsoft.com/office/officeart/2005/8/layout/target3"/>
    <dgm:cxn modelId="{D1B0D94D-32BD-4F40-A30F-161914415006}" srcId="{838A3A1C-CF71-48F7-9C79-E20DBDE58D22}" destId="{F1E2FBA6-9C0B-4F87-BE48-87F5113E40A6}" srcOrd="1" destOrd="0" parTransId="{0E4874EE-6A7B-459B-976D-4235A1A22947}" sibTransId="{7DE096C0-0029-4308-A846-7FBDD725EF3A}"/>
    <dgm:cxn modelId="{CED966AA-724A-41F1-AD0B-1C0E611CF095}" type="presOf" srcId="{06EAD9C4-4797-416B-9534-00E927739836}" destId="{0CC54B4B-1488-4AFE-B8A3-FACD66ADB33D}" srcOrd="0" destOrd="0" presId="urn:microsoft.com/office/officeart/2005/8/layout/target3"/>
    <dgm:cxn modelId="{C138E0AB-B7B5-4E72-A237-7F032BDFD449}" type="presOf" srcId="{BED29D63-75D9-4058-8535-81B0A2405363}" destId="{64D3C027-27E4-4808-97AD-FA7550192440}" srcOrd="0" destOrd="0" presId="urn:microsoft.com/office/officeart/2005/8/layout/target3"/>
    <dgm:cxn modelId="{213F7732-189D-4914-A3BB-000043048F92}" srcId="{838A3A1C-CF71-48F7-9C79-E20DBDE58D22}" destId="{EF434877-08AA-487A-9D19-DFA59B256AC9}" srcOrd="2" destOrd="0" parTransId="{9F0BEA71-4A62-4E4D-97F9-CDB1ECCEAF49}" sibTransId="{AFAEB491-EBBB-4489-84F4-FACABF9A3C11}"/>
    <dgm:cxn modelId="{5E69BE48-3C79-4B31-918F-8DCB808CDC1C}" srcId="{838A3A1C-CF71-48F7-9C79-E20DBDE58D22}" destId="{BED29D63-75D9-4058-8535-81B0A2405363}" srcOrd="0" destOrd="0" parTransId="{53F901DB-28A1-4FAA-9C5F-729D646F091D}" sibTransId="{4B1A9B9D-98F8-464C-BD31-1F5A810DC4CC}"/>
    <dgm:cxn modelId="{14F28631-8D35-43E9-BA89-413594C0BEE1}" type="presOf" srcId="{BED29D63-75D9-4058-8535-81B0A2405363}" destId="{5058A785-C075-4082-99F1-382F3F7471C9}" srcOrd="1" destOrd="0" presId="urn:microsoft.com/office/officeart/2005/8/layout/target3"/>
    <dgm:cxn modelId="{54352C40-F32E-4ABD-86CE-0D3ACD4201B6}" type="presParOf" srcId="{472CCC09-6B6F-49CE-B49B-3F71F2978A91}" destId="{66981EAF-00D1-473B-98FC-B38A91DAC0C4}" srcOrd="0" destOrd="0" presId="urn:microsoft.com/office/officeart/2005/8/layout/target3"/>
    <dgm:cxn modelId="{3E583E04-ACB7-43C4-858F-6723CF4849DB}" type="presParOf" srcId="{472CCC09-6B6F-49CE-B49B-3F71F2978A91}" destId="{A170EE6A-D958-45C8-B6DB-462CECD90E95}" srcOrd="1" destOrd="0" presId="urn:microsoft.com/office/officeart/2005/8/layout/target3"/>
    <dgm:cxn modelId="{FD66D455-B3DA-4C46-A28B-0DD9B76129A1}" type="presParOf" srcId="{472CCC09-6B6F-49CE-B49B-3F71F2978A91}" destId="{64D3C027-27E4-4808-97AD-FA7550192440}" srcOrd="2" destOrd="0" presId="urn:microsoft.com/office/officeart/2005/8/layout/target3"/>
    <dgm:cxn modelId="{16887B3A-C9E7-48C4-B518-0836D39609BB}" type="presParOf" srcId="{472CCC09-6B6F-49CE-B49B-3F71F2978A91}" destId="{D7D5E457-F048-48BC-8E87-5C6596E680DF}" srcOrd="3" destOrd="0" presId="urn:microsoft.com/office/officeart/2005/8/layout/target3"/>
    <dgm:cxn modelId="{7BFC02B5-C23A-4D40-8F59-84750320CF2B}" type="presParOf" srcId="{472CCC09-6B6F-49CE-B49B-3F71F2978A91}" destId="{374143E0-4A66-498E-B7C7-7107A239B61B}" srcOrd="4" destOrd="0" presId="urn:microsoft.com/office/officeart/2005/8/layout/target3"/>
    <dgm:cxn modelId="{9DEB4128-E061-42AA-A587-F975D46A721E}" type="presParOf" srcId="{472CCC09-6B6F-49CE-B49B-3F71F2978A91}" destId="{28C53981-0FF8-40B4-844C-375B94328EA6}" srcOrd="5" destOrd="0" presId="urn:microsoft.com/office/officeart/2005/8/layout/target3"/>
    <dgm:cxn modelId="{96E97246-10DE-46DB-A8F7-236D7EE61C42}" type="presParOf" srcId="{472CCC09-6B6F-49CE-B49B-3F71F2978A91}" destId="{F401B2F5-7BD1-40CA-B694-724367D31BC5}" srcOrd="6" destOrd="0" presId="urn:microsoft.com/office/officeart/2005/8/layout/target3"/>
    <dgm:cxn modelId="{E559285E-122A-4549-9F21-5426F749D594}" type="presParOf" srcId="{472CCC09-6B6F-49CE-B49B-3F71F2978A91}" destId="{B87F0142-737C-4378-AF7C-935360480121}" srcOrd="7" destOrd="0" presId="urn:microsoft.com/office/officeart/2005/8/layout/target3"/>
    <dgm:cxn modelId="{62860067-5F95-46EF-9829-D7CA11107C0B}" type="presParOf" srcId="{472CCC09-6B6F-49CE-B49B-3F71F2978A91}" destId="{F9C894D3-3760-40CE-92EC-D45887693DC3}" srcOrd="8" destOrd="0" presId="urn:microsoft.com/office/officeart/2005/8/layout/target3"/>
    <dgm:cxn modelId="{8EEA4749-1878-4ACE-AAE9-6B9EB45F7369}" type="presParOf" srcId="{472CCC09-6B6F-49CE-B49B-3F71F2978A91}" destId="{24A66F26-F43A-4FE7-A4B0-44F24E8D225D}" srcOrd="9" destOrd="0" presId="urn:microsoft.com/office/officeart/2005/8/layout/target3"/>
    <dgm:cxn modelId="{13DF8C79-3D74-44CE-B689-07C28B28C2C2}" type="presParOf" srcId="{472CCC09-6B6F-49CE-B49B-3F71F2978A91}" destId="{58072B8D-BE2E-4611-9032-4860ACE3D970}" srcOrd="10" destOrd="0" presId="urn:microsoft.com/office/officeart/2005/8/layout/target3"/>
    <dgm:cxn modelId="{3ADF065E-4FD7-4898-8C1B-17D211A23899}" type="presParOf" srcId="{472CCC09-6B6F-49CE-B49B-3F71F2978A91}" destId="{0CC54B4B-1488-4AFE-B8A3-FACD66ADB33D}" srcOrd="11" destOrd="0" presId="urn:microsoft.com/office/officeart/2005/8/layout/target3"/>
    <dgm:cxn modelId="{F43FBC9B-C266-4666-9EF4-B7312F08E7D7}" type="presParOf" srcId="{472CCC09-6B6F-49CE-B49B-3F71F2978A91}" destId="{5058A785-C075-4082-99F1-382F3F7471C9}" srcOrd="12" destOrd="0" presId="urn:microsoft.com/office/officeart/2005/8/layout/target3"/>
    <dgm:cxn modelId="{F1937681-7AC8-42AA-ABD2-D5FD0E2E9679}" type="presParOf" srcId="{472CCC09-6B6F-49CE-B49B-3F71F2978A91}" destId="{070114DB-F436-4F23-9D89-82857C7CFC34}" srcOrd="13" destOrd="0" presId="urn:microsoft.com/office/officeart/2005/8/layout/target3"/>
    <dgm:cxn modelId="{241C89F9-0CC4-4708-BF16-93519D961C8E}" type="presParOf" srcId="{472CCC09-6B6F-49CE-B49B-3F71F2978A91}" destId="{4CEE461A-08D2-4C64-BCAF-5D533E0BE292}" srcOrd="14" destOrd="0" presId="urn:microsoft.com/office/officeart/2005/8/layout/target3"/>
    <dgm:cxn modelId="{6D6F0311-609B-4746-9B56-0377CADB0C77}" type="presParOf" srcId="{472CCC09-6B6F-49CE-B49B-3F71F2978A91}" destId="{9C297789-68D8-4643-8C9F-959745CAEC68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4752B0-0788-49FE-8D1E-2C8B625F5EE8}" type="doc">
      <dgm:prSet loTypeId="urn:microsoft.com/office/officeart/2005/8/layout/target3" loCatId="relationship" qsTypeId="urn:microsoft.com/office/officeart/2005/8/quickstyle/simple1#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73738E9-CDE8-4AF9-84D9-E7A3A60DF8A7}">
      <dgm:prSet/>
      <dgm:spPr/>
      <dgm:t>
        <a:bodyPr/>
        <a:lstStyle/>
        <a:p>
          <a:pPr rtl="0"/>
          <a:r>
            <a:rPr lang="ru-RU" b="1" dirty="0" smtClean="0"/>
            <a:t>Цель исследования: выявить и изучить предпосылки  </a:t>
          </a:r>
          <a:r>
            <a:rPr lang="ru-RU" b="1" dirty="0" err="1" smtClean="0"/>
            <a:t>аграмматической</a:t>
          </a:r>
          <a:r>
            <a:rPr lang="ru-RU" b="1" dirty="0" smtClean="0"/>
            <a:t> </a:t>
          </a:r>
          <a:r>
            <a:rPr lang="ru-RU" b="1" dirty="0" err="1" smtClean="0"/>
            <a:t>дисграфии</a:t>
          </a:r>
          <a:r>
            <a:rPr lang="ru-RU" b="1" dirty="0" smtClean="0"/>
            <a:t> у дошкольников с ОНР.</a:t>
          </a:r>
          <a:endParaRPr lang="ru-RU" dirty="0"/>
        </a:p>
      </dgm:t>
    </dgm:pt>
    <dgm:pt modelId="{242A6D59-5142-486F-AB65-3A33398382A0}" type="parTrans" cxnId="{FC6BD6B2-53B6-48A4-912B-BA62FF329228}">
      <dgm:prSet/>
      <dgm:spPr/>
      <dgm:t>
        <a:bodyPr/>
        <a:lstStyle/>
        <a:p>
          <a:endParaRPr lang="ru-RU"/>
        </a:p>
      </dgm:t>
    </dgm:pt>
    <dgm:pt modelId="{C4669043-D2AB-4091-9287-18E2840DDE12}" type="sibTrans" cxnId="{FC6BD6B2-53B6-48A4-912B-BA62FF329228}">
      <dgm:prSet/>
      <dgm:spPr/>
      <dgm:t>
        <a:bodyPr/>
        <a:lstStyle/>
        <a:p>
          <a:endParaRPr lang="ru-RU"/>
        </a:p>
      </dgm:t>
    </dgm:pt>
    <dgm:pt modelId="{9CFC0CB3-D1D6-4867-9E33-962D4349A358}">
      <dgm:prSet/>
      <dgm:spPr/>
      <dgm:t>
        <a:bodyPr/>
        <a:lstStyle/>
        <a:p>
          <a:pPr rtl="0"/>
          <a:r>
            <a:rPr lang="ru-RU" b="1" dirty="0" smtClean="0"/>
            <a:t>Так как у детей старшего дошкольного возраста с недоразвитием речи формируются предпосылки </a:t>
          </a:r>
          <a:r>
            <a:rPr lang="ru-RU" b="1" dirty="0" err="1" smtClean="0"/>
            <a:t>дисграфии</a:t>
          </a:r>
          <a:r>
            <a:rPr lang="ru-RU" b="1" dirty="0" smtClean="0"/>
            <a:t>, то более раннее выявление и предупреждение предпосылок </a:t>
          </a:r>
          <a:r>
            <a:rPr lang="ru-RU" b="1" dirty="0" err="1" smtClean="0"/>
            <a:t>дисграфии</a:t>
          </a:r>
          <a:r>
            <a:rPr lang="ru-RU" b="1" dirty="0" smtClean="0"/>
            <a:t> позволит эффективнее использовать </a:t>
          </a:r>
          <a:r>
            <a:rPr lang="ru-RU" b="1" dirty="0" err="1" smtClean="0"/>
            <a:t>сензитивный</a:t>
          </a:r>
          <a:r>
            <a:rPr lang="ru-RU" b="1" dirty="0" smtClean="0"/>
            <a:t> период развития речи, способствовать, в дальнейшем полноценному становлению письменной речи</a:t>
          </a:r>
          <a:endParaRPr lang="ru-RU" dirty="0"/>
        </a:p>
      </dgm:t>
    </dgm:pt>
    <dgm:pt modelId="{42A801D6-871B-406C-A7C0-6A105B800563}" type="parTrans" cxnId="{302B9CB2-F67D-4A94-B612-C289D168494F}">
      <dgm:prSet/>
      <dgm:spPr/>
      <dgm:t>
        <a:bodyPr/>
        <a:lstStyle/>
        <a:p>
          <a:endParaRPr lang="ru-RU"/>
        </a:p>
      </dgm:t>
    </dgm:pt>
    <dgm:pt modelId="{24B8BD40-F678-4C03-B6EF-3B458AA79A7B}" type="sibTrans" cxnId="{302B9CB2-F67D-4A94-B612-C289D168494F}">
      <dgm:prSet/>
      <dgm:spPr/>
      <dgm:t>
        <a:bodyPr/>
        <a:lstStyle/>
        <a:p>
          <a:endParaRPr lang="ru-RU"/>
        </a:p>
      </dgm:t>
    </dgm:pt>
    <dgm:pt modelId="{45075736-1E90-47FB-A3FE-108243B6D760}" type="pres">
      <dgm:prSet presAssocID="{934752B0-0788-49FE-8D1E-2C8B625F5EE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C1BC769-BCB4-440D-8B43-78EE0F49EB25}" type="pres">
      <dgm:prSet presAssocID="{773738E9-CDE8-4AF9-84D9-E7A3A60DF8A7}" presName="circle1" presStyleLbl="node1" presStyleIdx="0" presStyleCnt="2"/>
      <dgm:spPr/>
    </dgm:pt>
    <dgm:pt modelId="{A8C3A6C2-ADF7-4834-9241-1149ABB94655}" type="pres">
      <dgm:prSet presAssocID="{773738E9-CDE8-4AF9-84D9-E7A3A60DF8A7}" presName="space" presStyleCnt="0"/>
      <dgm:spPr/>
    </dgm:pt>
    <dgm:pt modelId="{2C069003-AFD7-4CEF-86E4-13C3F3779CFD}" type="pres">
      <dgm:prSet presAssocID="{773738E9-CDE8-4AF9-84D9-E7A3A60DF8A7}" presName="rect1" presStyleLbl="alignAcc1" presStyleIdx="0" presStyleCnt="2"/>
      <dgm:spPr/>
      <dgm:t>
        <a:bodyPr/>
        <a:lstStyle/>
        <a:p>
          <a:endParaRPr lang="ru-RU"/>
        </a:p>
      </dgm:t>
    </dgm:pt>
    <dgm:pt modelId="{2F3F376B-77B5-41EA-9084-881663A09A8A}" type="pres">
      <dgm:prSet presAssocID="{9CFC0CB3-D1D6-4867-9E33-962D4349A358}" presName="vertSpace2" presStyleLbl="node1" presStyleIdx="0" presStyleCnt="2"/>
      <dgm:spPr/>
    </dgm:pt>
    <dgm:pt modelId="{AE2F0D01-420E-4BDC-9073-357EF9C88E45}" type="pres">
      <dgm:prSet presAssocID="{9CFC0CB3-D1D6-4867-9E33-962D4349A358}" presName="circle2" presStyleLbl="node1" presStyleIdx="1" presStyleCnt="2"/>
      <dgm:spPr/>
    </dgm:pt>
    <dgm:pt modelId="{3F89151B-B136-489C-B500-AE07695D97E2}" type="pres">
      <dgm:prSet presAssocID="{9CFC0CB3-D1D6-4867-9E33-962D4349A358}" presName="rect2" presStyleLbl="alignAcc1" presStyleIdx="1" presStyleCnt="2"/>
      <dgm:spPr/>
      <dgm:t>
        <a:bodyPr/>
        <a:lstStyle/>
        <a:p>
          <a:endParaRPr lang="ru-RU"/>
        </a:p>
      </dgm:t>
    </dgm:pt>
    <dgm:pt modelId="{BCE4A740-8BFB-4C96-BDED-06A126C6912B}" type="pres">
      <dgm:prSet presAssocID="{773738E9-CDE8-4AF9-84D9-E7A3A60DF8A7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B173F9-B140-42B0-B87E-40A32373DECC}" type="pres">
      <dgm:prSet presAssocID="{9CFC0CB3-D1D6-4867-9E33-962D4349A358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06E4EB-2B18-4A32-9EE2-A6E12BD3EEFD}" type="presOf" srcId="{773738E9-CDE8-4AF9-84D9-E7A3A60DF8A7}" destId="{BCE4A740-8BFB-4C96-BDED-06A126C6912B}" srcOrd="1" destOrd="0" presId="urn:microsoft.com/office/officeart/2005/8/layout/target3"/>
    <dgm:cxn modelId="{302B9CB2-F67D-4A94-B612-C289D168494F}" srcId="{934752B0-0788-49FE-8D1E-2C8B625F5EE8}" destId="{9CFC0CB3-D1D6-4867-9E33-962D4349A358}" srcOrd="1" destOrd="0" parTransId="{42A801D6-871B-406C-A7C0-6A105B800563}" sibTransId="{24B8BD40-F678-4C03-B6EF-3B458AA79A7B}"/>
    <dgm:cxn modelId="{3380CDAF-66B6-4026-B178-0E503887D07C}" type="presOf" srcId="{9CFC0CB3-D1D6-4867-9E33-962D4349A358}" destId="{3F89151B-B136-489C-B500-AE07695D97E2}" srcOrd="0" destOrd="0" presId="urn:microsoft.com/office/officeart/2005/8/layout/target3"/>
    <dgm:cxn modelId="{FC6BD6B2-53B6-48A4-912B-BA62FF329228}" srcId="{934752B0-0788-49FE-8D1E-2C8B625F5EE8}" destId="{773738E9-CDE8-4AF9-84D9-E7A3A60DF8A7}" srcOrd="0" destOrd="0" parTransId="{242A6D59-5142-486F-AB65-3A33398382A0}" sibTransId="{C4669043-D2AB-4091-9287-18E2840DDE12}"/>
    <dgm:cxn modelId="{4743428E-73D3-4F48-8260-6F40F49B83BF}" type="presOf" srcId="{934752B0-0788-49FE-8D1E-2C8B625F5EE8}" destId="{45075736-1E90-47FB-A3FE-108243B6D760}" srcOrd="0" destOrd="0" presId="urn:microsoft.com/office/officeart/2005/8/layout/target3"/>
    <dgm:cxn modelId="{05FED0A5-7855-406A-9527-8154923CFD04}" type="presOf" srcId="{9CFC0CB3-D1D6-4867-9E33-962D4349A358}" destId="{24B173F9-B140-42B0-B87E-40A32373DECC}" srcOrd="1" destOrd="0" presId="urn:microsoft.com/office/officeart/2005/8/layout/target3"/>
    <dgm:cxn modelId="{165949DE-15AA-45C5-91F2-6DD977315D44}" type="presOf" srcId="{773738E9-CDE8-4AF9-84D9-E7A3A60DF8A7}" destId="{2C069003-AFD7-4CEF-86E4-13C3F3779CFD}" srcOrd="0" destOrd="0" presId="urn:microsoft.com/office/officeart/2005/8/layout/target3"/>
    <dgm:cxn modelId="{2C85FDFB-EFE1-4869-95DA-793A702F89B8}" type="presParOf" srcId="{45075736-1E90-47FB-A3FE-108243B6D760}" destId="{3C1BC769-BCB4-440D-8B43-78EE0F49EB25}" srcOrd="0" destOrd="0" presId="urn:microsoft.com/office/officeart/2005/8/layout/target3"/>
    <dgm:cxn modelId="{E941ABA6-0ACB-4957-AE8F-A2097B36253D}" type="presParOf" srcId="{45075736-1E90-47FB-A3FE-108243B6D760}" destId="{A8C3A6C2-ADF7-4834-9241-1149ABB94655}" srcOrd="1" destOrd="0" presId="urn:microsoft.com/office/officeart/2005/8/layout/target3"/>
    <dgm:cxn modelId="{EF9CBED0-DC96-4256-8A49-204DF87A12FC}" type="presParOf" srcId="{45075736-1E90-47FB-A3FE-108243B6D760}" destId="{2C069003-AFD7-4CEF-86E4-13C3F3779CFD}" srcOrd="2" destOrd="0" presId="urn:microsoft.com/office/officeart/2005/8/layout/target3"/>
    <dgm:cxn modelId="{3649DC3A-C867-44EE-9755-BBA53D66122F}" type="presParOf" srcId="{45075736-1E90-47FB-A3FE-108243B6D760}" destId="{2F3F376B-77B5-41EA-9084-881663A09A8A}" srcOrd="3" destOrd="0" presId="urn:microsoft.com/office/officeart/2005/8/layout/target3"/>
    <dgm:cxn modelId="{FC125DA2-2B2B-44ED-8869-D853421BE425}" type="presParOf" srcId="{45075736-1E90-47FB-A3FE-108243B6D760}" destId="{AE2F0D01-420E-4BDC-9073-357EF9C88E45}" srcOrd="4" destOrd="0" presId="urn:microsoft.com/office/officeart/2005/8/layout/target3"/>
    <dgm:cxn modelId="{FD4B8BBD-8EFE-4272-8C78-AA995A4D6F77}" type="presParOf" srcId="{45075736-1E90-47FB-A3FE-108243B6D760}" destId="{3F89151B-B136-489C-B500-AE07695D97E2}" srcOrd="5" destOrd="0" presId="urn:microsoft.com/office/officeart/2005/8/layout/target3"/>
    <dgm:cxn modelId="{D487054B-99D3-4A29-9371-B6DA8D316515}" type="presParOf" srcId="{45075736-1E90-47FB-A3FE-108243B6D760}" destId="{BCE4A740-8BFB-4C96-BDED-06A126C6912B}" srcOrd="6" destOrd="0" presId="urn:microsoft.com/office/officeart/2005/8/layout/target3"/>
    <dgm:cxn modelId="{2A06819D-35A0-4D80-9821-E5773FA72F12}" type="presParOf" srcId="{45075736-1E90-47FB-A3FE-108243B6D760}" destId="{24B173F9-B140-42B0-B87E-40A32373DECC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5FEA188-3566-4997-A9FC-F33C1F989FCD}" type="doc">
      <dgm:prSet loTypeId="urn:microsoft.com/office/officeart/2005/8/layout/hierarchy3" loCatId="hierarchy" qsTypeId="urn:microsoft.com/office/officeart/2005/8/quickstyle/simple1#4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EC7269C-39FE-4937-9EB6-B4E5B2D0E6E0}">
      <dgm:prSet custT="1"/>
      <dgm:spPr/>
      <dgm:t>
        <a:bodyPr/>
        <a:lstStyle/>
        <a:p>
          <a:pPr rtl="0"/>
          <a:r>
            <a:rPr lang="ru-RU" sz="2000" b="1" dirty="0" smtClean="0"/>
            <a:t>Для проверки </a:t>
          </a:r>
          <a:r>
            <a:rPr lang="ru-RU" sz="2000" b="1" dirty="0" err="1" smtClean="0"/>
            <a:t>сформированности</a:t>
          </a:r>
          <a:r>
            <a:rPr lang="ru-RU" sz="2000" b="1" dirty="0" smtClean="0"/>
            <a:t>  </a:t>
          </a:r>
          <a:r>
            <a:rPr lang="ru-RU" sz="1400" b="1" dirty="0" smtClean="0"/>
            <a:t>ЛЕКСИКО-ГРАММАТИЧЕСКОГО СТРОЯ РЕЧИ </a:t>
          </a:r>
          <a:r>
            <a:rPr lang="ru-RU" sz="2000" b="1" dirty="0" smtClean="0"/>
            <a:t>использовались следующие серии заданий.</a:t>
          </a:r>
          <a:endParaRPr lang="ru-RU" sz="2000" dirty="0"/>
        </a:p>
      </dgm:t>
    </dgm:pt>
    <dgm:pt modelId="{4EDD8B7F-78C4-4B56-A0EC-8E3EA25D0492}" type="parTrans" cxnId="{22EC5C97-3E4B-4D88-9AE6-9CC50E6F68F3}">
      <dgm:prSet/>
      <dgm:spPr/>
      <dgm:t>
        <a:bodyPr/>
        <a:lstStyle/>
        <a:p>
          <a:endParaRPr lang="ru-RU"/>
        </a:p>
      </dgm:t>
    </dgm:pt>
    <dgm:pt modelId="{6A6FACAA-9FD8-44E5-B958-833C1E19651A}" type="sibTrans" cxnId="{22EC5C97-3E4B-4D88-9AE6-9CC50E6F68F3}">
      <dgm:prSet/>
      <dgm:spPr/>
      <dgm:t>
        <a:bodyPr/>
        <a:lstStyle/>
        <a:p>
          <a:endParaRPr lang="ru-RU"/>
        </a:p>
      </dgm:t>
    </dgm:pt>
    <dgm:pt modelId="{3D18C7C1-3051-400A-8826-577697A12714}">
      <dgm:prSet/>
      <dgm:spPr/>
      <dgm:t>
        <a:bodyPr/>
        <a:lstStyle/>
        <a:p>
          <a:pPr rtl="0"/>
          <a:r>
            <a:rPr lang="ru-RU" b="1" smtClean="0"/>
            <a:t>Серия 2 – Исследование грамматического строя речи.</a:t>
          </a:r>
          <a:endParaRPr lang="ru-RU"/>
        </a:p>
      </dgm:t>
    </dgm:pt>
    <dgm:pt modelId="{7EAC6E0C-1B28-485B-9BA8-54F6CA5385FE}" type="parTrans" cxnId="{32A3C382-BB07-4EF3-ADE7-8F6D3DB3737F}">
      <dgm:prSet/>
      <dgm:spPr/>
      <dgm:t>
        <a:bodyPr/>
        <a:lstStyle/>
        <a:p>
          <a:endParaRPr lang="ru-RU"/>
        </a:p>
      </dgm:t>
    </dgm:pt>
    <dgm:pt modelId="{06513F0D-7AE6-49A7-B7D2-59AE2F0B6038}" type="sibTrans" cxnId="{32A3C382-BB07-4EF3-ADE7-8F6D3DB3737F}">
      <dgm:prSet/>
      <dgm:spPr/>
      <dgm:t>
        <a:bodyPr/>
        <a:lstStyle/>
        <a:p>
          <a:endParaRPr lang="ru-RU"/>
        </a:p>
      </dgm:t>
    </dgm:pt>
    <dgm:pt modelId="{E171F58D-2093-4676-9C46-F192B04ECA85}">
      <dgm:prSet/>
      <dgm:spPr/>
      <dgm:t>
        <a:bodyPr/>
        <a:lstStyle/>
        <a:p>
          <a:pPr rtl="0"/>
          <a:r>
            <a:rPr lang="ru-RU" b="1" smtClean="0"/>
            <a:t>Серия 3 – Исследование словаря и навыков словообразования.</a:t>
          </a:r>
          <a:endParaRPr lang="ru-RU"/>
        </a:p>
      </dgm:t>
    </dgm:pt>
    <dgm:pt modelId="{D62F767A-747A-4731-8D53-14EA2BA2885F}" type="parTrans" cxnId="{FE39413F-6BFE-43D8-9761-F0382AA253B6}">
      <dgm:prSet/>
      <dgm:spPr/>
      <dgm:t>
        <a:bodyPr/>
        <a:lstStyle/>
        <a:p>
          <a:endParaRPr lang="ru-RU"/>
        </a:p>
      </dgm:t>
    </dgm:pt>
    <dgm:pt modelId="{F82C4A09-D89B-4020-8FAB-AD6CECA943B3}" type="sibTrans" cxnId="{FE39413F-6BFE-43D8-9761-F0382AA253B6}">
      <dgm:prSet/>
      <dgm:spPr/>
      <dgm:t>
        <a:bodyPr/>
        <a:lstStyle/>
        <a:p>
          <a:endParaRPr lang="ru-RU"/>
        </a:p>
      </dgm:t>
    </dgm:pt>
    <dgm:pt modelId="{5948BD0C-6864-4559-AA8E-045C52F52DF8}" type="pres">
      <dgm:prSet presAssocID="{A5FEA188-3566-4997-A9FC-F33C1F989FC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4DFCC4B-3D89-40D9-89BE-CF6E182AB2D9}" type="pres">
      <dgm:prSet presAssocID="{7EC7269C-39FE-4937-9EB6-B4E5B2D0E6E0}" presName="root" presStyleCnt="0"/>
      <dgm:spPr/>
    </dgm:pt>
    <dgm:pt modelId="{9516AD1C-5EE1-4F4B-B149-12739079944E}" type="pres">
      <dgm:prSet presAssocID="{7EC7269C-39FE-4937-9EB6-B4E5B2D0E6E0}" presName="rootComposite" presStyleCnt="0"/>
      <dgm:spPr/>
    </dgm:pt>
    <dgm:pt modelId="{05C7252D-6BFF-4B5A-B0EF-9AD6E7D87CC3}" type="pres">
      <dgm:prSet presAssocID="{7EC7269C-39FE-4937-9EB6-B4E5B2D0E6E0}" presName="rootText" presStyleLbl="node1" presStyleIdx="0" presStyleCnt="1" custScaleX="175244" custScaleY="153650" custLinFactNeighborX="-2258" custLinFactNeighborY="-19158"/>
      <dgm:spPr/>
      <dgm:t>
        <a:bodyPr/>
        <a:lstStyle/>
        <a:p>
          <a:endParaRPr lang="ru-RU"/>
        </a:p>
      </dgm:t>
    </dgm:pt>
    <dgm:pt modelId="{B874ED6F-575B-4390-8F1B-FB771441B9D9}" type="pres">
      <dgm:prSet presAssocID="{7EC7269C-39FE-4937-9EB6-B4E5B2D0E6E0}" presName="rootConnector" presStyleLbl="node1" presStyleIdx="0" presStyleCnt="1"/>
      <dgm:spPr/>
      <dgm:t>
        <a:bodyPr/>
        <a:lstStyle/>
        <a:p>
          <a:endParaRPr lang="ru-RU"/>
        </a:p>
      </dgm:t>
    </dgm:pt>
    <dgm:pt modelId="{4877732F-519D-4293-BA0C-4F0D744F9489}" type="pres">
      <dgm:prSet presAssocID="{7EC7269C-39FE-4937-9EB6-B4E5B2D0E6E0}" presName="childShape" presStyleCnt="0"/>
      <dgm:spPr/>
    </dgm:pt>
    <dgm:pt modelId="{FF18DD5B-ACC7-46AC-A0FA-3FA66DF46944}" type="pres">
      <dgm:prSet presAssocID="{7EAC6E0C-1B28-485B-9BA8-54F6CA5385FE}" presName="Name13" presStyleLbl="parChTrans1D2" presStyleIdx="0" presStyleCnt="2"/>
      <dgm:spPr/>
      <dgm:t>
        <a:bodyPr/>
        <a:lstStyle/>
        <a:p>
          <a:endParaRPr lang="ru-RU"/>
        </a:p>
      </dgm:t>
    </dgm:pt>
    <dgm:pt modelId="{8A357C09-7FE6-4A3A-8CE9-845D5B65C882}" type="pres">
      <dgm:prSet presAssocID="{3D18C7C1-3051-400A-8826-577697A12714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D20D96-CA2D-4357-9474-D741D54356D6}" type="pres">
      <dgm:prSet presAssocID="{D62F767A-747A-4731-8D53-14EA2BA2885F}" presName="Name13" presStyleLbl="parChTrans1D2" presStyleIdx="1" presStyleCnt="2"/>
      <dgm:spPr/>
      <dgm:t>
        <a:bodyPr/>
        <a:lstStyle/>
        <a:p>
          <a:endParaRPr lang="ru-RU"/>
        </a:p>
      </dgm:t>
    </dgm:pt>
    <dgm:pt modelId="{763866D2-C18F-4217-BC5F-2E630E9F20E2}" type="pres">
      <dgm:prSet presAssocID="{E171F58D-2093-4676-9C46-F192B04ECA85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3A1690-2E05-4F36-BE0F-B910EEA06AA8}" type="presOf" srcId="{7EC7269C-39FE-4937-9EB6-B4E5B2D0E6E0}" destId="{05C7252D-6BFF-4B5A-B0EF-9AD6E7D87CC3}" srcOrd="0" destOrd="0" presId="urn:microsoft.com/office/officeart/2005/8/layout/hierarchy3"/>
    <dgm:cxn modelId="{9BDD83E0-0C09-4751-B473-A4AD1B9E91AA}" type="presOf" srcId="{7EC7269C-39FE-4937-9EB6-B4E5B2D0E6E0}" destId="{B874ED6F-575B-4390-8F1B-FB771441B9D9}" srcOrd="1" destOrd="0" presId="urn:microsoft.com/office/officeart/2005/8/layout/hierarchy3"/>
    <dgm:cxn modelId="{DFACB07B-8ED2-4179-91AA-D9EB2B34FAA1}" type="presOf" srcId="{E171F58D-2093-4676-9C46-F192B04ECA85}" destId="{763866D2-C18F-4217-BC5F-2E630E9F20E2}" srcOrd="0" destOrd="0" presId="urn:microsoft.com/office/officeart/2005/8/layout/hierarchy3"/>
    <dgm:cxn modelId="{32A3C382-BB07-4EF3-ADE7-8F6D3DB3737F}" srcId="{7EC7269C-39FE-4937-9EB6-B4E5B2D0E6E0}" destId="{3D18C7C1-3051-400A-8826-577697A12714}" srcOrd="0" destOrd="0" parTransId="{7EAC6E0C-1B28-485B-9BA8-54F6CA5385FE}" sibTransId="{06513F0D-7AE6-49A7-B7D2-59AE2F0B6038}"/>
    <dgm:cxn modelId="{FE39413F-6BFE-43D8-9761-F0382AA253B6}" srcId="{7EC7269C-39FE-4937-9EB6-B4E5B2D0E6E0}" destId="{E171F58D-2093-4676-9C46-F192B04ECA85}" srcOrd="1" destOrd="0" parTransId="{D62F767A-747A-4731-8D53-14EA2BA2885F}" sibTransId="{F82C4A09-D89B-4020-8FAB-AD6CECA943B3}"/>
    <dgm:cxn modelId="{A1862C96-EB27-4FB6-95CF-2EB0D45A6DB7}" type="presOf" srcId="{3D18C7C1-3051-400A-8826-577697A12714}" destId="{8A357C09-7FE6-4A3A-8CE9-845D5B65C882}" srcOrd="0" destOrd="0" presId="urn:microsoft.com/office/officeart/2005/8/layout/hierarchy3"/>
    <dgm:cxn modelId="{BC840C13-639D-4489-A41E-2CD641BA0448}" type="presOf" srcId="{A5FEA188-3566-4997-A9FC-F33C1F989FCD}" destId="{5948BD0C-6864-4559-AA8E-045C52F52DF8}" srcOrd="0" destOrd="0" presId="urn:microsoft.com/office/officeart/2005/8/layout/hierarchy3"/>
    <dgm:cxn modelId="{22EC5C97-3E4B-4D88-9AE6-9CC50E6F68F3}" srcId="{A5FEA188-3566-4997-A9FC-F33C1F989FCD}" destId="{7EC7269C-39FE-4937-9EB6-B4E5B2D0E6E0}" srcOrd="0" destOrd="0" parTransId="{4EDD8B7F-78C4-4B56-A0EC-8E3EA25D0492}" sibTransId="{6A6FACAA-9FD8-44E5-B958-833C1E19651A}"/>
    <dgm:cxn modelId="{59FC98CF-4DD8-41FC-9DC5-0B9899D41174}" type="presOf" srcId="{D62F767A-747A-4731-8D53-14EA2BA2885F}" destId="{95D20D96-CA2D-4357-9474-D741D54356D6}" srcOrd="0" destOrd="0" presId="urn:microsoft.com/office/officeart/2005/8/layout/hierarchy3"/>
    <dgm:cxn modelId="{A098605F-AC5A-48FB-B199-442BFABC48DC}" type="presOf" srcId="{7EAC6E0C-1B28-485B-9BA8-54F6CA5385FE}" destId="{FF18DD5B-ACC7-46AC-A0FA-3FA66DF46944}" srcOrd="0" destOrd="0" presId="urn:microsoft.com/office/officeart/2005/8/layout/hierarchy3"/>
    <dgm:cxn modelId="{EDCEEF45-1E92-4CA3-996F-7F55B697AEDA}" type="presParOf" srcId="{5948BD0C-6864-4559-AA8E-045C52F52DF8}" destId="{84DFCC4B-3D89-40D9-89BE-CF6E182AB2D9}" srcOrd="0" destOrd="0" presId="urn:microsoft.com/office/officeart/2005/8/layout/hierarchy3"/>
    <dgm:cxn modelId="{F7EDA0DB-065E-4A2A-853A-5A5D8DFEF7DB}" type="presParOf" srcId="{84DFCC4B-3D89-40D9-89BE-CF6E182AB2D9}" destId="{9516AD1C-5EE1-4F4B-B149-12739079944E}" srcOrd="0" destOrd="0" presId="urn:microsoft.com/office/officeart/2005/8/layout/hierarchy3"/>
    <dgm:cxn modelId="{3DEEC039-C7D2-44D5-BE76-821D442E2A8B}" type="presParOf" srcId="{9516AD1C-5EE1-4F4B-B149-12739079944E}" destId="{05C7252D-6BFF-4B5A-B0EF-9AD6E7D87CC3}" srcOrd="0" destOrd="0" presId="urn:microsoft.com/office/officeart/2005/8/layout/hierarchy3"/>
    <dgm:cxn modelId="{DB9F3160-B4A2-4611-B27B-49254982210C}" type="presParOf" srcId="{9516AD1C-5EE1-4F4B-B149-12739079944E}" destId="{B874ED6F-575B-4390-8F1B-FB771441B9D9}" srcOrd="1" destOrd="0" presId="urn:microsoft.com/office/officeart/2005/8/layout/hierarchy3"/>
    <dgm:cxn modelId="{21DD2A09-691F-47FD-A5B1-880F86C5FEB7}" type="presParOf" srcId="{84DFCC4B-3D89-40D9-89BE-CF6E182AB2D9}" destId="{4877732F-519D-4293-BA0C-4F0D744F9489}" srcOrd="1" destOrd="0" presId="urn:microsoft.com/office/officeart/2005/8/layout/hierarchy3"/>
    <dgm:cxn modelId="{FCEB7071-1032-43C2-9052-A0A7885D5FE5}" type="presParOf" srcId="{4877732F-519D-4293-BA0C-4F0D744F9489}" destId="{FF18DD5B-ACC7-46AC-A0FA-3FA66DF46944}" srcOrd="0" destOrd="0" presId="urn:microsoft.com/office/officeart/2005/8/layout/hierarchy3"/>
    <dgm:cxn modelId="{63401A6A-3024-468B-9FF4-3DA87DE81E3C}" type="presParOf" srcId="{4877732F-519D-4293-BA0C-4F0D744F9489}" destId="{8A357C09-7FE6-4A3A-8CE9-845D5B65C882}" srcOrd="1" destOrd="0" presId="urn:microsoft.com/office/officeart/2005/8/layout/hierarchy3"/>
    <dgm:cxn modelId="{801BAA62-6331-418C-AAEC-7D9314E025A9}" type="presParOf" srcId="{4877732F-519D-4293-BA0C-4F0D744F9489}" destId="{95D20D96-CA2D-4357-9474-D741D54356D6}" srcOrd="2" destOrd="0" presId="urn:microsoft.com/office/officeart/2005/8/layout/hierarchy3"/>
    <dgm:cxn modelId="{3EB31E73-6E90-4011-9037-5DEA00CD3D61}" type="presParOf" srcId="{4877732F-519D-4293-BA0C-4F0D744F9489}" destId="{763866D2-C18F-4217-BC5F-2E630E9F20E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41D73-DF72-43AA-B2DB-D36EF1ACEA82}" type="datetimeFigureOut">
              <a:rPr lang="ru-RU"/>
              <a:pPr>
                <a:defRPr/>
              </a:pPr>
              <a:t>30.03.2016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B3D94-B03A-4696-B56A-670A768F80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48CFE-9316-4EBC-8E07-ED2717F1DE19}" type="datetimeFigureOut">
              <a:rPr lang="ru-RU"/>
              <a:pPr>
                <a:defRPr/>
              </a:pPr>
              <a:t>30.03.2016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E47BC-3D25-4ACD-B160-D4FAE30E7A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A3549-9877-4377-BF3C-81D8D1845A10}" type="datetimeFigureOut">
              <a:rPr lang="ru-RU"/>
              <a:pPr>
                <a:defRPr/>
              </a:pPr>
              <a:t>30.03.2016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1E885-645A-408A-8DF7-EA38C8AF7E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6E775-6355-4C57-96BB-9FD7244ECAC8}" type="datetimeFigureOut">
              <a:rPr lang="ru-RU"/>
              <a:pPr>
                <a:defRPr/>
              </a:pPr>
              <a:t>30.03.2016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3F7B8-E2E1-4448-B304-E02B8B12F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728EA-936B-4489-B5C6-5D2C3DBDBA08}" type="datetimeFigureOut">
              <a:rPr lang="ru-RU"/>
              <a:pPr>
                <a:defRPr/>
              </a:pPr>
              <a:t>30.03.2016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A3AC1-5F64-431E-866E-F2A2EEEC02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581DC-45A1-4962-A409-CCF2A83C82C7}" type="datetimeFigureOut">
              <a:rPr lang="ru-RU"/>
              <a:pPr>
                <a:defRPr/>
              </a:pPr>
              <a:t>30.03.2016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7C85C-6CDA-42B5-AC30-C66505CD63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F8059-A7C8-4317-B6C6-F600D0DEAD7F}" type="datetimeFigureOut">
              <a:rPr lang="ru-RU"/>
              <a:pPr>
                <a:defRPr/>
              </a:pPr>
              <a:t>30.03.2016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4D57D-D80B-4511-AD85-4FE89287A4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77D34-2DA8-4E13-B40E-B75C080145DD}" type="datetimeFigureOut">
              <a:rPr lang="ru-RU"/>
              <a:pPr>
                <a:defRPr/>
              </a:pPr>
              <a:t>30.03.2016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A51AE-D454-41CC-9ACD-0A3E6B3E75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DAAB0-8356-4566-9B4D-D8F171AC6B36}" type="datetimeFigureOut">
              <a:rPr lang="ru-RU"/>
              <a:pPr>
                <a:defRPr/>
              </a:pPr>
              <a:t>30.03.2016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60E5D-F836-4563-83C4-41E51F94FC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88474-9E43-4006-B988-4D0F28678FEF}" type="datetimeFigureOut">
              <a:rPr lang="ru-RU"/>
              <a:pPr>
                <a:defRPr/>
              </a:pPr>
              <a:t>30.03.2016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EA3EB-DEB4-4CAF-BAB7-24976EDFB3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C826-6889-4A23-87BD-AE5CB8C52566}" type="datetimeFigureOut">
              <a:rPr lang="ru-RU"/>
              <a:pPr>
                <a:defRPr/>
              </a:pPr>
              <a:t>30.03.2016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5CB50-0247-428A-BD4B-63EFB464A2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4B4B0D-B7BE-474D-AF06-B01B19B2BD2D}" type="datetimeFigureOut">
              <a:rPr lang="ru-RU"/>
              <a:pPr>
                <a:defRPr/>
              </a:pPr>
              <a:t>30.03.2016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F1946C-98A6-4B1A-B198-356DE7A6B8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7" r:id="rId2"/>
    <p:sldLayoutId id="2147483829" r:id="rId3"/>
    <p:sldLayoutId id="2147483826" r:id="rId4"/>
    <p:sldLayoutId id="2147483825" r:id="rId5"/>
    <p:sldLayoutId id="2147483824" r:id="rId6"/>
    <p:sldLayoutId id="2147483830" r:id="rId7"/>
    <p:sldLayoutId id="2147483831" r:id="rId8"/>
    <p:sldLayoutId id="2147483832" r:id="rId9"/>
    <p:sldLayoutId id="2147483823" r:id="rId10"/>
    <p:sldLayoutId id="214748383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andia.ru/text/category/boleznennostmz/" TargetMode="External"/><Relationship Id="rId2" Type="http://schemas.openxmlformats.org/officeDocument/2006/relationships/hyperlink" Target="http://pandia.ru/text/category/vzaimootnoshenie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images.yandex.ru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logoped.ru/images/lusoav01c.jpg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620713"/>
            <a:ext cx="8280400" cy="55451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Презентация на тему:</a:t>
            </a:r>
            <a:b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«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СУТЬ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МЕТОДОВ ПОДГОТОВКИ К ШКОЛЕ ДЕТЕЙ С НАРУШЕНИЕМ РЕЧИ.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ПРОФИЛАКТИКА АГРАММАТИЧЕСКОЙ ДИСГРАФИИ У ДОШКОЛЬНИКОВ С ОНР»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Выполнила воспитатель МБДОУ д/с № 5 г. Красногорска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Жижилева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О.В.</a:t>
            </a:r>
            <a:b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Москва 2016 г.</a:t>
            </a:r>
            <a:b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ru-RU" sz="14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650" y="1628775"/>
            <a:ext cx="7777163" cy="4752975"/>
          </a:xfrm>
        </p:spPr>
        <p:txBody>
          <a:bodyPr rtlCol="0">
            <a:normAutofit fontScale="25000" lnSpcReduction="20000"/>
          </a:bodyPr>
          <a:lstStyle/>
          <a:p>
            <a:pPr marL="274320" indent="0" fontAlgn="auto">
              <a:lnSpc>
                <a:spcPct val="150000"/>
              </a:lnSpc>
              <a:spcAft>
                <a:spcPts val="0"/>
              </a:spcAft>
              <a:buFont typeface="Symbol" pitchFamily="18" charset="2"/>
              <a:buNone/>
              <a:defRPr/>
            </a:pPr>
            <a:endParaRPr lang="ru-RU" sz="1600" b="1" dirty="0" smtClean="0">
              <a:ea typeface="Times New Roman"/>
            </a:endParaRPr>
          </a:p>
          <a:p>
            <a:pPr marL="274320" indent="0" algn="ctr" fontAlgn="auto">
              <a:lnSpc>
                <a:spcPct val="150000"/>
              </a:lnSpc>
              <a:spcAft>
                <a:spcPts val="1000"/>
              </a:spcAft>
              <a:buFont typeface="Symbol" pitchFamily="18" charset="2"/>
              <a:buNone/>
              <a:defRPr/>
            </a:pPr>
            <a:r>
              <a:rPr lang="ru-RU" sz="5600" b="1" i="1" dirty="0" smtClean="0">
                <a:solidFill>
                  <a:schemeClr val="tx1"/>
                </a:solidFill>
                <a:ea typeface="Calibri"/>
                <a:cs typeface="Times New Roman"/>
              </a:rPr>
              <a:t>Исследование грамматического строя речи.</a:t>
            </a:r>
            <a:endParaRPr lang="ru-RU" sz="5600" b="1" i="1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  <a:defRPr/>
            </a:pPr>
            <a:r>
              <a:rPr lang="ru-RU" sz="5600" b="1" dirty="0" smtClean="0">
                <a:solidFill>
                  <a:schemeClr val="tx1"/>
                </a:solidFill>
                <a:ea typeface="Calibri"/>
                <a:cs typeface="Times New Roman"/>
              </a:rPr>
              <a:t>Повторение предложение.</a:t>
            </a:r>
            <a:endParaRPr lang="ru-RU" sz="56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274320" indent="457200" algn="just" fontAlgn="auto">
              <a:lnSpc>
                <a:spcPct val="150000"/>
              </a:lnSpc>
              <a:spcAft>
                <a:spcPts val="1000"/>
              </a:spcAft>
              <a:defRPr/>
            </a:pPr>
            <a:r>
              <a:rPr lang="ru-RU" sz="5600" i="1" dirty="0" smtClean="0">
                <a:solidFill>
                  <a:schemeClr val="tx1"/>
                </a:solidFill>
                <a:ea typeface="Calibri"/>
                <a:cs typeface="Times New Roman"/>
              </a:rPr>
              <a:t>Инструкция: </a:t>
            </a:r>
            <a:r>
              <a:rPr lang="ru-RU" sz="5600" dirty="0" smtClean="0">
                <a:solidFill>
                  <a:schemeClr val="tx1"/>
                </a:solidFill>
                <a:ea typeface="Calibri"/>
                <a:cs typeface="Times New Roman"/>
              </a:rPr>
              <a:t>послушай предложение и постарайся повторить его можно точнее.</a:t>
            </a:r>
            <a:endParaRPr lang="ru-RU" sz="56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  <a:defRPr/>
            </a:pPr>
            <a:r>
              <a:rPr lang="ru-RU" sz="5600" b="1" i="1" dirty="0" smtClean="0">
                <a:solidFill>
                  <a:schemeClr val="tx1"/>
                </a:solidFill>
                <a:ea typeface="Calibri"/>
                <a:cs typeface="Symbol"/>
              </a:rPr>
              <a:t>Птичка свила гнездо.</a:t>
            </a:r>
            <a:endParaRPr lang="ru-RU" sz="5600" b="1" i="1" dirty="0">
              <a:solidFill>
                <a:schemeClr val="tx1"/>
              </a:solidFill>
              <a:ea typeface="Calibri"/>
              <a:cs typeface="Symbol"/>
            </a:endParaRP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  <a:defRPr/>
            </a:pPr>
            <a:r>
              <a:rPr lang="ru-RU" sz="5600" b="1" i="1" dirty="0" smtClean="0">
                <a:solidFill>
                  <a:schemeClr val="tx1"/>
                </a:solidFill>
                <a:ea typeface="Calibri"/>
                <a:cs typeface="Symbol"/>
              </a:rPr>
              <a:t>В саду много красных яблок.</a:t>
            </a:r>
            <a:endParaRPr lang="ru-RU" sz="5600" b="1" i="1" dirty="0">
              <a:solidFill>
                <a:schemeClr val="tx1"/>
              </a:solidFill>
              <a:ea typeface="Calibri"/>
              <a:cs typeface="Symbol"/>
            </a:endParaRP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  <a:defRPr/>
            </a:pPr>
            <a:r>
              <a:rPr lang="ru-RU" sz="5600" b="1" i="1" dirty="0" smtClean="0">
                <a:solidFill>
                  <a:schemeClr val="tx1"/>
                </a:solidFill>
                <a:ea typeface="Calibri"/>
                <a:cs typeface="Symbol"/>
              </a:rPr>
              <a:t>Дети катали из снега комки и делали снежную бабу.</a:t>
            </a:r>
            <a:endParaRPr lang="ru-RU" sz="5600" b="1" i="1" dirty="0">
              <a:solidFill>
                <a:schemeClr val="tx1"/>
              </a:solidFill>
              <a:ea typeface="Calibri"/>
              <a:cs typeface="Symbol"/>
            </a:endParaRP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  <a:defRPr/>
            </a:pPr>
            <a:r>
              <a:rPr lang="ru-RU" sz="5600" b="1" i="1" dirty="0" smtClean="0">
                <a:solidFill>
                  <a:schemeClr val="tx1"/>
                </a:solidFill>
                <a:ea typeface="Calibri"/>
                <a:cs typeface="Symbol"/>
              </a:rPr>
              <a:t>Петя сказал, что он не пойдет гулять, потому что холодно.</a:t>
            </a:r>
            <a:endParaRPr lang="ru-RU" sz="5600" b="1" i="1" dirty="0">
              <a:solidFill>
                <a:schemeClr val="tx1"/>
              </a:solidFill>
              <a:ea typeface="Calibri"/>
              <a:cs typeface="Symbol"/>
            </a:endParaRP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  <a:defRPr/>
            </a:pPr>
            <a:r>
              <a:rPr lang="ru-RU" sz="5600" b="1" i="1" dirty="0" smtClean="0">
                <a:solidFill>
                  <a:schemeClr val="tx1"/>
                </a:solidFill>
                <a:ea typeface="Calibri"/>
                <a:cs typeface="Symbol"/>
              </a:rPr>
              <a:t>На зеленом лугу, который был за рекой, паслись лошади.</a:t>
            </a:r>
            <a:endParaRPr lang="ru-RU" sz="5600" b="1" i="1" dirty="0">
              <a:solidFill>
                <a:schemeClr val="tx1"/>
              </a:solidFill>
              <a:ea typeface="Calibri"/>
              <a:cs typeface="Symbol"/>
            </a:endParaRPr>
          </a:p>
          <a:p>
            <a:pPr marL="274320" indent="457200" algn="just" fontAlgn="auto">
              <a:lnSpc>
                <a:spcPct val="150000"/>
              </a:lnSpc>
              <a:spcAft>
                <a:spcPts val="1000"/>
              </a:spcAft>
              <a:defRPr/>
            </a:pPr>
            <a:r>
              <a:rPr lang="ru-RU" sz="5600" dirty="0" smtClean="0">
                <a:solidFill>
                  <a:schemeClr val="tx1"/>
                </a:solidFill>
                <a:ea typeface="Calibri"/>
                <a:cs typeface="Times New Roman"/>
              </a:rPr>
              <a:t>Предложение читается до первого воспроизведения (1-2 раза).</a:t>
            </a:r>
            <a:endParaRPr lang="ru-RU" sz="56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274320" indent="457200" algn="just" fontAlgn="auto">
              <a:lnSpc>
                <a:spcPct val="150000"/>
              </a:lnSpc>
              <a:spcAft>
                <a:spcPts val="1000"/>
              </a:spcAft>
              <a:defRPr/>
            </a:pPr>
            <a:r>
              <a:rPr lang="ru-RU" sz="5600" i="1" dirty="0" smtClean="0">
                <a:solidFill>
                  <a:schemeClr val="tx1"/>
                </a:solidFill>
                <a:ea typeface="Calibri"/>
                <a:cs typeface="Times New Roman"/>
              </a:rPr>
              <a:t>Оценка: </a:t>
            </a:r>
            <a:r>
              <a:rPr lang="ru-RU" sz="5600" dirty="0" smtClean="0">
                <a:solidFill>
                  <a:schemeClr val="tx1"/>
                </a:solidFill>
                <a:ea typeface="Calibri"/>
                <a:cs typeface="Times New Roman"/>
              </a:rPr>
              <a:t>1 балл – правильное и точное воспроизведение; 0,5 балла – пропуск отдельных слов без искажения смысла и структуры предложения; 0,25 балла – пропуск частей предложения; 0.25 балла – пропуск частей предложения, искажение смысла и структуры предложения, замена на прямую речь, предложение не закончено; 0 баллов – </a:t>
            </a:r>
            <a:r>
              <a:rPr lang="ru-RU" sz="5600" dirty="0" err="1" smtClean="0">
                <a:solidFill>
                  <a:schemeClr val="tx1"/>
                </a:solidFill>
                <a:ea typeface="Calibri"/>
                <a:cs typeface="Times New Roman"/>
              </a:rPr>
              <a:t>невоспроизведение</a:t>
            </a:r>
            <a:r>
              <a:rPr lang="ru-RU" sz="5600" dirty="0" smtClean="0">
                <a:solidFill>
                  <a:schemeClr val="tx1"/>
                </a:solidFill>
                <a:ea typeface="Calibri"/>
                <a:cs typeface="Times New Roman"/>
              </a:rPr>
              <a:t>.</a:t>
            </a:r>
            <a:endParaRPr lang="ru-RU" sz="56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274320" indent="457200" algn="just" fontAlgn="auto">
              <a:lnSpc>
                <a:spcPct val="150000"/>
              </a:lnSpc>
              <a:spcAft>
                <a:spcPts val="1000"/>
              </a:spcAft>
              <a:defRPr/>
            </a:pPr>
            <a:r>
              <a:rPr lang="ru-RU" sz="5600" b="1" dirty="0" smtClean="0">
                <a:ea typeface="Calibri"/>
                <a:cs typeface="Times New Roman"/>
              </a:rPr>
              <a:t> </a:t>
            </a:r>
            <a:endParaRPr lang="ru-RU" sz="5600" dirty="0">
              <a:ea typeface="Calibri"/>
              <a:cs typeface="Times New Roman"/>
            </a:endParaRPr>
          </a:p>
        </p:txBody>
      </p:sp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395288" y="338138"/>
            <a:ext cx="8291512" cy="1435100"/>
          </a:xfrm>
        </p:spPr>
        <p:txBody>
          <a:bodyPr/>
          <a:lstStyle/>
          <a:p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Речевые пробы и система оценки методики</a:t>
            </a:r>
            <a:br>
              <a:rPr lang="ru-RU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  <a:t>Все задания объединены в  серии с одинаковыми максимальным оценками в 30  баллов.</a:t>
            </a: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088" y="1341438"/>
            <a:ext cx="7561262" cy="4784725"/>
          </a:xfrm>
        </p:spPr>
        <p:txBody>
          <a:bodyPr rtlCol="0">
            <a:normAutofit/>
          </a:bodyPr>
          <a:lstStyle/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Clr>
                <a:srgbClr val="FDA023"/>
              </a:buClr>
              <a:buFont typeface="Symbol" pitchFamily="18" charset="2"/>
              <a:buNone/>
              <a:tabLst>
                <a:tab pos="685800" algn="l"/>
              </a:tabLst>
              <a:defRPr/>
            </a:pPr>
            <a:r>
              <a:rPr lang="ru-RU" sz="1400" b="1" dirty="0" smtClean="0">
                <a:solidFill>
                  <a:schemeClr val="tx1"/>
                </a:solidFill>
                <a:ea typeface="Calibri"/>
                <a:cs typeface="Times New Roman"/>
              </a:rPr>
              <a:t>2.Верификация </a:t>
            </a:r>
            <a:r>
              <a:rPr lang="ru-RU" sz="1400" b="1" dirty="0">
                <a:solidFill>
                  <a:schemeClr val="tx1"/>
                </a:solidFill>
                <a:ea typeface="Calibri"/>
                <a:cs typeface="Times New Roman"/>
              </a:rPr>
              <a:t>предложений</a:t>
            </a:r>
          </a:p>
          <a:p>
            <a:pPr marL="274320" indent="457200" algn="just" fontAlgn="auto">
              <a:lnSpc>
                <a:spcPct val="150000"/>
              </a:lnSpc>
              <a:spcAft>
                <a:spcPts val="1000"/>
              </a:spcAft>
              <a:buClr>
                <a:srgbClr val="FDA023"/>
              </a:buClr>
              <a:defRPr/>
            </a:pPr>
            <a:r>
              <a:rPr lang="ru-RU" sz="1400" i="1" dirty="0">
                <a:solidFill>
                  <a:schemeClr val="tx1"/>
                </a:solidFill>
                <a:ea typeface="Calibri"/>
                <a:cs typeface="Times New Roman"/>
              </a:rPr>
              <a:t>Инструкция: </a:t>
            </a:r>
            <a:r>
              <a:rPr lang="ru-RU" sz="1400" dirty="0">
                <a:solidFill>
                  <a:schemeClr val="tx1"/>
                </a:solidFill>
                <a:ea typeface="Calibri"/>
                <a:cs typeface="Times New Roman"/>
              </a:rPr>
              <a:t>я буду называть предложения, и если в некоторых из них будут ошибки, постарайся их исправить.</a:t>
            </a: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Clr>
                <a:srgbClr val="FDA023"/>
              </a:buClr>
              <a:buFont typeface="Symbol"/>
              <a:buChar char=""/>
              <a:tabLst>
                <a:tab pos="228600" algn="l"/>
              </a:tabLst>
              <a:defRPr/>
            </a:pPr>
            <a:r>
              <a:rPr lang="ru-RU" sz="1400" b="1" i="1" dirty="0">
                <a:solidFill>
                  <a:schemeClr val="tx1"/>
                </a:solidFill>
                <a:ea typeface="Calibri"/>
                <a:cs typeface="Symbol"/>
              </a:rPr>
              <a:t>Собака вышла в будку.</a:t>
            </a: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Clr>
                <a:srgbClr val="FDA023"/>
              </a:buClr>
              <a:buFont typeface="Symbol"/>
              <a:buChar char=""/>
              <a:tabLst>
                <a:tab pos="228600" algn="l"/>
              </a:tabLst>
              <a:defRPr/>
            </a:pPr>
            <a:r>
              <a:rPr lang="ru-RU" sz="1400" b="1" i="1" dirty="0">
                <a:solidFill>
                  <a:schemeClr val="tx1"/>
                </a:solidFill>
                <a:ea typeface="Calibri"/>
                <a:cs typeface="Symbol"/>
              </a:rPr>
              <a:t>По морю плывут корабль.</a:t>
            </a: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Clr>
                <a:srgbClr val="FDA023"/>
              </a:buClr>
              <a:buFont typeface="Symbol"/>
              <a:buChar char=""/>
              <a:tabLst>
                <a:tab pos="228600" algn="l"/>
              </a:tabLst>
              <a:defRPr/>
            </a:pPr>
            <a:r>
              <a:rPr lang="ru-RU" sz="1400" b="1" i="1" dirty="0">
                <a:solidFill>
                  <a:schemeClr val="tx1"/>
                </a:solidFill>
                <a:ea typeface="Calibri"/>
                <a:cs typeface="Symbol"/>
              </a:rPr>
              <a:t>Дом нарисован мальчик.</a:t>
            </a: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Clr>
                <a:srgbClr val="FDA023"/>
              </a:buClr>
              <a:buFont typeface="Symbol"/>
              <a:buChar char=""/>
              <a:tabLst>
                <a:tab pos="228600" algn="l"/>
              </a:tabLst>
              <a:defRPr/>
            </a:pPr>
            <a:r>
              <a:rPr lang="ru-RU" sz="1400" b="1" i="1" dirty="0">
                <a:solidFill>
                  <a:schemeClr val="tx1"/>
                </a:solidFill>
                <a:ea typeface="Calibri"/>
                <a:cs typeface="Symbol"/>
              </a:rPr>
              <a:t>Хорошо спится медведь под снегом.</a:t>
            </a: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Clr>
                <a:srgbClr val="FDA023"/>
              </a:buClr>
              <a:buFont typeface="Symbol"/>
              <a:buChar char=""/>
              <a:tabLst>
                <a:tab pos="228600" algn="l"/>
              </a:tabLst>
              <a:defRPr/>
            </a:pPr>
            <a:r>
              <a:rPr lang="ru-RU" sz="1400" b="1" i="1" dirty="0">
                <a:solidFill>
                  <a:schemeClr val="tx1"/>
                </a:solidFill>
                <a:ea typeface="Calibri"/>
                <a:cs typeface="Symbol"/>
              </a:rPr>
              <a:t>Над большим деревом была глубокая яма.</a:t>
            </a:r>
          </a:p>
          <a:p>
            <a:pPr marL="274320" indent="457200" algn="just" fontAlgn="auto">
              <a:lnSpc>
                <a:spcPct val="150000"/>
              </a:lnSpc>
              <a:spcAft>
                <a:spcPts val="1000"/>
              </a:spcAft>
              <a:buClr>
                <a:srgbClr val="FDA023"/>
              </a:buClr>
              <a:defRPr/>
            </a:pPr>
            <a:r>
              <a:rPr lang="ru-RU" sz="1400" i="1" dirty="0">
                <a:solidFill>
                  <a:schemeClr val="tx1"/>
                </a:solidFill>
                <a:ea typeface="Calibri"/>
                <a:cs typeface="Times New Roman"/>
              </a:rPr>
              <a:t>Оценка:</a:t>
            </a:r>
            <a:r>
              <a:rPr lang="ru-RU" sz="1400" dirty="0">
                <a:solidFill>
                  <a:schemeClr val="tx1"/>
                </a:solidFill>
                <a:ea typeface="Calibri"/>
                <a:cs typeface="Times New Roman"/>
              </a:rPr>
              <a:t> 1 балл – выявление и исправление ошибки; 0,5 балла – выявление ошибок и исправление их с незначительными неточностями (пропуск, перестановка, замена  слов, нарушение порядка слов); 0,25 балла – ошибка  выявлена, но не исправлена, или предпринята </a:t>
            </a:r>
            <a:r>
              <a:rPr lang="ru-RU" sz="1400" dirty="0" err="1">
                <a:solidFill>
                  <a:schemeClr val="tx1"/>
                </a:solidFill>
                <a:ea typeface="Calibri"/>
                <a:cs typeface="Times New Roman"/>
              </a:rPr>
              <a:t>аграмматичная</a:t>
            </a:r>
            <a:r>
              <a:rPr lang="ru-RU" sz="1400" dirty="0">
                <a:solidFill>
                  <a:schemeClr val="tx1"/>
                </a:solidFill>
                <a:ea typeface="Calibri"/>
                <a:cs typeface="Times New Roman"/>
              </a:rPr>
              <a:t> попытка исправления ошибки; 0 баллов – ошибка не выявлена.</a:t>
            </a:r>
          </a:p>
          <a:p>
            <a:pPr marL="274320" indent="-274320" fontAlgn="auto">
              <a:spcAft>
                <a:spcPts val="0"/>
              </a:spcAft>
              <a:buClr>
                <a:srgbClr val="FDA023"/>
              </a:buClr>
              <a:defRPr/>
            </a:pPr>
            <a:endParaRPr lang="ru-RU" sz="400" dirty="0">
              <a:solidFill>
                <a:schemeClr val="tx1"/>
              </a:solidFill>
            </a:endParaRP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2988" y="981075"/>
            <a:ext cx="7632700" cy="5400675"/>
          </a:xfrm>
        </p:spPr>
        <p:txBody>
          <a:bodyPr rtlCol="0">
            <a:normAutofit fontScale="25000" lnSpcReduction="2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sz="5600" b="1" dirty="0">
                <a:solidFill>
                  <a:schemeClr val="tx1"/>
                </a:solidFill>
              </a:rPr>
              <a:t>Составление предложений из слов, не предъявленных в начальной  форме.</a:t>
            </a:r>
            <a:endParaRPr lang="ru-RU" sz="5600" dirty="0">
              <a:solidFill>
                <a:schemeClr val="tx1"/>
              </a:solidFill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5600" i="1" dirty="0">
                <a:solidFill>
                  <a:schemeClr val="tx1"/>
                </a:solidFill>
              </a:rPr>
              <a:t>Инструкция:</a:t>
            </a:r>
            <a:r>
              <a:rPr lang="ru-RU" sz="5600" dirty="0">
                <a:solidFill>
                  <a:schemeClr val="tx1"/>
                </a:solidFill>
              </a:rPr>
              <a:t> я назову слова, а ты постарайся составить из них предложение.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5600" b="1" dirty="0">
                <a:solidFill>
                  <a:schemeClr val="tx1"/>
                </a:solidFill>
              </a:rPr>
              <a:t>мальчик, открыть, дверь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5600" b="1" dirty="0">
                <a:solidFill>
                  <a:schemeClr val="tx1"/>
                </a:solidFill>
              </a:rPr>
              <a:t>сидеть, синичка, на, ветка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5600" b="1" dirty="0">
                <a:solidFill>
                  <a:schemeClr val="tx1"/>
                </a:solidFill>
              </a:rPr>
              <a:t>груша, бабушка, внучка, давать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5600" b="1" dirty="0">
                <a:solidFill>
                  <a:schemeClr val="tx1"/>
                </a:solidFill>
              </a:rPr>
              <a:t>Витя, косить, трава, кролики, для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5600" b="1" dirty="0">
                <a:solidFill>
                  <a:schemeClr val="tx1"/>
                </a:solidFill>
              </a:rPr>
              <a:t>Петя, купить, шар, красный, мама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5600" b="1" dirty="0">
                <a:solidFill>
                  <a:schemeClr val="tx1"/>
                </a:solidFill>
              </a:rPr>
              <a:t>Слова предъявляются до первого ответа.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5600" i="1" dirty="0">
                <a:solidFill>
                  <a:schemeClr val="tx1"/>
                </a:solidFill>
              </a:rPr>
              <a:t>Оценка:</a:t>
            </a:r>
            <a:r>
              <a:rPr lang="ru-RU" sz="5600" dirty="0">
                <a:solidFill>
                  <a:schemeClr val="tx1"/>
                </a:solidFill>
              </a:rPr>
              <a:t> 1 балл – предложение составлено верно; 0,5 балла – нарушен  порядок слов; 0,25 балла – наблюдаются пропуски, привнесения  или замены слов, </a:t>
            </a:r>
            <a:r>
              <a:rPr lang="ru-RU" sz="5600" dirty="0" err="1">
                <a:solidFill>
                  <a:schemeClr val="tx1"/>
                </a:solidFill>
              </a:rPr>
              <a:t>аграмматизмы</a:t>
            </a:r>
            <a:r>
              <a:rPr lang="ru-RU" sz="5600" dirty="0">
                <a:solidFill>
                  <a:schemeClr val="tx1"/>
                </a:solidFill>
              </a:rPr>
              <a:t>, незначительные смысловые неточности; 0 баллов – смысловая неадекватность или отказ от выполнения задания.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5600" b="1" dirty="0">
                <a:solidFill>
                  <a:schemeClr val="tx1"/>
                </a:solidFill>
              </a:rPr>
              <a:t> </a:t>
            </a:r>
            <a:endParaRPr lang="ru-RU" sz="5600" dirty="0">
              <a:solidFill>
                <a:schemeClr val="tx1"/>
              </a:solidFill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5600" b="1" dirty="0">
                <a:solidFill>
                  <a:schemeClr val="tx1"/>
                </a:solidFill>
              </a:rPr>
              <a:t>Добавление предлогов в предложение.</a:t>
            </a:r>
            <a:endParaRPr lang="ru-RU" sz="5600" dirty="0">
              <a:solidFill>
                <a:schemeClr val="tx1"/>
              </a:solidFill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5600" i="1" dirty="0">
                <a:solidFill>
                  <a:schemeClr val="tx1"/>
                </a:solidFill>
              </a:rPr>
              <a:t>Инструкция:</a:t>
            </a:r>
            <a:r>
              <a:rPr lang="ru-RU" sz="5600" dirty="0">
                <a:solidFill>
                  <a:schemeClr val="tx1"/>
                </a:solidFill>
              </a:rPr>
              <a:t> сейчас я прочитаю предложение, а ты постарайся вставить слово, которое в нем пропущено.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5600" b="1" dirty="0">
                <a:solidFill>
                  <a:schemeClr val="tx1"/>
                </a:solidFill>
              </a:rPr>
              <a:t>Лена наливает чай … чашки.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5600" b="1" dirty="0">
                <a:solidFill>
                  <a:schemeClr val="tx1"/>
                </a:solidFill>
              </a:rPr>
              <a:t>Почки распустились … деревьях.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5600" b="1" dirty="0">
                <a:solidFill>
                  <a:schemeClr val="tx1"/>
                </a:solidFill>
              </a:rPr>
              <a:t>Птенец выпал … гнезда.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5600" b="1" dirty="0">
                <a:solidFill>
                  <a:schemeClr val="tx1"/>
                </a:solidFill>
              </a:rPr>
              <a:t>Щенок спрятался … крыльцом.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5600" b="1" dirty="0">
                <a:solidFill>
                  <a:schemeClr val="tx1"/>
                </a:solidFill>
              </a:rPr>
              <a:t>Пес сидит … конуры.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5600" dirty="0">
                <a:solidFill>
                  <a:schemeClr val="tx1"/>
                </a:solidFill>
              </a:rPr>
              <a:t>В связи с трудностью этого задания использовались два вида помощи: 1-й – стимулирующая (“Неверно, подумай еще!”); 2-ой – в виде вопроса к пропущенному предлогу (“Наливает чай куда?”).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5600" i="1" dirty="0">
                <a:solidFill>
                  <a:schemeClr val="tx1"/>
                </a:solidFill>
              </a:rPr>
              <a:t>Оценка: </a:t>
            </a:r>
            <a:r>
              <a:rPr lang="ru-RU" sz="5600" dirty="0">
                <a:solidFill>
                  <a:schemeClr val="tx1"/>
                </a:solidFill>
              </a:rPr>
              <a:t>1 балл – правильный ответ; 0,5 балла – правильный ответ после стимулирующей помощи; 0,25 балла – правильный ответ после помощи второго вида; 0 баллов – неэффективное использование помощи как первого, так и второго вида.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5600" dirty="0">
                <a:solidFill>
                  <a:schemeClr val="tx1"/>
                </a:solidFill>
              </a:rPr>
              <a:t> 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088" y="1916113"/>
            <a:ext cx="7561262" cy="4465637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400" b="1" dirty="0">
                <a:solidFill>
                  <a:schemeClr val="tx1"/>
                </a:solidFill>
              </a:rPr>
              <a:t>Образование существительных множественного числа в именительном и родительном падежах</a:t>
            </a:r>
            <a:endParaRPr lang="ru-RU" sz="1400" dirty="0">
              <a:solidFill>
                <a:schemeClr val="tx1"/>
              </a:solidFill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tx1"/>
                </a:solidFill>
              </a:rPr>
              <a:t>Инструкция: </a:t>
            </a:r>
            <a:r>
              <a:rPr lang="ru-RU" sz="1400" dirty="0">
                <a:solidFill>
                  <a:schemeClr val="tx1"/>
                </a:solidFill>
              </a:rPr>
              <a:t>один –дом, а если их много, то это – дома.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один – стол, а много – это…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стул –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окно –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звезда –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ухо –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tx1"/>
                </a:solidFill>
              </a:rPr>
              <a:t>Инструкция: </a:t>
            </a:r>
            <a:r>
              <a:rPr lang="ru-RU" sz="1400" dirty="0">
                <a:solidFill>
                  <a:schemeClr val="tx1"/>
                </a:solidFill>
              </a:rPr>
              <a:t>один –дом, а много чего? – Домов.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Один – стол, а много чего? - …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стул –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окно –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звезда –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ухо –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tx1"/>
                </a:solidFill>
              </a:rPr>
              <a:t>Оценка: </a:t>
            </a:r>
            <a:r>
              <a:rPr lang="ru-RU" sz="1400" dirty="0">
                <a:solidFill>
                  <a:schemeClr val="tx1"/>
                </a:solidFill>
              </a:rPr>
              <a:t>1 балл – правильный ответ; 0,5 балла – правильный ответ после стимулирующей помощи; 0,25 балла – форма образована неверно;  0 баллов – невыполнение.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Исследование словаря и навыков словообразования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Содержимое 5"/>
          <p:cNvSpPr>
            <a:spLocks noGrp="1"/>
          </p:cNvSpPr>
          <p:nvPr>
            <p:ph idx="1"/>
          </p:nvPr>
        </p:nvSpPr>
        <p:spPr>
          <a:xfrm>
            <a:off x="785813" y="714375"/>
            <a:ext cx="7494587" cy="5411788"/>
          </a:xfrm>
        </p:spPr>
        <p:txBody>
          <a:bodyPr/>
          <a:lstStyle/>
          <a:p>
            <a:r>
              <a:rPr lang="ru-RU" b="1" smtClean="0">
                <a:solidFill>
                  <a:schemeClr val="tx1"/>
                </a:solidFill>
              </a:rPr>
              <a:t>Называние детенышей животных.</a:t>
            </a:r>
            <a:endParaRPr lang="ru-RU" smtClean="0">
              <a:solidFill>
                <a:schemeClr val="tx1"/>
              </a:solidFill>
            </a:endParaRPr>
          </a:p>
          <a:p>
            <a:r>
              <a:rPr lang="ru-RU" i="1" smtClean="0">
                <a:solidFill>
                  <a:schemeClr val="tx1"/>
                </a:solidFill>
              </a:rPr>
              <a:t>Инструкция:</a:t>
            </a:r>
            <a:r>
              <a:rPr lang="ru-RU" smtClean="0">
                <a:solidFill>
                  <a:schemeClr val="tx1"/>
                </a:solidFill>
              </a:rPr>
              <a:t> у кошки – </a:t>
            </a:r>
            <a:r>
              <a:rPr lang="ru-RU" i="1" smtClean="0">
                <a:solidFill>
                  <a:schemeClr val="tx1"/>
                </a:solidFill>
              </a:rPr>
              <a:t>котята, а у</a:t>
            </a:r>
            <a:endParaRPr lang="ru-RU" b="1" smtClean="0">
              <a:solidFill>
                <a:schemeClr val="tx1"/>
              </a:solidFill>
            </a:endParaRPr>
          </a:p>
          <a:p>
            <a:r>
              <a:rPr lang="ru-RU" smtClean="0">
                <a:solidFill>
                  <a:schemeClr val="tx1"/>
                </a:solidFill>
              </a:rPr>
              <a:t>козы – </a:t>
            </a:r>
          </a:p>
          <a:p>
            <a:r>
              <a:rPr lang="ru-RU" smtClean="0">
                <a:solidFill>
                  <a:schemeClr val="tx1"/>
                </a:solidFill>
              </a:rPr>
              <a:t>волка – </a:t>
            </a:r>
          </a:p>
          <a:p>
            <a:r>
              <a:rPr lang="ru-RU" smtClean="0">
                <a:solidFill>
                  <a:schemeClr val="tx1"/>
                </a:solidFill>
              </a:rPr>
              <a:t>утки – </a:t>
            </a:r>
          </a:p>
          <a:p>
            <a:r>
              <a:rPr lang="ru-RU" smtClean="0">
                <a:solidFill>
                  <a:schemeClr val="tx1"/>
                </a:solidFill>
              </a:rPr>
              <a:t>лисы – </a:t>
            </a:r>
          </a:p>
          <a:p>
            <a:r>
              <a:rPr lang="ru-RU" smtClean="0">
                <a:solidFill>
                  <a:schemeClr val="tx1"/>
                </a:solidFill>
              </a:rPr>
              <a:t>льва - </a:t>
            </a:r>
          </a:p>
          <a:p>
            <a:r>
              <a:rPr lang="ru-RU" smtClean="0">
                <a:solidFill>
                  <a:schemeClr val="tx1"/>
                </a:solidFill>
              </a:rPr>
              <a:t>собаки -  </a:t>
            </a:r>
          </a:p>
          <a:p>
            <a:r>
              <a:rPr lang="ru-RU" smtClean="0">
                <a:solidFill>
                  <a:schemeClr val="tx1"/>
                </a:solidFill>
              </a:rPr>
              <a:t>курицы – </a:t>
            </a:r>
          </a:p>
          <a:p>
            <a:r>
              <a:rPr lang="ru-RU" smtClean="0">
                <a:solidFill>
                  <a:schemeClr val="tx1"/>
                </a:solidFill>
              </a:rPr>
              <a:t>свиньи – </a:t>
            </a:r>
          </a:p>
          <a:p>
            <a:r>
              <a:rPr lang="ru-RU" smtClean="0">
                <a:solidFill>
                  <a:schemeClr val="tx1"/>
                </a:solidFill>
              </a:rPr>
              <a:t>коровы –</a:t>
            </a:r>
          </a:p>
          <a:p>
            <a:r>
              <a:rPr lang="ru-RU" smtClean="0">
                <a:solidFill>
                  <a:schemeClr val="tx1"/>
                </a:solidFill>
              </a:rPr>
              <a:t>овцы – 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03350" y="1484313"/>
            <a:ext cx="6840538" cy="496887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Образование прилагательных от существительных</a:t>
            </a:r>
            <a:endParaRPr lang="ru-RU" sz="32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39750" y="1341438"/>
          <a:ext cx="8135938" cy="4735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6300"/>
                <a:gridCol w="1386477"/>
                <a:gridCol w="1462814"/>
                <a:gridCol w="1645666"/>
                <a:gridCol w="2285646"/>
              </a:tblGrid>
              <a:tr h="6041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Дети с ОНР 3 уровня.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Повторение предложений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Верификация предложений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Составление предложений из слов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Добавление предлогов в предложение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>
                    <a:solidFill>
                      <a:srgbClr val="92D050"/>
                    </a:solidFill>
                  </a:tcPr>
                </a:tc>
              </a:tr>
              <a:tr h="4682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1.Образцова Аня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3,5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3,5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</a:tr>
              <a:tr h="4826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2.Гаврилов Артем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3,5</a:t>
                      </a:r>
                      <a:endParaRPr lang="ru-RU" sz="7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7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3,5</a:t>
                      </a:r>
                      <a:endParaRPr lang="ru-RU" sz="7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7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</a:tr>
              <a:tr h="4826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3Соколов Никита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2,75</a:t>
                      </a:r>
                      <a:endParaRPr lang="ru-RU" sz="7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3,5</a:t>
                      </a:r>
                      <a:endParaRPr lang="ru-RU" sz="7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7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3,5</a:t>
                      </a:r>
                      <a:endParaRPr lang="ru-RU" sz="7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</a:tr>
              <a:tr h="4315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4.Зайцева Ульяна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2,75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3,25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3,5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</a:tr>
              <a:tr h="4826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5.Миронов Артем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2,25</a:t>
                      </a:r>
                      <a:endParaRPr lang="ru-RU" sz="7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2,95</a:t>
                      </a:r>
                      <a:endParaRPr lang="ru-RU" sz="7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</a:tr>
              <a:tr h="4374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6.Пикалева Вероника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2,25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2,25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</a:tr>
              <a:tr h="5325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7.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Балабаева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Вероника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2,25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</a:tr>
              <a:tr h="6041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Общее количество баллов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19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23,75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20,45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24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0" marR="43150" marT="0" marB="0" anchor="ctr"/>
                </a:tc>
              </a:tr>
            </a:tbl>
          </a:graphicData>
        </a:graphic>
      </p:graphicFrame>
      <p:sp>
        <p:nvSpPr>
          <p:cNvPr id="2873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b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исследования грамматического строя речи</a:t>
            </a:r>
            <a:endParaRPr lang="ru-RU" sz="2000" smtClean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088" y="1412875"/>
            <a:ext cx="7453312" cy="4713288"/>
          </a:xfrm>
        </p:spPr>
        <p:txBody>
          <a:bodyPr rtlCol="0">
            <a:normAutofit/>
          </a:bodyPr>
          <a:lstStyle/>
          <a:p>
            <a:pPr marL="274320" indent="0" algn="just" fontAlgn="auto">
              <a:lnSpc>
                <a:spcPct val="150000"/>
              </a:lnSpc>
              <a:spcAft>
                <a:spcPts val="1000"/>
              </a:spcAft>
              <a:buFont typeface="Symbol" pitchFamily="18" charset="2"/>
              <a:buNone/>
              <a:defRPr/>
            </a:pPr>
            <a:r>
              <a:rPr lang="ru-RU" sz="1800" b="1" dirty="0" smtClean="0">
                <a:solidFill>
                  <a:schemeClr val="tx1"/>
                </a:solidFill>
                <a:ea typeface="Calibri"/>
                <a:cs typeface="Times New Roman"/>
              </a:rPr>
              <a:t>По результатам, полученным при исследовании можно сделать вывод о том, что большее затруднение дети испытывают при повторении и составлении предложений, делают ошибки в грамматическом оформлении составленных предложений. Некоторые дети с трудом справились в составлении предложений из слов, не предъявленных в начальной форме (выявились незначительные смысловые неточности) . </a:t>
            </a:r>
            <a:r>
              <a:rPr lang="ru-RU" sz="1800" b="1" dirty="0">
                <a:solidFill>
                  <a:schemeClr val="tx1"/>
                </a:solidFill>
                <a:ea typeface="Calibri"/>
                <a:cs typeface="Times New Roman"/>
              </a:rPr>
              <a:t>Л</a:t>
            </a:r>
            <a:r>
              <a:rPr lang="ru-RU" sz="1800" b="1" dirty="0" smtClean="0">
                <a:solidFill>
                  <a:schemeClr val="tx1"/>
                </a:solidFill>
                <a:ea typeface="Calibri"/>
                <a:cs typeface="Times New Roman"/>
              </a:rPr>
              <a:t>учше справились с заданием в использовании предлогов, но правильный ответ чаще давали после стимулирующей помощи. </a:t>
            </a:r>
            <a:endParaRPr lang="ru-RU" sz="1800" b="1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endParaRPr lang="ru-RU" sz="1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95288" y="1052513"/>
          <a:ext cx="8208962" cy="607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9692"/>
                <a:gridCol w="1549273"/>
                <a:gridCol w="1627558"/>
                <a:gridCol w="1744869"/>
                <a:gridCol w="1577519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Коли-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чество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детей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Навыки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словооб-разования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Образование относительных прилагательных от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существитель-ных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Образование количественных прилагательных от существительных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Образование притяжательных прилагательных от существительных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>
                    <a:solidFill>
                      <a:srgbClr val="92D050"/>
                    </a:solidFill>
                  </a:tcPr>
                </a:tc>
              </a:tr>
              <a:tr h="2511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1.Образцова Аня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3,5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3,5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3,5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</a:tr>
              <a:tr h="6625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2.Гаврилов Артем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3,5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3,25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3,5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</a:tr>
              <a:tr h="6625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3.Соколов Никита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2,25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2,5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</a:tr>
              <a:tr h="6625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4.Зайцева Ульяна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2,25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2,5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</a:tr>
              <a:tr h="10735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5.Миронов Артем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2,25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2,25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2,5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2,5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</a:tr>
              <a:tr h="9781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6.Пикалева Вероника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2,25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2,25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2,25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2,25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</a:tr>
              <a:tr h="2745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7.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Балабаева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Вероника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2,25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</a:tr>
              <a:tr h="5323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Общее количество баллов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18,75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18,25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20,5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19,75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560" marR="29560" marT="0" marB="0" anchor="ctr"/>
                </a:tc>
              </a:tr>
            </a:tbl>
          </a:graphicData>
        </a:graphic>
      </p:graphicFrame>
      <p:sp>
        <p:nvSpPr>
          <p:cNvPr id="3078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450850"/>
            <a:r>
              <a:rPr lang="ru-RU" altLang="ru-RU" sz="140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1400" b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исследования словаря и навыков словообразования</a:t>
            </a:r>
            <a:r>
              <a:rPr lang="ru-RU" altLang="ru-RU" sz="1400" smtClean="0">
                <a:solidFill>
                  <a:srgbClr val="000000"/>
                </a:solidFill>
                <a:ea typeface="Calibri" pitchFamily="34" charset="0"/>
                <a:cs typeface="Arial" charset="0"/>
              </a:rPr>
              <a:t/>
            </a:r>
            <a:br>
              <a:rPr lang="ru-RU" altLang="ru-RU" sz="1400" smtClean="0">
                <a:solidFill>
                  <a:srgbClr val="000000"/>
                </a:solidFill>
                <a:ea typeface="Calibri" pitchFamily="34" charset="0"/>
                <a:cs typeface="Arial" charset="0"/>
              </a:rPr>
            </a:br>
            <a:r>
              <a:rPr lang="ru-RU" altLang="ru-RU" sz="120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1200" smtClean="0"/>
          </a:p>
        </p:txBody>
      </p:sp>
      <p:sp>
        <p:nvSpPr>
          <p:cNvPr id="30788" name="Rectangle 1"/>
          <p:cNvSpPr>
            <a:spLocks noChangeArrowheads="1"/>
          </p:cNvSpPr>
          <p:nvPr/>
        </p:nvSpPr>
        <p:spPr bwMode="auto">
          <a:xfrm>
            <a:off x="7434263" y="1524000"/>
            <a:ext cx="730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algn="just"/>
            <a:r>
              <a:rPr lang="ru-RU" alt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lang="ru-RU" alt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3" y="1557338"/>
            <a:ext cx="7596187" cy="4568825"/>
          </a:xfrm>
        </p:spPr>
        <p:txBody>
          <a:bodyPr rtlCol="0">
            <a:normAutofit/>
          </a:bodyPr>
          <a:lstStyle/>
          <a:p>
            <a:pPr marL="274320" indent="0" algn="just" fontAlgn="auto">
              <a:lnSpc>
                <a:spcPct val="150000"/>
              </a:lnSpc>
              <a:spcAft>
                <a:spcPts val="1000"/>
              </a:spcAft>
              <a:buFont typeface="Symbol" pitchFamily="18" charset="2"/>
              <a:buNone/>
              <a:defRPr/>
            </a:pPr>
            <a:r>
              <a:rPr lang="ru-RU" sz="2000" b="1" dirty="0" smtClean="0">
                <a:solidFill>
                  <a:schemeClr val="tx1"/>
                </a:solidFill>
                <a:ea typeface="Calibri"/>
                <a:cs typeface="Times New Roman"/>
              </a:rPr>
              <a:t>По полученным данным видно, что у детей менее сформированы такие навыки словообразования:</a:t>
            </a:r>
            <a:endParaRPr lang="ru-RU" sz="2000" b="1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Font typeface="Symbol"/>
              <a:buChar char=""/>
              <a:tabLst>
                <a:tab pos="499745" algn="l"/>
              </a:tabLst>
              <a:defRPr/>
            </a:pPr>
            <a:r>
              <a:rPr lang="ru-RU" sz="2000" b="1" dirty="0" smtClean="0">
                <a:solidFill>
                  <a:schemeClr val="tx1"/>
                </a:solidFill>
                <a:ea typeface="Calibri"/>
                <a:cs typeface="Symbol"/>
              </a:rPr>
              <a:t>образование относительных прилагательных от существительных </a:t>
            </a:r>
            <a:endParaRPr lang="ru-RU" sz="2000" b="1" dirty="0">
              <a:solidFill>
                <a:schemeClr val="tx1"/>
              </a:solidFill>
              <a:ea typeface="Calibri"/>
              <a:cs typeface="Symbol"/>
            </a:endParaRP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Font typeface="Symbol"/>
              <a:buChar char=""/>
              <a:tabLst>
                <a:tab pos="499745" algn="l"/>
              </a:tabLst>
              <a:defRPr/>
            </a:pPr>
            <a:r>
              <a:rPr lang="ru-RU" sz="2000" b="1" dirty="0" smtClean="0">
                <a:solidFill>
                  <a:schemeClr val="tx1"/>
                </a:solidFill>
                <a:ea typeface="Calibri"/>
                <a:cs typeface="Symbol"/>
              </a:rPr>
              <a:t>называние детенышей животных</a:t>
            </a:r>
            <a:endParaRPr lang="ru-RU" sz="2000" b="1" dirty="0">
              <a:solidFill>
                <a:schemeClr val="tx1"/>
              </a:solidFill>
              <a:ea typeface="Calibri"/>
              <a:cs typeface="Symbol"/>
            </a:endParaRP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Font typeface="Symbol"/>
              <a:buChar char=""/>
              <a:tabLst>
                <a:tab pos="499745" algn="l"/>
              </a:tabLst>
              <a:defRPr/>
            </a:pPr>
            <a:r>
              <a:rPr lang="ru-RU" sz="2000" b="1" dirty="0" smtClean="0">
                <a:solidFill>
                  <a:schemeClr val="tx1"/>
                </a:solidFill>
                <a:ea typeface="Calibri"/>
                <a:cs typeface="Symbol"/>
              </a:rPr>
              <a:t>образование притяжательных прилагательных от существительных</a:t>
            </a:r>
            <a:endParaRPr lang="ru-RU" sz="2000" b="1" dirty="0">
              <a:solidFill>
                <a:schemeClr val="tx1"/>
              </a:solidFill>
              <a:ea typeface="Calibri"/>
              <a:cs typeface="Symbol"/>
            </a:endParaRPr>
          </a:p>
          <a:p>
            <a:pPr marL="274320" indent="0" algn="just" fontAlgn="auto">
              <a:lnSpc>
                <a:spcPct val="150000"/>
              </a:lnSpc>
              <a:spcAft>
                <a:spcPts val="1000"/>
              </a:spcAft>
              <a:buFont typeface="Symbol" pitchFamily="18" charset="2"/>
              <a:buNone/>
              <a:defRPr/>
            </a:pPr>
            <a:r>
              <a:rPr lang="ru-RU" sz="2000" b="1" dirty="0" smtClean="0">
                <a:solidFill>
                  <a:schemeClr val="tx1"/>
                </a:solidFill>
                <a:ea typeface="Calibri"/>
                <a:cs typeface="Times New Roman"/>
              </a:rPr>
              <a:t> </a:t>
            </a:r>
            <a:endParaRPr lang="ru-RU" sz="2000" b="1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endParaRPr lang="ru-RU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1538" y="642938"/>
            <a:ext cx="7408862" cy="5483225"/>
          </a:xfrm>
        </p:spPr>
        <p:txBody>
          <a:bodyPr rtlCol="0"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Переход от игровой деятельности к учебной очень важен для ребёнка. Готовность к школьному обучению формируется задолго до поступления в школу и включает не только хорошее физическое развитие, достаточный запас знаний и представлений об окружающем, но и определённый уровень развития речи.</a:t>
            </a:r>
            <a:endParaRPr lang="en-US" sz="1400" b="1" dirty="0" smtClean="0">
              <a:solidFill>
                <a:schemeClr val="tx1"/>
              </a:solidFill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Формирование грамматически правильной, лексически богатой и фонетически четкой речи, дающей возможность речевого общения и подготавливающей к обучению в школе, - одна из важных задач в общей системе работы по обучению ребенка в дошкольных учреждениях и семье. Ребенок с хорошо развитой речью легко вступает в общение с окружающими, может понятно выразить свои мысли, желания, задать вопросы, договориться со сверстниками о совместной игре. Невнятная речь ребенка затрудняет его </a:t>
            </a:r>
            <a:r>
              <a:rPr lang="ru-RU" sz="1400" b="1" u="sng" dirty="0" smtClean="0">
                <a:solidFill>
                  <a:schemeClr val="tx1"/>
                </a:solidFill>
                <a:hlinkClick r:id="rId2" tooltip="Взаимоотношение"/>
              </a:rPr>
              <a:t>взаимоотношения</a:t>
            </a:r>
            <a:r>
              <a:rPr lang="ru-RU" sz="1400" b="1" dirty="0" smtClean="0">
                <a:solidFill>
                  <a:schemeClr val="tx1"/>
                </a:solidFill>
              </a:rPr>
              <a:t> с людьми и нередко накладывает отпечаток на его характер. К 6-7 годам дети с речевой патологией начинают осознавать дефекты своей речи, </a:t>
            </a:r>
            <a:r>
              <a:rPr lang="ru-RU" sz="1400" b="1" u="sng" dirty="0" smtClean="0">
                <a:solidFill>
                  <a:schemeClr val="tx1"/>
                </a:solidFill>
                <a:hlinkClick r:id="rId3" tooltip="Болезненность"/>
              </a:rPr>
              <a:t>болезненно</a:t>
            </a:r>
            <a:r>
              <a:rPr lang="ru-RU" sz="1400" b="1" dirty="0" smtClean="0">
                <a:solidFill>
                  <a:schemeClr val="tx1"/>
                </a:solidFill>
              </a:rPr>
              <a:t> переживают их, становятся молчаливыми, застенчивыми, раздражительными.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Наличие у первоклассников даже слабых отклонений в фонематическом и лексико-грамматическом развитии ведет и к серьезным проблемам в усвоении программ общеобразовательной школы.</a:t>
            </a:r>
            <a:endParaRPr lang="en-US" sz="1400" b="1" dirty="0" smtClean="0">
              <a:solidFill>
                <a:schemeClr val="tx1"/>
              </a:solidFill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Младшие школьники пишут преимущественно так, как говорят, поэтому среди неуспевающих школьников младших классов (в первую очередь по родному языку и чтению) отмечается большой процент детей с фонетическими дефектами. Это одна из причин возникновения </a:t>
            </a:r>
            <a:r>
              <a:rPr lang="ru-RU" sz="1400" b="1" dirty="0" err="1" smtClean="0">
                <a:solidFill>
                  <a:schemeClr val="tx1"/>
                </a:solidFill>
              </a:rPr>
              <a:t>дисграфии</a:t>
            </a:r>
            <a:r>
              <a:rPr lang="ru-RU" sz="1400" b="1" dirty="0" smtClean="0">
                <a:solidFill>
                  <a:schemeClr val="tx1"/>
                </a:solidFill>
              </a:rPr>
              <a:t> (нарушения письма) и </a:t>
            </a:r>
            <a:r>
              <a:rPr lang="ru-RU" sz="1400" b="1" dirty="0" err="1" smtClean="0">
                <a:solidFill>
                  <a:schemeClr val="tx1"/>
                </a:solidFill>
              </a:rPr>
              <a:t>дислексии</a:t>
            </a:r>
            <a:r>
              <a:rPr lang="ru-RU" sz="1400" b="1" dirty="0" smtClean="0">
                <a:solidFill>
                  <a:schemeClr val="tx1"/>
                </a:solidFill>
              </a:rPr>
              <a:t> (нарушения чтения).</a:t>
            </a:r>
            <a:endParaRPr lang="en-US" sz="1400" b="1" dirty="0" smtClean="0">
              <a:solidFill>
                <a:schemeClr val="tx1"/>
              </a:solidFill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 Интерес к проблемам раннего выявления и предупреждения специфических нарушений письма (</a:t>
            </a:r>
            <a:r>
              <a:rPr lang="ru-RU" sz="1400" b="1" dirty="0" err="1" smtClean="0">
                <a:solidFill>
                  <a:schemeClr val="tx1"/>
                </a:solidFill>
              </a:rPr>
              <a:t>дисграфии</a:t>
            </a:r>
            <a:r>
              <a:rPr lang="ru-RU" sz="1400" b="1" dirty="0" smtClean="0">
                <a:solidFill>
                  <a:schemeClr val="tx1"/>
                </a:solidFill>
              </a:rPr>
              <a:t>) у детей обусловлен тем, что письмо как деятельность играет важную роль в жизни человека: оно стимулирует его психическое развитие, обеспечивает общеобразовательную подготовку, влияет на формирование личности. 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sz="1400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ru-RU" sz="1600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088" y="692150"/>
            <a:ext cx="7453312" cy="5434013"/>
          </a:xfrm>
        </p:spPr>
        <p:txBody>
          <a:bodyPr rtlCol="0">
            <a:normAutofit fontScale="92500" lnSpcReduction="10000"/>
          </a:bodyPr>
          <a:lstStyle/>
          <a:p>
            <a:pPr marL="274320" indent="457200" algn="just" fontAlgn="auto">
              <a:lnSpc>
                <a:spcPct val="150000"/>
              </a:lnSpc>
              <a:spcAft>
                <a:spcPts val="100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  <a:ea typeface="Calibri"/>
                <a:cs typeface="Times New Roman"/>
              </a:rPr>
              <a:t>Таким образом, проведение обследования устной речи помогло выявить различные ее нарушения, а также те компоненты, которые не сформированы в большей степени. Суммируя все полученные данные, мы пришли к выводу, что у данной группы детей наиболее не в полной мере сформированы словарный запас, навыки словообразования и связанная речь, а страдает лексико-грамматический строй речи .</a:t>
            </a:r>
            <a:r>
              <a:rPr lang="ru-RU" sz="1600" kern="1600" dirty="0" smtClean="0">
                <a:solidFill>
                  <a:schemeClr val="tx1"/>
                </a:solidFill>
                <a:ea typeface="Calibri"/>
                <a:cs typeface="Arial"/>
              </a:rPr>
              <a:t> </a:t>
            </a:r>
            <a:endParaRPr lang="ru-RU" sz="16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274320" indent="0" algn="just" fontAlgn="auto">
              <a:lnSpc>
                <a:spcPct val="150000"/>
              </a:lnSpc>
              <a:spcAft>
                <a:spcPts val="1000"/>
              </a:spcAft>
              <a:buFont typeface="Symbol" pitchFamily="18" charset="2"/>
              <a:buNone/>
              <a:defRPr/>
            </a:pPr>
            <a:r>
              <a:rPr lang="ru-RU" sz="1600" kern="1600" dirty="0" smtClean="0">
                <a:solidFill>
                  <a:schemeClr val="tx1"/>
                </a:solidFill>
                <a:ea typeface="Calibri"/>
                <a:cs typeface="Arial"/>
              </a:rPr>
              <a:t>            </a:t>
            </a:r>
            <a:r>
              <a:rPr lang="ru-RU" sz="1600" dirty="0" err="1">
                <a:solidFill>
                  <a:schemeClr val="tx1"/>
                </a:solidFill>
                <a:ea typeface="Calibri"/>
                <a:cs typeface="Times New Roman"/>
              </a:rPr>
              <a:t>Н</a:t>
            </a:r>
            <a:r>
              <a:rPr lang="ru-RU" sz="1600" dirty="0" err="1" smtClean="0">
                <a:solidFill>
                  <a:schemeClr val="tx1"/>
                </a:solidFill>
                <a:ea typeface="Calibri"/>
                <a:cs typeface="Times New Roman"/>
              </a:rPr>
              <a:t>есформированность</a:t>
            </a:r>
            <a:r>
              <a:rPr lang="ru-RU" sz="1600" dirty="0" smtClean="0">
                <a:solidFill>
                  <a:schemeClr val="tx1"/>
                </a:solidFill>
                <a:ea typeface="Calibri"/>
                <a:cs typeface="Times New Roman"/>
              </a:rPr>
              <a:t> грамматического строя речи неизбежно приводит в дальнейшем к возникновению </a:t>
            </a:r>
            <a:r>
              <a:rPr lang="ru-RU" sz="1600" dirty="0" err="1" smtClean="0">
                <a:solidFill>
                  <a:schemeClr val="tx1"/>
                </a:solidFill>
                <a:ea typeface="Calibri"/>
                <a:cs typeface="Times New Roman"/>
              </a:rPr>
              <a:t>аграмматической</a:t>
            </a:r>
            <a:r>
              <a:rPr lang="ru-RU" sz="16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ea typeface="Calibri"/>
                <a:cs typeface="Times New Roman"/>
              </a:rPr>
              <a:t>дисграфии</a:t>
            </a:r>
            <a:r>
              <a:rPr lang="ru-RU" sz="1600" dirty="0" smtClean="0">
                <a:solidFill>
                  <a:schemeClr val="tx1"/>
                </a:solidFill>
                <a:ea typeface="Calibri"/>
                <a:cs typeface="Times New Roman"/>
              </a:rPr>
              <a:t> (при овладении навыками самостоятельного письма) и </a:t>
            </a:r>
            <a:r>
              <a:rPr lang="ru-RU" sz="1600" dirty="0" err="1" smtClean="0">
                <a:solidFill>
                  <a:schemeClr val="tx1"/>
                </a:solidFill>
                <a:ea typeface="Calibri"/>
                <a:cs typeface="Times New Roman"/>
              </a:rPr>
              <a:t>аграмматической</a:t>
            </a:r>
            <a:r>
              <a:rPr lang="ru-RU" sz="16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ea typeface="Calibri"/>
                <a:cs typeface="Times New Roman"/>
              </a:rPr>
              <a:t>дислексии</a:t>
            </a:r>
            <a:r>
              <a:rPr lang="ru-RU" sz="1600" dirty="0" smtClean="0">
                <a:solidFill>
                  <a:schemeClr val="tx1"/>
                </a:solidFill>
                <a:ea typeface="Calibri"/>
                <a:cs typeface="Times New Roman"/>
              </a:rPr>
              <a:t> (на синтетической ступени формировании навыка чтения). Кроме того, выраженные проявления </a:t>
            </a:r>
            <a:r>
              <a:rPr lang="ru-RU" sz="1600" dirty="0" err="1" smtClean="0">
                <a:solidFill>
                  <a:schemeClr val="tx1"/>
                </a:solidFill>
                <a:ea typeface="Calibri"/>
                <a:cs typeface="Times New Roman"/>
              </a:rPr>
              <a:t>аграмматизма</a:t>
            </a:r>
            <a:r>
              <a:rPr lang="ru-RU" sz="1600" dirty="0" smtClean="0">
                <a:solidFill>
                  <a:schemeClr val="tx1"/>
                </a:solidFill>
                <a:ea typeface="Calibri"/>
                <a:cs typeface="Times New Roman"/>
              </a:rPr>
              <a:t> в устной речи препятствуют развитию у детей коммуникативных навыков, приводят к речевой замкнутости, неуверенности в себе. Таким образом, своевременное преодоление недоразвития грамматической стороны речи - залог успешности усвоения школьником материала всех учебных предметов, одно из важных условий развития у детей коммуникативных умений  </a:t>
            </a:r>
            <a:endParaRPr lang="ru-RU" sz="16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endParaRPr lang="ru-RU" sz="1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3" y="1557338"/>
            <a:ext cx="7596187" cy="4568825"/>
          </a:xfrm>
        </p:spPr>
        <p:txBody>
          <a:bodyPr>
            <a:normAutofit/>
          </a:bodyPr>
          <a:lstStyle/>
          <a:p>
            <a:pPr marL="0" indent="0">
              <a:buFont typeface="Symbol" pitchFamily="18" charset="2"/>
              <a:buNone/>
            </a:pPr>
            <a:r>
              <a:rPr lang="ru-RU" sz="2000" smtClean="0">
                <a:solidFill>
                  <a:srgbClr val="000000"/>
                </a:solidFill>
                <a:cs typeface="Times New Roman" pitchFamily="18" charset="0"/>
              </a:rPr>
              <a:t>Профилактика аграмматической дисграфии непосредственно связана с возможностью овладения ребенком морфологическим принципом письма. Ребенок должен практически усвоить основные правила словоизменения и словообразования, что выражается в грамматически правильном построении устных высказываний, по исследованиям А.Н. Гвоздева , заканчивается примерно к четырем годам, а системы словообразования - к восьми или даже к девяти годам.</a:t>
            </a:r>
          </a:p>
          <a:p>
            <a:pPr marL="0" indent="0">
              <a:buFont typeface="Symbol" pitchFamily="18" charset="2"/>
              <a:buNone/>
            </a:pPr>
            <a:r>
              <a:rPr lang="ru-RU" sz="2000" smtClean="0">
                <a:solidFill>
                  <a:srgbClr val="000000"/>
                </a:solidFill>
                <a:cs typeface="Times New Roman" pitchFamily="18" charset="0"/>
              </a:rPr>
              <a:t>Таким образом, для профилактики аграмматической дисграфии у детей с отставанием в речевом развитии необходима целенаправленная и продолжительная работа с использованием большого количества подобранного  материала.</a:t>
            </a:r>
          </a:p>
          <a:p>
            <a:pPr marL="0" indent="0"/>
            <a:endParaRPr lang="ru-RU" sz="14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188" y="1412875"/>
            <a:ext cx="8064500" cy="4713288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Для </a:t>
            </a:r>
            <a:r>
              <a:rPr lang="ru-RU" sz="1400" b="1" dirty="0">
                <a:solidFill>
                  <a:schemeClr val="tx1"/>
                </a:solidFill>
              </a:rPr>
              <a:t>формирования грамматического строя речи у детей дошкольного возраста с общим недоразвитием речи проводится следующая работа: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1. Работа над словоизменением: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- образование множественного числа имен существительных;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- согласование прилагательных с существительными;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- согласование существительных с числительными.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2. Работа над словообразованием: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- образование существительных при помощи уменьшительных суффиксов;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- образование глаголов при помощи приставок;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- образование относительных прилагательных;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- образование притяжательных прилагательных;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- образование названий детенышей животных;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-подбор однокоренных слов.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3. Работа над предлогами (пониманием и употреблением предлогов, составление предложений по картинкам, сериям картинок, распространение и сокращение предложений) 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4. Обогащение словарного запаса и развитие практического умения пользоваться им.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5. Работа над предложением.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6. Развитие связной речи. Ведётся работа по обучению составлению описательных рассказов и совершенствованию навыков пересказа небольших текстов. 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+mn-lt"/>
              </a:rPr>
              <a:t>Основные направления работы по устранению предпосылок </a:t>
            </a:r>
            <a:r>
              <a:rPr lang="ru-RU" sz="2000" b="1" dirty="0" err="1">
                <a:solidFill>
                  <a:schemeClr val="tx1"/>
                </a:solidFill>
                <a:latin typeface="+mn-lt"/>
              </a:rPr>
              <a:t>аграмматической</a:t>
            </a:r>
            <a:r>
              <a:rPr lang="ru-RU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+mn-lt"/>
              </a:rPr>
              <a:t>дисграфии</a:t>
            </a:r>
            <a:r>
              <a:rPr lang="ru-RU" sz="2000" b="1" dirty="0">
                <a:solidFill>
                  <a:schemeClr val="tx1"/>
                </a:solidFill>
                <a:latin typeface="+mn-lt"/>
              </a:rPr>
              <a:t>. </a:t>
            </a:r>
            <a:br>
              <a:rPr lang="ru-RU" sz="2000" b="1" dirty="0">
                <a:solidFill>
                  <a:schemeClr val="tx1"/>
                </a:solidFill>
                <a:latin typeface="+mn-lt"/>
              </a:rPr>
            </a:br>
            <a:endParaRPr lang="ru-RU" sz="2000" b="1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113" y="1628775"/>
            <a:ext cx="7559675" cy="460851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Bef>
                <a:spcPts val="1125"/>
              </a:spcBef>
              <a:spcAft>
                <a:spcPts val="1125"/>
              </a:spcAft>
              <a:buFont typeface="Symbol" pitchFamily="18" charset="2"/>
              <a:buNone/>
            </a:pPr>
            <a:r>
              <a:rPr lang="ru-RU" sz="1600" smtClean="0">
                <a:solidFill>
                  <a:schemeClr val="tx1"/>
                </a:solidFill>
                <a:cs typeface="Times New Roman" pitchFamily="18" charset="0"/>
              </a:rPr>
              <a:t>Важным моментом профилактики дисграфии и подготовке к школе детей с ОНР становится выбор методов обучения. </a:t>
            </a:r>
            <a:r>
              <a:rPr lang="ru-RU" sz="1600" b="1" smtClean="0">
                <a:solidFill>
                  <a:schemeClr val="tx1"/>
                </a:solidFill>
                <a:cs typeface="Times New Roman" pitchFamily="18" charset="0"/>
              </a:rPr>
              <a:t>Самый эффективный метод – использование дидактической игры</a:t>
            </a:r>
            <a:r>
              <a:rPr lang="ru-RU" sz="1600" smtClean="0">
                <a:solidFill>
                  <a:schemeClr val="tx1"/>
                </a:solidFill>
                <a:cs typeface="Times New Roman" pitchFamily="18" charset="0"/>
              </a:rPr>
              <a:t>, как одной из форм обучающего воздействия взрослого на ребенка и в то же время основного вида деятельности дошкольника. </a:t>
            </a:r>
            <a:endParaRPr lang="ru-RU" sz="160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1600" smtClean="0">
                <a:solidFill>
                  <a:schemeClr val="tx1"/>
                </a:solidFill>
                <a:cs typeface="Times New Roman" pitchFamily="18" charset="0"/>
              </a:rPr>
              <a:t>На основании своего практического опыта работы логопедом в дошкольном образовательном учреждении можно отметить, что во всех областях коррекционно-образовательной деятельности по устранению недостатков устной речи должны обязательно присутствовать дидактические игры, как основной метод профилактики возможных впоследствии отклонений в развитии письменной речи. </a:t>
            </a:r>
            <a:endParaRPr lang="ru-RU" sz="1600" smtClean="0">
              <a:solidFill>
                <a:schemeClr val="tx1"/>
              </a:solidFill>
            </a:endParaRPr>
          </a:p>
          <a:p>
            <a:pPr marL="0" indent="0"/>
            <a:endParaRPr lang="ru-RU" sz="1400" smtClean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smtClean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Методы и приёмы в работе по профилактике аграмматической дисграфии. </a:t>
            </a:r>
            <a:r>
              <a:rPr lang="ru-RU" sz="28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8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ru-RU" sz="28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628775"/>
            <a:ext cx="8207375" cy="4752975"/>
          </a:xfrm>
        </p:spPr>
        <p:txBody>
          <a:bodyPr rtlCol="0">
            <a:normAutofit fontScale="40000" lnSpcReduction="200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400" b="1" dirty="0" smtClean="0"/>
              <a:t>. </a:t>
            </a:r>
            <a:endParaRPr lang="ru-RU" sz="2000" dirty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1.«Один-много» (цель: образование множественного числа существ. в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Имен. и Родит. падежах) можно использовать картинки или играть, кидая мяч;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2.«Помоги сосчитать» (цель: согласование существительных с числительными 1, 2, и 5) можно использовать картинки или играть, кидая мяч;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3.«Кто спрятался за деревом? » (цель: образование притяжательных прилагательных по теме – «Дикие животные») игра на </a:t>
            </a:r>
            <a:r>
              <a:rPr lang="ru-RU" sz="2500" b="1" dirty="0" err="1">
                <a:solidFill>
                  <a:schemeClr val="tx1"/>
                </a:solidFill>
              </a:rPr>
              <a:t>фланелеграфе</a:t>
            </a:r>
            <a:r>
              <a:rPr lang="ru-RU" sz="2500" b="1" dirty="0">
                <a:solidFill>
                  <a:schemeClr val="tx1"/>
                </a:solidFill>
              </a:rPr>
              <a:t>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4.«Кто спрятался за забором? » (цель: образование притяжательных прилагательных по теме – «Домашние животные») игра на </a:t>
            </a:r>
            <a:r>
              <a:rPr lang="ru-RU" sz="2500" b="1" dirty="0" err="1">
                <a:solidFill>
                  <a:schemeClr val="tx1"/>
                </a:solidFill>
              </a:rPr>
              <a:t>фланелеграфе</a:t>
            </a:r>
            <a:r>
              <a:rPr lang="ru-RU" sz="2500" b="1" dirty="0">
                <a:solidFill>
                  <a:schemeClr val="tx1"/>
                </a:solidFill>
              </a:rPr>
              <a:t>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5.«Кто спрятался в джунглях? (</a:t>
            </a:r>
            <a:r>
              <a:rPr lang="ru-RU" sz="2500" b="1" dirty="0" err="1">
                <a:solidFill>
                  <a:schemeClr val="tx1"/>
                </a:solidFill>
              </a:rPr>
              <a:t>цель:образование</a:t>
            </a:r>
            <a:r>
              <a:rPr lang="ru-RU" sz="2500" b="1" dirty="0">
                <a:solidFill>
                  <a:schemeClr val="tx1"/>
                </a:solidFill>
              </a:rPr>
              <a:t> притяжательных прилагательных по теме – «Животные жарких стран») игра на </a:t>
            </a:r>
            <a:r>
              <a:rPr lang="ru-RU" sz="2500" b="1" dirty="0" err="1">
                <a:solidFill>
                  <a:schemeClr val="tx1"/>
                </a:solidFill>
              </a:rPr>
              <a:t>фланелеграфе</a:t>
            </a:r>
            <a:r>
              <a:rPr lang="ru-RU" sz="2500" b="1" dirty="0">
                <a:solidFill>
                  <a:schemeClr val="tx1"/>
                </a:solidFill>
              </a:rPr>
              <a:t>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6.«Хвосты» (</a:t>
            </a:r>
            <a:r>
              <a:rPr lang="ru-RU" sz="2500" b="1" dirty="0" err="1">
                <a:solidFill>
                  <a:schemeClr val="tx1"/>
                </a:solidFill>
              </a:rPr>
              <a:t>цель:образование</a:t>
            </a:r>
            <a:r>
              <a:rPr lang="ru-RU" sz="2500" b="1" dirty="0">
                <a:solidFill>
                  <a:schemeClr val="tx1"/>
                </a:solidFill>
              </a:rPr>
              <a:t> притяжательных прилагательных по теме – «Дикие животные») 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7. </a:t>
            </a:r>
            <a:r>
              <a:rPr lang="ru-RU" sz="2500" b="1" dirty="0" err="1">
                <a:solidFill>
                  <a:schemeClr val="tx1"/>
                </a:solidFill>
              </a:rPr>
              <a:t>Играйки</a:t>
            </a:r>
            <a:r>
              <a:rPr lang="ru-RU" sz="2500" b="1" dirty="0">
                <a:solidFill>
                  <a:schemeClr val="tx1"/>
                </a:solidFill>
              </a:rPr>
              <a:t> Н. В </a:t>
            </a:r>
            <a:r>
              <a:rPr lang="ru-RU" sz="2500" b="1" dirty="0" err="1">
                <a:solidFill>
                  <a:schemeClr val="tx1"/>
                </a:solidFill>
              </a:rPr>
              <a:t>Нищевой</a:t>
            </a:r>
            <a:r>
              <a:rPr lang="ru-RU" sz="2500" b="1" dirty="0">
                <a:solidFill>
                  <a:schemeClr val="tx1"/>
                </a:solidFill>
              </a:rPr>
              <a:t> (№1, №2, №3) 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8.«Помоги повару» (</a:t>
            </a:r>
            <a:r>
              <a:rPr lang="ru-RU" sz="2500" b="1" dirty="0" err="1">
                <a:solidFill>
                  <a:schemeClr val="tx1"/>
                </a:solidFill>
              </a:rPr>
              <a:t>цель:образование</a:t>
            </a:r>
            <a:r>
              <a:rPr lang="ru-RU" sz="2500" b="1" dirty="0">
                <a:solidFill>
                  <a:schemeClr val="tx1"/>
                </a:solidFill>
              </a:rPr>
              <a:t> относительных прилагательных по темам – «Фрукты», «Ягоды», «Овощи») 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9.«Волшебный паровозик» (</a:t>
            </a:r>
            <a:r>
              <a:rPr lang="ru-RU" sz="2500" b="1" dirty="0" err="1">
                <a:solidFill>
                  <a:schemeClr val="tx1"/>
                </a:solidFill>
              </a:rPr>
              <a:t>цель:образование</a:t>
            </a:r>
            <a:r>
              <a:rPr lang="ru-RU" sz="2500" b="1" dirty="0">
                <a:solidFill>
                  <a:schemeClr val="tx1"/>
                </a:solidFill>
              </a:rPr>
              <a:t> слов с помощью суффикса - ИЦА) (сахар-сахарница, хлеб-хлебница, перец-перечница и т. д.)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10.«Помоги маме найти детёныша» или «Собери семью» (</a:t>
            </a:r>
            <a:r>
              <a:rPr lang="ru-RU" sz="2500" b="1" dirty="0" err="1">
                <a:solidFill>
                  <a:schemeClr val="tx1"/>
                </a:solidFill>
              </a:rPr>
              <a:t>цель:образование</a:t>
            </a:r>
            <a:r>
              <a:rPr lang="ru-RU" sz="2500" b="1" dirty="0">
                <a:solidFill>
                  <a:schemeClr val="tx1"/>
                </a:solidFill>
              </a:rPr>
              <a:t> названий детенышей животных, птиц) картинки или макеты;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11.«Назови ласково» (цель: образование уменьшительно-ласкательного суффикса существительных по всем лексическим темам»;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12.«Из чего мы сделаны» (цель: образование относительных прилагательных) стакан из стекла-стеклянный, кастрюля из металла-металлическая и т. д.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13.«Маленький, большой, огромный» (цель: образование слов с помощью суффикса – ИЩА, -ИЩЕ) котик – кот – котище…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14.«Рассказы в картинках» </a:t>
            </a:r>
            <a:r>
              <a:rPr lang="ru-RU" sz="2500" b="1" dirty="0" smtClean="0">
                <a:solidFill>
                  <a:schemeClr val="tx1"/>
                </a:solidFill>
              </a:rPr>
              <a:t>(</a:t>
            </a:r>
            <a:r>
              <a:rPr lang="ru-RU" sz="2500" b="1" dirty="0" err="1" smtClean="0">
                <a:solidFill>
                  <a:schemeClr val="tx1"/>
                </a:solidFill>
              </a:rPr>
              <a:t>цель:составление</a:t>
            </a:r>
            <a:r>
              <a:rPr lang="ru-RU" sz="2500" b="1" dirty="0" smtClean="0">
                <a:solidFill>
                  <a:schemeClr val="tx1"/>
                </a:solidFill>
              </a:rPr>
              <a:t> </a:t>
            </a:r>
            <a:r>
              <a:rPr lang="ru-RU" sz="2500" b="1" dirty="0">
                <a:solidFill>
                  <a:schemeClr val="tx1"/>
                </a:solidFill>
              </a:rPr>
              <a:t>рассказа по серии связанных по смыслу картинок) 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15.«Маленькие слова» (</a:t>
            </a:r>
            <a:r>
              <a:rPr lang="ru-RU" sz="2500" b="1" dirty="0" err="1">
                <a:solidFill>
                  <a:schemeClr val="tx1"/>
                </a:solidFill>
              </a:rPr>
              <a:t>цель:правильное</a:t>
            </a:r>
            <a:r>
              <a:rPr lang="ru-RU" sz="2500" b="1" dirty="0">
                <a:solidFill>
                  <a:schemeClr val="tx1"/>
                </a:solidFill>
              </a:rPr>
              <a:t> употребление предлогов) 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16.«Новые слова» (образование новых слов, с помощью приставок) 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17.«Какой? Какая? Какое? Какие? » (цель: согласование прилагательных с существительными в роде, числе) 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18.«Кому что дам? » (цель: образование существительных Дательного падежа по теме – «Инструменты») Повару дам (что) – поварёшку…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19.«Профессии» или «Кто чем работает? » (</a:t>
            </a:r>
            <a:r>
              <a:rPr lang="ru-RU" sz="2500" b="1" dirty="0" err="1">
                <a:solidFill>
                  <a:schemeClr val="tx1"/>
                </a:solidFill>
              </a:rPr>
              <a:t>цель:образование</a:t>
            </a:r>
            <a:r>
              <a:rPr lang="ru-RU" sz="2500" b="1" dirty="0">
                <a:solidFill>
                  <a:schemeClr val="tx1"/>
                </a:solidFill>
              </a:rPr>
              <a:t> существительных Творительного падежа) Столяр работает (чем) – рубанком… 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smtClean="0">
                <a:solidFill>
                  <a:schemeClr val="tx1"/>
                </a:solidFill>
              </a:rPr>
              <a:t>Дидактические игры, направленные на устранение предпосылок аграмматической дисграфии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hlinkClick r:id="rId2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1412875"/>
            <a:ext cx="5953125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84288" y="1125538"/>
            <a:ext cx="6911975" cy="5183187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550" y="1700213"/>
            <a:ext cx="7416800" cy="4465637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Работа </a:t>
            </a:r>
            <a:r>
              <a:rPr lang="ru-RU" sz="1400" b="1" dirty="0">
                <a:solidFill>
                  <a:schemeClr val="tx1"/>
                </a:solidFill>
              </a:rPr>
              <a:t>над предложением осуществляется по следующему плану</a:t>
            </a:r>
            <a:r>
              <a:rPr lang="ru-RU" sz="1400" b="1" dirty="0" smtClean="0">
                <a:solidFill>
                  <a:schemeClr val="tx1"/>
                </a:solidFill>
              </a:rPr>
              <a:t>: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1</a:t>
            </a:r>
            <a:r>
              <a:rPr lang="ru-RU" sz="1400" b="1" dirty="0">
                <a:solidFill>
                  <a:schemeClr val="tx1"/>
                </a:solidFill>
              </a:rPr>
              <a:t>. Двусоставные предложения, включающие существительные в Им. п. и глагол 3-го лица настоящего времени (дерево растёт) 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2. Распространённые предложения из 3-4 слов (Девочка моет куклу. Девочка гладит платье утюгом.)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Полезной является работа по распространению предложений с помощью слов, обозначающих признак предмета: Бабушка даёт внучке ленту. - Бабушка даёт внучке красную ленту. -Бабушка даёт внучке красную длинную ленту.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При построении предложений полезно составлять графические схемы, которые помогают символизировать предметы и отношения между ними.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Виды заданий: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1. Составление предложения по картинке, а под картинкой выкладывается схема.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2. Подбор предложений к данной графической схеме; запись их под соответствующей схемой.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3. Самостоятельное придумывание предложений по данной графической схеме.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4. Из двух предложений выбрать то, которое подходит к предложенной схеме. Формирование функции словоизменения и словообразования осуществляется как в устной, так и в письменной речи. 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b="1" dirty="0">
                <a:solidFill>
                  <a:schemeClr val="tx1"/>
                </a:solidFill>
                <a:latin typeface="+mn-lt"/>
              </a:rPr>
              <a:t>Работа над предложением</a:t>
            </a:r>
            <a:r>
              <a:rPr lang="ru-RU" b="1" dirty="0"/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Объект 2"/>
          <p:cNvSpPr>
            <a:spLocks noGrp="1"/>
          </p:cNvSpPr>
          <p:nvPr>
            <p:ph idx="1"/>
          </p:nvPr>
        </p:nvSpPr>
        <p:spPr>
          <a:xfrm>
            <a:off x="539750" y="1557338"/>
            <a:ext cx="8280400" cy="1584325"/>
          </a:xfrm>
        </p:spPr>
        <p:txBody>
          <a:bodyPr/>
          <a:lstStyle/>
          <a:p>
            <a:r>
              <a:rPr lang="ru-RU" sz="1400" b="1" i="1" smtClean="0"/>
              <a:t>Цель: закрепление предлогов В НА ЗА К ОТ НАД ПОД ОКОЛО, закрепление умения составлять предложения с предлогами.</a:t>
            </a:r>
          </a:p>
          <a:p>
            <a:r>
              <a:rPr lang="ru-RU" sz="1400" b="1" i="1" smtClean="0"/>
              <a:t>Пособие состоит из нескольких карточек, в каждой из которых расположены две картинки и символ предлога. Ребенок должен составить предложение с опорой.</a:t>
            </a:r>
          </a:p>
          <a:p>
            <a:endParaRPr lang="ru-RU" sz="1100" smtClean="0"/>
          </a:p>
          <a:p>
            <a:endParaRPr lang="ru-RU" sz="1100" smtClean="0"/>
          </a:p>
        </p:txBody>
      </p:sp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smtClean="0">
                <a:solidFill>
                  <a:schemeClr val="tx1"/>
                </a:solidFill>
              </a:rPr>
              <a:t>Д/и “Придумай предложение” </a:t>
            </a:r>
            <a:br>
              <a:rPr lang="ru-RU" sz="3600" b="1" i="1" smtClean="0">
                <a:solidFill>
                  <a:schemeClr val="tx1"/>
                </a:solidFill>
              </a:rPr>
            </a:br>
            <a:endParaRPr lang="ru-RU" sz="3600" smtClean="0">
              <a:solidFill>
                <a:schemeClr val="tx1"/>
              </a:solidFill>
            </a:endParaRPr>
          </a:p>
        </p:txBody>
      </p:sp>
      <p:pic>
        <p:nvPicPr>
          <p:cNvPr id="40963" name="Picture 2" descr="Игра 'Придумай предложение'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2608263"/>
            <a:ext cx="2952750" cy="384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3" y="1484313"/>
            <a:ext cx="7551737" cy="4105275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Font typeface="Symbol" pitchFamily="18" charset="2"/>
              <a:buNone/>
            </a:pPr>
            <a:r>
              <a:rPr lang="ru-RU" sz="2800" b="1" smtClean="0">
                <a:solidFill>
                  <a:srgbClr val="555555"/>
                </a:solidFill>
                <a:cs typeface="Times New Roman" pitchFamily="18" charset="0"/>
              </a:rPr>
              <a:t>Целенаправленное, квалифицированное, комплексное и систематическое применение дидактических игр и упражнений при обучении детей с ОНР является предупреждением дисграфии и подготовкой детей к успешному обучению в школе. </a:t>
            </a:r>
            <a:endParaRPr lang="ru-RU" sz="2800" smtClean="0">
              <a:ea typeface="Calibri" pitchFamily="34" charset="0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</a:pPr>
            <a:r>
              <a:rPr lang="ru-RU" sz="1200" smtClean="0">
                <a:ea typeface="Calibri" pitchFamily="34" charset="0"/>
                <a:cs typeface="Times New Roman" pitchFamily="18" charset="0"/>
              </a:rPr>
              <a:t> </a:t>
            </a:r>
            <a:endParaRPr lang="ru-RU" sz="1000" smtClean="0">
              <a:ea typeface="Calibri" pitchFamily="34" charset="0"/>
              <a:cs typeface="Times New Roman" pitchFamily="18" charset="0"/>
            </a:endParaRPr>
          </a:p>
          <a:p>
            <a:pPr marL="0" indent="0"/>
            <a:endParaRPr lang="ru-RU" sz="14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ъект 2"/>
          <p:cNvSpPr>
            <a:spLocks noGrp="1"/>
          </p:cNvSpPr>
          <p:nvPr>
            <p:ph idx="1"/>
          </p:nvPr>
        </p:nvSpPr>
        <p:spPr>
          <a:xfrm>
            <a:off x="539750" y="1412875"/>
            <a:ext cx="8374063" cy="4886325"/>
          </a:xfrm>
        </p:spPr>
        <p:txBody>
          <a:bodyPr/>
          <a:lstStyle/>
          <a:p>
            <a:r>
              <a:rPr lang="ru-RU" sz="1800" b="1" smtClean="0">
                <a:solidFill>
                  <a:schemeClr val="tx1"/>
                </a:solidFill>
              </a:rPr>
              <a:t>Письменная речь включает в себя равноправные составляющие: чтение и письмо.</a:t>
            </a:r>
          </a:p>
          <a:p>
            <a:r>
              <a:rPr lang="ru-RU" sz="1800" b="1" smtClean="0">
                <a:solidFill>
                  <a:schemeClr val="tx1"/>
                </a:solidFill>
              </a:rPr>
              <a:t>Письмо– это знаковая система фиксации речи, позволяющая с помощью графических элементов передавать информацию на расстоянии и закреплять ее во времени. </a:t>
            </a:r>
          </a:p>
          <a:p>
            <a:r>
              <a:rPr lang="ru-RU" sz="1800" b="1" smtClean="0">
                <a:solidFill>
                  <a:schemeClr val="tx1"/>
                </a:solidFill>
              </a:rPr>
              <a:t>Овладение письменной речью представляет собой установление новых связей между словом слышимым и произносимым, словом видимым и записываемым, так как процесс письма обеспечивается согласованной работой четырех анализаторов: речедвигательного, речеслухового, зрительного и двигательного.</a:t>
            </a:r>
          </a:p>
          <a:p>
            <a:r>
              <a:rPr lang="ru-RU" sz="1800" b="1" smtClean="0">
                <a:solidFill>
                  <a:schemeClr val="tx1"/>
                </a:solidFill>
              </a:rPr>
              <a:t>Для овладения письменной речью имеет существенное значение степень сформированности всех сторон речи. Нарушения звукопроизношения, фонематического и лексико-грамматического развития находят отражение в письме и чтении.</a:t>
            </a:r>
          </a:p>
          <a:p>
            <a:endParaRPr lang="ru-RU" sz="18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Symbol" pitchFamily="18" charset="2"/>
              <a:buNone/>
            </a:pPr>
            <a:r>
              <a:rPr lang="ru-RU" sz="4000" smtClean="0"/>
              <a:t>Спасибо за внимание 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39552" y="620688"/>
          <a:ext cx="835292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ъект 2"/>
          <p:cNvSpPr>
            <a:spLocks noGrp="1"/>
          </p:cNvSpPr>
          <p:nvPr>
            <p:ph idx="1"/>
          </p:nvPr>
        </p:nvSpPr>
        <p:spPr>
          <a:xfrm>
            <a:off x="827088" y="549275"/>
            <a:ext cx="7993062" cy="6192838"/>
          </a:xfrm>
        </p:spPr>
        <p:txBody>
          <a:bodyPr/>
          <a:lstStyle/>
          <a:p>
            <a:r>
              <a:rPr lang="ru-RU" sz="1400" b="1" smtClean="0">
                <a:solidFill>
                  <a:schemeClr val="tx1"/>
                </a:solidFill>
              </a:rPr>
              <a:t>В дошкольном возрасте возможно выявление предпосылок дисграфии, которая проявится у детей с началом школьного обучения в случае непринятия соответствующих профилактических мер. Можно говорить о следующих предпосылках дисграфии:</a:t>
            </a:r>
          </a:p>
          <a:p>
            <a:r>
              <a:rPr lang="ru-RU" sz="1400" b="1" smtClean="0">
                <a:solidFill>
                  <a:schemeClr val="tx1"/>
                </a:solidFill>
              </a:rPr>
              <a:t>1. Отсутствие слуховой дифференциации акустически близких звуков: твердых – мягких; звонких –глухих, свистящих – шипящих, а также звуков [р], [й], [л]. Это явная предпосылка акустической дисграфии, поскольку фонемы каждой группы недифференцируемые на слух, в дальнейшем взаимозаменяются на письме.</a:t>
            </a:r>
          </a:p>
          <a:p>
            <a:r>
              <a:rPr lang="ru-RU" sz="1400" b="1" smtClean="0">
                <a:solidFill>
                  <a:schemeClr val="tx1"/>
                </a:solidFill>
              </a:rPr>
              <a:t>2. Наличие полных звуковых замен в устной речи (в основном вышеперечисленных групп фонем)неправильное проговаривание слов в процессе письма в период обучения грамоте неизбежно приводит к соответствующим буквенным заменам.</a:t>
            </a:r>
          </a:p>
          <a:p>
            <a:r>
              <a:rPr lang="ru-RU" sz="1400" b="1" smtClean="0">
                <a:solidFill>
                  <a:schemeClr val="tx1"/>
                </a:solidFill>
              </a:rPr>
              <a:t>3. Несформированность простейших видов фонематического анализа слов, доступных детям дошкольного возраста. В.К. Орфинская к таким видам анализа относит следующие:</a:t>
            </a:r>
          </a:p>
          <a:p>
            <a:r>
              <a:rPr lang="ru-RU" sz="1400" b="1" smtClean="0">
                <a:solidFill>
                  <a:schemeClr val="tx1"/>
                </a:solidFill>
              </a:rPr>
              <a:t>- узнавание звука на фоне слова; </a:t>
            </a:r>
          </a:p>
          <a:p>
            <a:r>
              <a:rPr lang="ru-RU" sz="1400" b="1" smtClean="0">
                <a:solidFill>
                  <a:schemeClr val="tx1"/>
                </a:solidFill>
              </a:rPr>
              <a:t>- выделение ударного гласного из начала слова и конечного согласного из конца слова;</a:t>
            </a:r>
          </a:p>
          <a:p>
            <a:r>
              <a:rPr lang="ru-RU" sz="1400" b="1" smtClean="0">
                <a:solidFill>
                  <a:schemeClr val="tx1"/>
                </a:solidFill>
              </a:rPr>
              <a:t>- определение примерного места звука в слове.</a:t>
            </a:r>
          </a:p>
          <a:p>
            <a:r>
              <a:rPr lang="ru-RU" sz="1400" b="1" smtClean="0">
                <a:solidFill>
                  <a:schemeClr val="tx1"/>
                </a:solidFill>
              </a:rPr>
              <a:t>Несформированность зрительно-пространственных представлений и зрительного анализа и синтеза. Это затрудняет ребенку дифференциацию сходных по начертанию букв в процессе овладения грамотой, что приводит к оптической дисграфии. </a:t>
            </a:r>
          </a:p>
          <a:p>
            <a:r>
              <a:rPr lang="ru-RU" sz="1400" b="1" smtClean="0">
                <a:solidFill>
                  <a:schemeClr val="tx1"/>
                </a:solidFill>
              </a:rPr>
              <a:t>Несформированность грамматических систем словоизменения и словообразования, что проявляется в неправильном употреблении ребенком окончаний слов в устной речи. Это приводит к аграмматической дисграфии . </a:t>
            </a:r>
          </a:p>
          <a:p>
            <a:endParaRPr lang="ru-RU" sz="14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27584" y="692696"/>
          <a:ext cx="756084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27585" y="980728"/>
          <a:ext cx="7452816" cy="5145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113" y="1557338"/>
            <a:ext cx="7380287" cy="456882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5000"/>
              </a:lnSpc>
              <a:spcAft>
                <a:spcPts val="1000"/>
              </a:spcAft>
              <a:buFont typeface="Symbol" pitchFamily="18" charset="2"/>
              <a:buNone/>
            </a:pPr>
            <a:r>
              <a:rPr lang="ru-RU" sz="220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200" b="1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Изучение выявления предпосылок аграмматической дисграфии базировалось на тестовой методике Т.А. Фотековой </a:t>
            </a:r>
            <a:endParaRPr lang="ru-RU" sz="220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 algn="ctr">
              <a:lnSpc>
                <a:spcPct val="105000"/>
              </a:lnSpc>
              <a:spcAft>
                <a:spcPts val="1000"/>
              </a:spcAft>
              <a:buFont typeface="Symbol" pitchFamily="18" charset="2"/>
              <a:buNone/>
            </a:pPr>
            <a:r>
              <a:rPr lang="ru-RU" sz="220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Исследование  проводилась на базе МБДОУ д/с № 5 г. Красногорска в сташей группе.   Обследуемая группа детей зачислена в логопункт по решению ПМПК с заключением ФФН, ОНР 3 ур. на 2015 -2016 уч. год.</a:t>
            </a:r>
          </a:p>
          <a:p>
            <a:pPr marL="0" indent="0" algn="ctr">
              <a:lnSpc>
                <a:spcPct val="105000"/>
              </a:lnSpc>
              <a:spcAft>
                <a:spcPts val="1000"/>
              </a:spcAft>
              <a:buFont typeface="Symbol" pitchFamily="18" charset="2"/>
              <a:buNone/>
            </a:pPr>
            <a:r>
              <a:rPr lang="ru-RU" sz="220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 </a:t>
            </a:r>
          </a:p>
          <a:p>
            <a:pPr marL="0" indent="0" algn="ctr">
              <a:lnSpc>
                <a:spcPct val="140000"/>
              </a:lnSpc>
              <a:buFont typeface="Symbol" pitchFamily="18" charset="2"/>
              <a:buNone/>
            </a:pPr>
            <a:r>
              <a:rPr lang="ru-RU" sz="220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В методике использованы речевые пробы, предложенные Р.И.Лалаевой (1988г.) и Е.В. Мальцевой  (1991г.). </a:t>
            </a:r>
            <a:endParaRPr lang="ru-RU" sz="170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</a:pPr>
            <a:endParaRPr lang="ru-RU" sz="220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82" name="Прямоугольник 3"/>
          <p:cNvSpPr>
            <a:spLocks noChangeArrowheads="1"/>
          </p:cNvSpPr>
          <p:nvPr/>
        </p:nvSpPr>
        <p:spPr bwMode="auto">
          <a:xfrm>
            <a:off x="2286000" y="1997075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971600" y="1340768"/>
          <a:ext cx="7380808" cy="4569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367</TotalTime>
  <Words>2155</Words>
  <Application>Microsoft Office PowerPoint</Application>
  <PresentationFormat>Экран (4:3)</PresentationFormat>
  <Paragraphs>293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30</vt:i4>
      </vt:variant>
    </vt:vector>
  </HeadingPairs>
  <TitlesOfParts>
    <vt:vector size="41" baseType="lpstr">
      <vt:lpstr>Times New Roman</vt:lpstr>
      <vt:lpstr>Arial</vt:lpstr>
      <vt:lpstr>Symbol</vt:lpstr>
      <vt:lpstr>Calibri</vt:lpstr>
      <vt:lpstr>Волна</vt:lpstr>
      <vt:lpstr>Волна</vt:lpstr>
      <vt:lpstr>Волна</vt:lpstr>
      <vt:lpstr>Волна</vt:lpstr>
      <vt:lpstr>Волна</vt:lpstr>
      <vt:lpstr>Волна</vt:lpstr>
      <vt:lpstr>Волна</vt:lpstr>
      <vt:lpstr>    Презентация на тему:  «СУТЬ МЕТОДОВ ПОДГОТОВКИ К ШКОЛЕ ДЕТЕЙ С НАРУШЕНИЕМ РЕЧИ. ПРОФИЛАКТИКА АГРАММАТИЧЕСКОЙ ДИСГРАФИИ У ДОШКОЛЬНИКОВ С ОНР»    Выполнила воспитатель МБДОУ д/с № 5 г. Красногорска Жижилева О.В. Москва 2016 г.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Речевые пробы и система оценки методики Все задания объединены в  серии с одинаковыми максимальным оценками в 30  баллов. </vt:lpstr>
      <vt:lpstr>Слайд 11</vt:lpstr>
      <vt:lpstr>Слайд 12</vt:lpstr>
      <vt:lpstr>Исследование словаря и навыков словообразования</vt:lpstr>
      <vt:lpstr>Слайд 14</vt:lpstr>
      <vt:lpstr>Образование прилагательных от существительных</vt:lpstr>
      <vt:lpstr>Результаты исследования грамматического строя речи</vt:lpstr>
      <vt:lpstr>Слайд 17</vt:lpstr>
      <vt:lpstr> Результаты исследования словаря и навыков словообразования  </vt:lpstr>
      <vt:lpstr>Слайд 19</vt:lpstr>
      <vt:lpstr>Слайд 20</vt:lpstr>
      <vt:lpstr>Слайд 21</vt:lpstr>
      <vt:lpstr>Основные направления работы по устранению предпосылок аграмматической дисграфии.  </vt:lpstr>
      <vt:lpstr>Методы и приёмы в работе по профилактике аграмматической дисграфии.  </vt:lpstr>
      <vt:lpstr>Дидактические игры, направленные на устранение предпосылок аграмматической дисграфии</vt:lpstr>
      <vt:lpstr>Слайд 25</vt:lpstr>
      <vt:lpstr>Слайд 26</vt:lpstr>
      <vt:lpstr>Работа над предложением.  </vt:lpstr>
      <vt:lpstr>Д/и “Придумай предложение”  </vt:lpstr>
      <vt:lpstr>Слайд 29</vt:lpstr>
      <vt:lpstr>Слайд 30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ВЫЯВЛЕНИЕ ПРЕДПОСЫЛОК АГРАММАТИЧЕСКОЙ ДИСГРАФИИ</dc:title>
  <dc:creator>Егор</dc:creator>
  <cp:lastModifiedBy>User</cp:lastModifiedBy>
  <cp:revision>36</cp:revision>
  <dcterms:created xsi:type="dcterms:W3CDTF">2014-05-15T18:19:31Z</dcterms:created>
  <dcterms:modified xsi:type="dcterms:W3CDTF">2016-03-30T17:31:36Z</dcterms:modified>
</cp:coreProperties>
</file>