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4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1AF87-1FFD-4ADD-8876-78FF602157B8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40765-82E8-4FE0-8AB4-9288648422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88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40765-82E8-4FE0-8AB4-9288648422E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40765-82E8-4FE0-8AB4-9288648422E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6%D0%B8%D1%82%D0%B0%D1%82%D0%B0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520" dirty="0" smtClean="0"/>
              <a:t>Первый опыт критического прочтения .</a:t>
            </a:r>
            <a:br>
              <a:rPr lang="ru-RU" sz="2520" dirty="0" smtClean="0"/>
            </a:br>
            <a:r>
              <a:rPr lang="ru-RU" sz="2520" dirty="0" smtClean="0"/>
              <a:t/>
            </a:r>
            <a:br>
              <a:rPr lang="ru-RU" sz="2520" dirty="0" smtClean="0"/>
            </a:br>
            <a:r>
              <a:rPr lang="ru-RU" sz="2520" dirty="0" err="1" smtClean="0"/>
              <a:t>Н.Ермильченко</a:t>
            </a:r>
            <a:r>
              <a:rPr lang="ru-RU" sz="2520" dirty="0" smtClean="0"/>
              <a:t> «Приключения Пушкина»</a:t>
            </a:r>
            <a:br>
              <a:rPr lang="ru-RU" sz="2520" dirty="0" smtClean="0"/>
            </a:br>
            <a:r>
              <a:rPr lang="ru-RU" sz="2520" dirty="0" smtClean="0"/>
              <a:t/>
            </a:r>
            <a:br>
              <a:rPr lang="ru-RU" sz="2520" dirty="0" smtClean="0"/>
            </a:br>
            <a:endParaRPr lang="ru-RU" sz="252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4953000" cy="1752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Калягин Артем </a:t>
            </a:r>
            <a:r>
              <a:rPr lang="ru-RU" sz="1800" dirty="0" smtClean="0"/>
              <a:t>11 </a:t>
            </a:r>
            <a:r>
              <a:rPr lang="ru-RU" sz="1800" dirty="0" smtClean="0"/>
              <a:t>класс МАОУ лицей №21 </a:t>
            </a:r>
          </a:p>
          <a:p>
            <a:pPr algn="r"/>
            <a:r>
              <a:rPr lang="ru-RU" sz="1800" dirty="0" smtClean="0"/>
              <a:t>Руководитель Николаева К.Г.     </a:t>
            </a:r>
          </a:p>
          <a:p>
            <a:pPr algn="r"/>
            <a:endParaRPr lang="ru-RU" sz="1800" dirty="0" smtClean="0"/>
          </a:p>
          <a:p>
            <a:pPr algn="r"/>
            <a:endParaRPr lang="ru-RU" sz="1800" dirty="0" smtClean="0"/>
          </a:p>
          <a:p>
            <a:pPr algn="r"/>
            <a:r>
              <a:rPr lang="ru-RU" sz="1800" dirty="0" smtClean="0"/>
              <a:t>Иваново </a:t>
            </a:r>
            <a:r>
              <a:rPr lang="ru-RU" sz="1800" dirty="0" smtClean="0"/>
              <a:t>2016    </a:t>
            </a:r>
            <a:endParaRPr lang="ru-RU" sz="1800" dirty="0" smtClean="0"/>
          </a:p>
          <a:p>
            <a:pPr algn="r"/>
            <a:endParaRPr lang="ru-RU" sz="1800" dirty="0"/>
          </a:p>
        </p:txBody>
      </p:sp>
      <p:pic>
        <p:nvPicPr>
          <p:cNvPr id="4" name="Рисунок 3" descr="Pushk1_m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88640"/>
            <a:ext cx="1512168" cy="18441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151710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Подведем итоги</a:t>
            </a:r>
            <a:endParaRPr lang="ru-RU" sz="18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23528" y="2420888"/>
          <a:ext cx="8568952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413143"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Достоинства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Недостатки</a:t>
                      </a:r>
                      <a:endParaRPr lang="ru-RU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dirty="0" smtClean="0"/>
                        <a:t>Популярный характер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Действующие лица</a:t>
                      </a:r>
                      <a:endParaRPr lang="ru-RU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Карта с высоты птичьего полета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Околопушкинистика</a:t>
                      </a:r>
                      <a:endParaRPr lang="ru-RU" dirty="0"/>
                    </a:p>
                  </a:txBody>
                  <a:tcPr/>
                </a:tc>
              </a:tr>
              <a:tr h="1018708">
                <a:tc>
                  <a:txBody>
                    <a:bodyPr/>
                    <a:lstStyle/>
                    <a:p>
                      <a:r>
                        <a:rPr lang="ru-RU" dirty="0" smtClean="0"/>
                        <a:t>Озорной характер изложения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цитат в «перевернутом» виде – перевернутое сознание читателя</a:t>
                      </a:r>
                      <a:endParaRPr lang="ru-RU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dirty="0" smtClean="0"/>
                        <a:t>Рисунки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Русалка ( как у Гоголя)</a:t>
                      </a:r>
                      <a:endParaRPr lang="ru-RU" dirty="0"/>
                    </a:p>
                  </a:txBody>
                  <a:tcPr/>
                </a:tc>
              </a:tr>
              <a:tr h="713096"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 цитат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Обыгрывание африканских корней Поэта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1143000"/>
            <a:ext cx="4248472" cy="2697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синквейн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Пушкин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Простой, изумительный.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Завораживает. Учит. Наставляет.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Простые истины объясняет.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У каждого Пушкин свой.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Гений.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35280" cy="6381328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СПИСОК ИСПОЛЬЗОВАННОЙ ЛИТЕРАТУРЫ: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Использованная литература:  </a:t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СПИСОК ИСПОЛЬЗОВАННОЙ ЛИТЕРАТУРЫ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Агеева Л., Лавров В. Хранитель. Документальное повествование о жизни, делах и днях директора Пушкинского заповедника Семена Степановича </a:t>
            </a:r>
            <a:r>
              <a:rPr lang="ru-RU" sz="1800" dirty="0" err="1" smtClean="0"/>
              <a:t>Гейченко</a:t>
            </a:r>
            <a:r>
              <a:rPr lang="ru-RU" sz="1800" dirty="0" smtClean="0"/>
              <a:t>. Советский писатель, Лен. </a:t>
            </a:r>
            <a:r>
              <a:rPr lang="ru-RU" sz="1800" dirty="0" err="1" smtClean="0"/>
              <a:t>Отд</a:t>
            </a:r>
            <a:r>
              <a:rPr lang="ru-RU" sz="1800" dirty="0" smtClean="0"/>
              <a:t>,, 1990</a:t>
            </a:r>
            <a:br>
              <a:rPr lang="ru-RU" sz="1800" dirty="0" smtClean="0"/>
            </a:br>
            <a:r>
              <a:rPr lang="ru-RU" sz="1800" dirty="0" err="1" smtClean="0"/>
              <a:t>Гейченко</a:t>
            </a:r>
            <a:r>
              <a:rPr lang="ru-RU" sz="1800" dirty="0" smtClean="0"/>
              <a:t> С.С. </a:t>
            </a:r>
            <a:r>
              <a:rPr lang="ru-RU" sz="1800" dirty="0" err="1" smtClean="0"/>
              <a:t>Пушкиногорье</a:t>
            </a:r>
            <a:r>
              <a:rPr lang="ru-RU" sz="1800" dirty="0" smtClean="0"/>
              <a:t>……….</a:t>
            </a:r>
            <a:br>
              <a:rPr lang="ru-RU" sz="1800" dirty="0" smtClean="0"/>
            </a:br>
            <a:r>
              <a:rPr lang="ru-RU" sz="1800" dirty="0" smtClean="0"/>
              <a:t>А.С.Пушкин в изобразительном искусстве первой половины </a:t>
            </a:r>
            <a:r>
              <a:rPr lang="en-US" sz="1800" dirty="0" smtClean="0"/>
              <a:t>XIX</a:t>
            </a:r>
            <a:r>
              <a:rPr lang="ru-RU" sz="1800" dirty="0" smtClean="0"/>
              <a:t> века. Всесоюзный музей А.С.Пушкина. Л., Художник РСФСР, 1985</a:t>
            </a:r>
            <a:br>
              <a:rPr lang="ru-RU" sz="1800" dirty="0" smtClean="0"/>
            </a:br>
            <a:r>
              <a:rPr lang="ru-RU" sz="1800" dirty="0" smtClean="0"/>
              <a:t>Друзья Пушкина. Переписка. Воспоминания. Дневники. В 2-х томах М., «Правда» 1984</a:t>
            </a:r>
            <a:br>
              <a:rPr lang="ru-RU" sz="1800" dirty="0" smtClean="0"/>
            </a:br>
            <a:r>
              <a:rPr lang="ru-RU" sz="1800" dirty="0" smtClean="0"/>
              <a:t>Лакшин В.Я. Судьбы: от Пушкина до Блока. Телевизионные опыты. М., Искусство, 1990</a:t>
            </a:r>
            <a:br>
              <a:rPr lang="ru-RU" sz="1800" dirty="0" smtClean="0"/>
            </a:br>
            <a:r>
              <a:rPr lang="ru-RU" sz="1800" dirty="0" err="1" smtClean="0"/>
              <a:t>Савыгин</a:t>
            </a:r>
            <a:r>
              <a:rPr lang="ru-RU" sz="1800" dirty="0" smtClean="0"/>
              <a:t> А.М. Пушкинские Горы. </a:t>
            </a:r>
            <a:r>
              <a:rPr lang="ru-RU" sz="1800" dirty="0" err="1" smtClean="0"/>
              <a:t>Фотопутеводитель</a:t>
            </a:r>
            <a:r>
              <a:rPr lang="ru-RU" sz="1800" dirty="0" smtClean="0"/>
              <a:t>. М., «Советская Россия», 1986</a:t>
            </a:r>
            <a:br>
              <a:rPr lang="ru-RU" sz="1800" dirty="0" smtClean="0"/>
            </a:br>
            <a:r>
              <a:rPr lang="ru-RU" sz="1800" dirty="0" smtClean="0"/>
              <a:t>России первая любовь: Сборник. Сост. </a:t>
            </a:r>
            <a:r>
              <a:rPr lang="ru-RU" sz="1800" dirty="0" err="1" smtClean="0"/>
              <a:t>Кунин</a:t>
            </a:r>
            <a:r>
              <a:rPr lang="ru-RU" sz="1800" dirty="0" smtClean="0"/>
              <a:t> В.В.-М., 1983</a:t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70" dirty="0" smtClean="0"/>
              <a:t>Кто дает вам право спрашивать, нужен Пушкин или нет: неужели недостаточен сердца вашего ответ?</a:t>
            </a:r>
            <a:br>
              <a:rPr lang="ru-RU" sz="2470" dirty="0" smtClean="0"/>
            </a:br>
            <a:r>
              <a:rPr lang="ru-RU" sz="2470" dirty="0" smtClean="0"/>
              <a:t>                                                            Мария Петровых</a:t>
            </a:r>
            <a:endParaRPr lang="ru-RU" sz="2470" dirty="0"/>
          </a:p>
        </p:txBody>
      </p:sp>
      <p:pic>
        <p:nvPicPr>
          <p:cNvPr id="4" name="Содержимое 3" descr="Pushk2_max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2708920"/>
            <a:ext cx="2997200" cy="38100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5365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«Я принадлежу стране и хочу, чтобы имя мое было незапятнанным везде, где оно известно».</a:t>
            </a:r>
          </a:p>
          <a:p>
            <a:pPr>
              <a:buNone/>
            </a:pPr>
            <a:r>
              <a:rPr lang="ru-RU" sz="1800" dirty="0" smtClean="0"/>
              <a:t>                 </a:t>
            </a:r>
            <a:r>
              <a:rPr lang="ru-RU" sz="1400" dirty="0" smtClean="0"/>
              <a:t>Александр Пушкин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rgbClr val="C00000"/>
                </a:solidFill>
              </a:rPr>
              <a:t>Как Пушкин собрался в лес </a:t>
            </a:r>
            <a:r>
              <a:rPr lang="ru-RU" sz="1400" dirty="0" smtClean="0">
                <a:solidFill>
                  <a:srgbClr val="C00000"/>
                </a:solidFill>
              </a:rPr>
              <a:t> на </a:t>
            </a:r>
            <a:r>
              <a:rPr lang="ru-RU" sz="1400" dirty="0" smtClean="0">
                <a:solidFill>
                  <a:srgbClr val="C00000"/>
                </a:solidFill>
              </a:rPr>
              <a:t>льва охотиться.</a:t>
            </a:r>
          </a:p>
          <a:p>
            <a:pPr>
              <a:buNone/>
            </a:pPr>
            <a:r>
              <a:rPr lang="ru-RU" sz="1400" dirty="0" smtClean="0">
                <a:solidFill>
                  <a:srgbClr val="C00000"/>
                </a:solidFill>
              </a:rPr>
              <a:t>У Пушкина в Михайловском сенокос  неважный был.</a:t>
            </a:r>
          </a:p>
          <a:p>
            <a:pPr>
              <a:buNone/>
            </a:pPr>
            <a:r>
              <a:rPr lang="ru-RU" sz="1400" dirty="0" smtClean="0">
                <a:solidFill>
                  <a:srgbClr val="C00000"/>
                </a:solidFill>
              </a:rPr>
              <a:t>Пушкин по-французски говорил ,как француз, а сидел по-турецки – как турок.</a:t>
            </a:r>
          </a:p>
          <a:p>
            <a:pPr>
              <a:buNone/>
            </a:pPr>
            <a:r>
              <a:rPr lang="ru-RU" sz="1400" dirty="0" smtClean="0">
                <a:solidFill>
                  <a:srgbClr val="C00000"/>
                </a:solidFill>
              </a:rPr>
              <a:t>Пушкин, бывало, идет направо – песнь заводит, налево – сказку говорит.</a:t>
            </a:r>
          </a:p>
          <a:p>
            <a:pPr>
              <a:buNone/>
            </a:pPr>
            <a:r>
              <a:rPr lang="ru-RU" sz="1400" dirty="0" smtClean="0">
                <a:solidFill>
                  <a:srgbClr val="C00000"/>
                </a:solidFill>
              </a:rPr>
              <a:t>Пушкин, если ни в кого не был влюблен, скучал...</a:t>
            </a:r>
          </a:p>
          <a:p>
            <a:pPr>
              <a:buNone/>
            </a:pP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91264" cy="269776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Простые истины понять бы…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89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Для кого написана книга «Приключения Пушкина?</a:t>
            </a:r>
          </a:p>
          <a:p>
            <a:pPr>
              <a:buNone/>
            </a:pPr>
            <a:r>
              <a:rPr lang="ru-RU" sz="1800" dirty="0" smtClean="0"/>
              <a:t>Как можно определить жанр книги? Какова задача автора?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Думал</a:t>
            </a:r>
            <a:r>
              <a:rPr lang="uk-UA" sz="1800" dirty="0" smtClean="0">
                <a:solidFill>
                  <a:srgbClr val="C00000"/>
                </a:solidFill>
              </a:rPr>
              <a:t> на Пегасе за </a:t>
            </a:r>
            <a:r>
              <a:rPr lang="uk-UA" sz="1800" dirty="0" err="1" smtClean="0">
                <a:solidFill>
                  <a:srgbClr val="C00000"/>
                </a:solidFill>
              </a:rPr>
              <a:t>границу</a:t>
            </a:r>
            <a:r>
              <a:rPr lang="uk-UA" sz="1800" dirty="0" smtClean="0">
                <a:solidFill>
                  <a:srgbClr val="C00000"/>
                </a:solidFill>
              </a:rPr>
              <a:t> махнуть без </a:t>
            </a:r>
            <a:r>
              <a:rPr lang="uk-UA" sz="1800" dirty="0" err="1" smtClean="0">
                <a:solidFill>
                  <a:srgbClr val="C00000"/>
                </a:solidFill>
              </a:rPr>
              <a:t>документов</a:t>
            </a:r>
            <a:r>
              <a:rPr lang="uk-UA" sz="1800" dirty="0" smtClean="0">
                <a:solidFill>
                  <a:srgbClr val="C00000"/>
                </a:solidFill>
              </a:rPr>
              <a:t>. Уж и </a:t>
            </a:r>
            <a:r>
              <a:rPr lang="uk-UA" sz="1800" dirty="0" err="1" smtClean="0">
                <a:solidFill>
                  <a:srgbClr val="C00000"/>
                </a:solidFill>
              </a:rPr>
              <a:t>вещички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собирал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понемногу</a:t>
            </a:r>
            <a:r>
              <a:rPr lang="uk-UA" sz="1800" dirty="0" smtClean="0">
                <a:solidFill>
                  <a:srgbClr val="C00000"/>
                </a:solidFill>
              </a:rPr>
              <a:t>, а тут </a:t>
            </a:r>
            <a:r>
              <a:rPr lang="uk-UA" sz="1800" dirty="0" err="1" smtClean="0">
                <a:solidFill>
                  <a:srgbClr val="C00000"/>
                </a:solidFill>
              </a:rPr>
              <a:t>такое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дело</a:t>
            </a:r>
            <a:r>
              <a:rPr lang="uk-UA" sz="1800" dirty="0" smtClean="0">
                <a:solidFill>
                  <a:srgbClr val="C00000"/>
                </a:solidFill>
              </a:rPr>
              <a:t>.  Стр.12 ( АВАНТЮРНЫЙ РОМАН)</a:t>
            </a:r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Видит</a:t>
            </a:r>
            <a:r>
              <a:rPr lang="uk-UA" sz="1800" dirty="0" smtClean="0">
                <a:solidFill>
                  <a:srgbClr val="C00000"/>
                </a:solidFill>
              </a:rPr>
              <a:t>: у </a:t>
            </a:r>
            <a:r>
              <a:rPr lang="uk-UA" sz="1800" dirty="0" err="1" smtClean="0">
                <a:solidFill>
                  <a:srgbClr val="C00000"/>
                </a:solidFill>
              </a:rPr>
              <a:t>беседки</a:t>
            </a:r>
            <a:r>
              <a:rPr lang="uk-UA" sz="1800" dirty="0" smtClean="0">
                <a:solidFill>
                  <a:srgbClr val="C00000"/>
                </a:solidFill>
              </a:rPr>
              <a:t> Баба Яга </a:t>
            </a:r>
            <a:r>
              <a:rPr lang="uk-UA" sz="1800" dirty="0" err="1" smtClean="0">
                <a:solidFill>
                  <a:srgbClr val="C00000"/>
                </a:solidFill>
              </a:rPr>
              <a:t>стоит</a:t>
            </a:r>
            <a:r>
              <a:rPr lang="uk-UA" sz="1800" dirty="0" smtClean="0">
                <a:solidFill>
                  <a:srgbClr val="C00000"/>
                </a:solidFill>
              </a:rPr>
              <a:t>, на трость </a:t>
            </a:r>
            <a:r>
              <a:rPr lang="uk-UA" sz="1800" dirty="0" err="1" smtClean="0">
                <a:solidFill>
                  <a:srgbClr val="C00000"/>
                </a:solidFill>
              </a:rPr>
              <a:t>его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опирается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-Ну</a:t>
            </a:r>
            <a:r>
              <a:rPr lang="uk-UA" sz="1800" dirty="0" smtClean="0">
                <a:solidFill>
                  <a:srgbClr val="C00000"/>
                </a:solidFill>
              </a:rPr>
              <a:t>, </a:t>
            </a:r>
            <a:r>
              <a:rPr lang="uk-UA" sz="1800" dirty="0" err="1" smtClean="0">
                <a:solidFill>
                  <a:srgbClr val="C00000"/>
                </a:solidFill>
              </a:rPr>
              <a:t>Пушкин</a:t>
            </a:r>
            <a:r>
              <a:rPr lang="uk-UA" sz="1800" dirty="0" smtClean="0">
                <a:solidFill>
                  <a:srgbClr val="C00000"/>
                </a:solidFill>
              </a:rPr>
              <a:t>, я твою трость поймала, бери </a:t>
            </a:r>
            <a:r>
              <a:rPr lang="uk-UA" sz="1800" dirty="0" err="1" smtClean="0">
                <a:solidFill>
                  <a:srgbClr val="C00000"/>
                </a:solidFill>
              </a:rPr>
              <a:t>теперь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меня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замуж</a:t>
            </a:r>
            <a:r>
              <a:rPr lang="uk-UA" sz="1800" dirty="0" smtClean="0">
                <a:solidFill>
                  <a:srgbClr val="C00000"/>
                </a:solidFill>
              </a:rPr>
              <a:t>. Стр.16 (СКАЗКА)</a:t>
            </a:r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Пистолеты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снимали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главную</a:t>
            </a:r>
            <a:r>
              <a:rPr lang="uk-UA" sz="1800" dirty="0" smtClean="0">
                <a:solidFill>
                  <a:srgbClr val="C00000"/>
                </a:solidFill>
              </a:rPr>
              <a:t> проблему </a:t>
            </a:r>
            <a:r>
              <a:rPr lang="uk-UA" sz="1800" dirty="0" err="1" smtClean="0">
                <a:solidFill>
                  <a:srgbClr val="C00000"/>
                </a:solidFill>
              </a:rPr>
              <a:t>века</a:t>
            </a:r>
            <a:r>
              <a:rPr lang="uk-UA" sz="1800" dirty="0" smtClean="0">
                <a:solidFill>
                  <a:srgbClr val="C00000"/>
                </a:solidFill>
              </a:rPr>
              <a:t>  с </a:t>
            </a:r>
            <a:r>
              <a:rPr lang="uk-UA" sz="1800" dirty="0" err="1" smtClean="0">
                <a:solidFill>
                  <a:srgbClr val="C00000"/>
                </a:solidFill>
              </a:rPr>
              <a:t>использованием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физической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силы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или</a:t>
            </a:r>
            <a:r>
              <a:rPr lang="uk-UA" sz="1800" dirty="0" smtClean="0">
                <a:solidFill>
                  <a:srgbClr val="C00000"/>
                </a:solidFill>
              </a:rPr>
              <a:t> холодного </a:t>
            </a:r>
            <a:r>
              <a:rPr lang="uk-UA" sz="1800" dirty="0" err="1" smtClean="0">
                <a:solidFill>
                  <a:srgbClr val="C00000"/>
                </a:solidFill>
              </a:rPr>
              <a:t>оружия</a:t>
            </a:r>
            <a:r>
              <a:rPr lang="uk-UA" sz="1800" dirty="0" smtClean="0">
                <a:solidFill>
                  <a:srgbClr val="C00000"/>
                </a:solidFill>
              </a:rPr>
              <a:t> – </a:t>
            </a:r>
            <a:r>
              <a:rPr lang="uk-UA" sz="1800" dirty="0" err="1" smtClean="0">
                <a:solidFill>
                  <a:srgbClr val="C00000"/>
                </a:solidFill>
              </a:rPr>
              <a:t>разницу</a:t>
            </a:r>
            <a:r>
              <a:rPr lang="uk-UA" sz="1800" dirty="0" smtClean="0">
                <a:solidFill>
                  <a:srgbClr val="C00000"/>
                </a:solidFill>
              </a:rPr>
              <a:t> в </a:t>
            </a:r>
            <a:r>
              <a:rPr lang="uk-UA" sz="1800" dirty="0" err="1" smtClean="0">
                <a:solidFill>
                  <a:srgbClr val="C00000"/>
                </a:solidFill>
              </a:rPr>
              <a:t>возрасте</a:t>
            </a:r>
            <a:r>
              <a:rPr lang="uk-UA" sz="1800" dirty="0" smtClean="0">
                <a:solidFill>
                  <a:srgbClr val="C00000"/>
                </a:solidFill>
              </a:rPr>
              <a:t>, </a:t>
            </a:r>
            <a:r>
              <a:rPr lang="uk-UA" sz="1800" dirty="0" err="1" smtClean="0">
                <a:solidFill>
                  <a:srgbClr val="C00000"/>
                </a:solidFill>
              </a:rPr>
              <a:t>различную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подготовку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дуэлянтов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  <a:r>
              <a:rPr lang="uk-UA" sz="1800" dirty="0" err="1" smtClean="0">
                <a:solidFill>
                  <a:srgbClr val="C00000"/>
                </a:solidFill>
              </a:rPr>
              <a:t>Стр</a:t>
            </a:r>
            <a:r>
              <a:rPr lang="uk-UA" sz="1800" dirty="0" smtClean="0">
                <a:solidFill>
                  <a:srgbClr val="C00000"/>
                </a:solidFill>
              </a:rPr>
              <a:t> 27 (ИСТОРИЧЕСКИЕ ХРОНИКИ)</a:t>
            </a:r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Восток</a:t>
            </a:r>
            <a:r>
              <a:rPr lang="uk-UA" sz="1800" dirty="0" smtClean="0">
                <a:solidFill>
                  <a:srgbClr val="C00000"/>
                </a:solidFill>
              </a:rPr>
              <a:t> – </a:t>
            </a:r>
            <a:r>
              <a:rPr lang="uk-UA" sz="1800" dirty="0" err="1" smtClean="0">
                <a:solidFill>
                  <a:srgbClr val="C00000"/>
                </a:solidFill>
              </a:rPr>
              <a:t>дело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тонкое</a:t>
            </a:r>
            <a:r>
              <a:rPr lang="uk-UA" sz="1800" dirty="0" smtClean="0">
                <a:solidFill>
                  <a:srgbClr val="C00000"/>
                </a:solidFill>
              </a:rPr>
              <a:t>, </a:t>
            </a:r>
            <a:r>
              <a:rPr lang="uk-UA" sz="1800" dirty="0" err="1" smtClean="0">
                <a:solidFill>
                  <a:srgbClr val="C00000"/>
                </a:solidFill>
              </a:rPr>
              <a:t>Петруха</a:t>
            </a:r>
            <a:r>
              <a:rPr lang="uk-UA" sz="1800" dirty="0" smtClean="0">
                <a:solidFill>
                  <a:srgbClr val="C00000"/>
                </a:solidFill>
              </a:rPr>
              <a:t>! Стр34 (АНЕКДОТЫ)</a:t>
            </a:r>
          </a:p>
          <a:p>
            <a:pPr>
              <a:buNone/>
            </a:pPr>
            <a:r>
              <a:rPr lang="uk-UA" sz="1800" dirty="0" err="1" smtClean="0">
                <a:solidFill>
                  <a:srgbClr val="C00000"/>
                </a:solidFill>
              </a:rPr>
              <a:t>Сядет</a:t>
            </a:r>
            <a:r>
              <a:rPr lang="uk-UA" sz="1800" dirty="0" smtClean="0">
                <a:solidFill>
                  <a:srgbClr val="C00000"/>
                </a:solidFill>
              </a:rPr>
              <a:t> на </a:t>
            </a:r>
            <a:r>
              <a:rPr lang="uk-UA" sz="1800" dirty="0" err="1" smtClean="0">
                <a:solidFill>
                  <a:srgbClr val="C00000"/>
                </a:solidFill>
              </a:rPr>
              <a:t>пенек</a:t>
            </a:r>
            <a:r>
              <a:rPr lang="uk-UA" sz="1800" dirty="0" smtClean="0">
                <a:solidFill>
                  <a:srgbClr val="C00000"/>
                </a:solidFill>
              </a:rPr>
              <a:t> и ну </a:t>
            </a:r>
            <a:r>
              <a:rPr lang="uk-UA" sz="1800" dirty="0" err="1" smtClean="0">
                <a:solidFill>
                  <a:srgbClr val="C00000"/>
                </a:solidFill>
              </a:rPr>
              <a:t>читать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поэму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  <a:r>
              <a:rPr lang="uk-UA" sz="1800" dirty="0" err="1" smtClean="0">
                <a:solidFill>
                  <a:srgbClr val="C00000"/>
                </a:solidFill>
              </a:rPr>
              <a:t>“Бахчисарайский</a:t>
            </a:r>
            <a:r>
              <a:rPr lang="uk-UA" sz="1800" dirty="0" smtClean="0">
                <a:solidFill>
                  <a:srgbClr val="C00000"/>
                </a:solidFill>
              </a:rPr>
              <a:t> фонтан, </a:t>
            </a:r>
            <a:r>
              <a:rPr lang="uk-UA" sz="1800" dirty="0" err="1" smtClean="0">
                <a:solidFill>
                  <a:srgbClr val="C00000"/>
                </a:solidFill>
              </a:rPr>
              <a:t>либо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“Цыган”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  <a:r>
              <a:rPr lang="uk-UA" sz="1800" dirty="0" err="1" smtClean="0">
                <a:solidFill>
                  <a:srgbClr val="C00000"/>
                </a:solidFill>
              </a:rPr>
              <a:t>Пока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читает</a:t>
            </a:r>
            <a:r>
              <a:rPr lang="uk-UA" sz="1800" dirty="0" smtClean="0">
                <a:solidFill>
                  <a:srgbClr val="C00000"/>
                </a:solidFill>
              </a:rPr>
              <a:t>, все </a:t>
            </a:r>
            <a:r>
              <a:rPr lang="uk-UA" sz="1800" dirty="0" err="1" smtClean="0">
                <a:solidFill>
                  <a:srgbClr val="C00000"/>
                </a:solidFill>
              </a:rPr>
              <a:t>зайцы</a:t>
            </a:r>
            <a:r>
              <a:rPr lang="uk-UA" sz="1800" dirty="0" smtClean="0">
                <a:solidFill>
                  <a:srgbClr val="C00000"/>
                </a:solidFill>
              </a:rPr>
              <a:t> к </a:t>
            </a:r>
            <a:r>
              <a:rPr lang="uk-UA" sz="1800" dirty="0" err="1" smtClean="0">
                <a:solidFill>
                  <a:srgbClr val="C00000"/>
                </a:solidFill>
              </a:rPr>
              <a:t>нему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прискачут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  <a:r>
              <a:rPr lang="uk-UA" sz="1800" dirty="0" err="1" smtClean="0">
                <a:solidFill>
                  <a:srgbClr val="C00000"/>
                </a:solidFill>
              </a:rPr>
              <a:t>Тихонько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слушают</a:t>
            </a:r>
            <a:r>
              <a:rPr lang="uk-UA" sz="1800" dirty="0" smtClean="0">
                <a:solidFill>
                  <a:srgbClr val="C00000"/>
                </a:solidFill>
              </a:rPr>
              <a:t>, а </a:t>
            </a:r>
            <a:r>
              <a:rPr lang="uk-UA" sz="1800" dirty="0" err="1" smtClean="0">
                <a:solidFill>
                  <a:srgbClr val="C00000"/>
                </a:solidFill>
              </a:rPr>
              <a:t>закончит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Пушкин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C00000"/>
                </a:solidFill>
              </a:rPr>
              <a:t>- </a:t>
            </a:r>
            <a:r>
              <a:rPr lang="uk-UA" sz="1800" dirty="0" err="1" smtClean="0">
                <a:solidFill>
                  <a:srgbClr val="C00000"/>
                </a:solidFill>
              </a:rPr>
              <a:t>ушами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err="1" smtClean="0">
                <a:solidFill>
                  <a:srgbClr val="C00000"/>
                </a:solidFill>
              </a:rPr>
              <a:t>аплодируют</a:t>
            </a:r>
            <a:r>
              <a:rPr lang="uk-UA" sz="1800" dirty="0" smtClean="0">
                <a:solidFill>
                  <a:srgbClr val="C00000"/>
                </a:solidFill>
              </a:rPr>
              <a:t>. </a:t>
            </a:r>
            <a:r>
              <a:rPr lang="uk-UA" sz="1800" dirty="0" err="1" smtClean="0">
                <a:solidFill>
                  <a:srgbClr val="C00000"/>
                </a:solidFill>
              </a:rPr>
              <a:t>Стр</a:t>
            </a:r>
            <a:r>
              <a:rPr lang="uk-UA" sz="1800" dirty="0" smtClean="0">
                <a:solidFill>
                  <a:srgbClr val="C00000"/>
                </a:solidFill>
              </a:rPr>
              <a:t> 36 (ФАНТАСТИКА)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445624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Гейченко</a:t>
            </a:r>
            <a:r>
              <a:rPr lang="ru-RU" sz="2400" dirty="0" smtClean="0"/>
              <a:t> Пушкин «деревенский»…</a:t>
            </a:r>
            <a:br>
              <a:rPr lang="ru-RU" sz="2400" dirty="0" smtClean="0"/>
            </a:br>
            <a:r>
              <a:rPr lang="ru-RU" sz="2400" dirty="0" smtClean="0"/>
              <a:t>                             </a:t>
            </a:r>
            <a:r>
              <a:rPr lang="ru-RU" sz="2000" i="1" dirty="0" smtClean="0">
                <a:solidFill>
                  <a:srgbClr val="C00000"/>
                </a:solidFill>
              </a:rPr>
              <a:t>«Для меня Пушкин – Бог»</a:t>
            </a:r>
            <a:endParaRPr lang="ru-RU" sz="20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4608512" cy="478654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Не </a:t>
            </a:r>
            <a:r>
              <a:rPr lang="ru-RU" dirty="0" smtClean="0"/>
              <a:t>будь в судьбе Пушкина Михайловского, у нас, наверно, не было бы того Пушкина, которым мы дышим с детства.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Экскурсия </a:t>
            </a:r>
            <a:r>
              <a:rPr lang="ru-RU" dirty="0" smtClean="0"/>
              <a:t>по заповедным пушкинским местам не просто экскурсия, а погружение в прекрасную пушкинскую душу.</a:t>
            </a:r>
          </a:p>
          <a:p>
            <a:pPr>
              <a:buNone/>
            </a:pPr>
            <a:r>
              <a:rPr lang="ru-RU" dirty="0" smtClean="0"/>
              <a:t>                            М Дудин</a:t>
            </a:r>
            <a:endParaRPr lang="ru-RU" dirty="0"/>
          </a:p>
        </p:txBody>
      </p:sp>
      <p:pic>
        <p:nvPicPr>
          <p:cNvPr id="5" name="Содержимое 4" descr="генйченко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516216" y="980728"/>
            <a:ext cx="1716782" cy="1316200"/>
          </a:xfrm>
        </p:spPr>
      </p:pic>
      <p:pic>
        <p:nvPicPr>
          <p:cNvPr id="1026" name="Picture 2" descr="H:\КОНФЕРЕНЦИЯ 2013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276872"/>
            <a:ext cx="1167383" cy="1522673"/>
          </a:xfrm>
          <a:prstGeom prst="rect">
            <a:avLst/>
          </a:prstGeom>
          <a:noFill/>
        </p:spPr>
      </p:pic>
      <p:pic>
        <p:nvPicPr>
          <p:cNvPr id="1027" name="Picture 3" descr="H:\КОНФЕРЕНЦИЯ 2013\i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309836"/>
            <a:ext cx="1220341" cy="1619922"/>
          </a:xfrm>
          <a:prstGeom prst="rect">
            <a:avLst/>
          </a:prstGeom>
          <a:noFill/>
        </p:spPr>
      </p:pic>
      <p:pic>
        <p:nvPicPr>
          <p:cNvPr id="1028" name="Picture 4" descr="H:\КОНФЕРЕНЦИЯ 2013\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509120"/>
            <a:ext cx="1398265" cy="1924218"/>
          </a:xfrm>
          <a:prstGeom prst="rect">
            <a:avLst/>
          </a:prstGeom>
          <a:noFill/>
        </p:spPr>
      </p:pic>
      <p:pic>
        <p:nvPicPr>
          <p:cNvPr id="1029" name="Picture 5" descr="H:\КОНФЕРЕНЦИЯ 2013\220px-Kern_1840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0250" y="4875212"/>
            <a:ext cx="1308174" cy="1662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smtClean="0"/>
              <a:t>«Всё это видел Пушкин. </a:t>
            </a:r>
            <a:r>
              <a:rPr lang="ru-RU" sz="2400" dirty="0" smtClean="0"/>
              <a:t>Посмотрите и вы. Станете лучше».</a:t>
            </a:r>
            <a:endParaRPr lang="ru-RU" sz="2400" dirty="0"/>
          </a:p>
        </p:txBody>
      </p:sp>
      <p:pic>
        <p:nvPicPr>
          <p:cNvPr id="14" name="Содержимое 13" descr="михайловское1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00125" y="2607469"/>
            <a:ext cx="2952750" cy="3810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67944" y="1844824"/>
            <a:ext cx="4618856" cy="4930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Не ищите в </a:t>
            </a:r>
            <a:r>
              <a:rPr lang="ru-RU" dirty="0" err="1" smtClean="0"/>
              <a:t>Тригорском</a:t>
            </a:r>
            <a:r>
              <a:rPr lang="ru-RU" dirty="0" smtClean="0"/>
              <a:t> того, что видели в Михайловском. Их нельзя сравнивать. Там все иначе, и Пушкин совсем другой. </a:t>
            </a:r>
            <a:r>
              <a:rPr lang="ru-RU" i="1" u="sng" dirty="0" smtClean="0"/>
              <a:t>В Михайловском Пушкин — человек, гонимый судьбою, анахорет, поэт, пророк. </a:t>
            </a:r>
            <a:r>
              <a:rPr lang="ru-RU" dirty="0" smtClean="0"/>
              <a:t>Суровые сосны и ели старого бора вечно шумят об этом.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Тригорском</a:t>
            </a:r>
            <a:r>
              <a:rPr lang="ru-RU" dirty="0" smtClean="0"/>
              <a:t> Пушкин — просто отлично добрый человек, балагур и весельчак, забавник и ухажер, «гуляка праздный»...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51520" y="764705"/>
            <a:ext cx="8243193" cy="576064"/>
          </a:xfrm>
        </p:spPr>
        <p:txBody>
          <a:bodyPr/>
          <a:lstStyle/>
          <a:p>
            <a:r>
              <a:rPr lang="ru-RU" sz="2000" dirty="0" smtClean="0"/>
              <a:t>РЕМИНИСЦЕНЦИЯ</a:t>
            </a:r>
            <a:endParaRPr lang="ru-RU" sz="2000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8171185" cy="39604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Реминисценция — это неявная </a:t>
            </a:r>
            <a:r>
              <a:rPr lang="ru-RU" u="sng" dirty="0" smtClean="0">
                <a:hlinkClick r:id="rId2" tooltip="Цитата"/>
              </a:rPr>
              <a:t>цитата</a:t>
            </a:r>
            <a:r>
              <a:rPr lang="ru-RU" dirty="0" smtClean="0"/>
              <a:t>, цитирование без кавычек.</a:t>
            </a:r>
          </a:p>
          <a:p>
            <a:endParaRPr lang="ru-RU" dirty="0" smtClean="0"/>
          </a:p>
          <a:p>
            <a:r>
              <a:rPr lang="ru-RU" dirty="0" smtClean="0"/>
              <a:t>-Ну вот: теперь вы считайтесь!- обрадовался </a:t>
            </a:r>
            <a:r>
              <a:rPr lang="ru-RU" dirty="0" smtClean="0"/>
              <a:t>Гермес.</a:t>
            </a:r>
            <a:endParaRPr lang="ru-RU" dirty="0" smtClean="0"/>
          </a:p>
          <a:p>
            <a:r>
              <a:rPr lang="ru-RU" dirty="0" smtClean="0"/>
              <a:t>Дамам деваться некуда – принялись кувшин друг другу кидать: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«Урну – с водой – уронив – об утес – ее дева – разбила – дева – печально – сидит – праздный – держа – черепок…»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Пушкин от этих слов очнулся наконец.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-Чудо! -  кричит:- Не сякнет вода, изливаясь из урны разбитой. Дева  над вечной струей вечно печальна сидит!  </a:t>
            </a:r>
            <a:r>
              <a:rPr lang="ru-RU" sz="1800" dirty="0" smtClean="0">
                <a:solidFill>
                  <a:srgbClr val="002060"/>
                </a:solidFill>
              </a:rPr>
              <a:t>стр.42</a:t>
            </a:r>
            <a:r>
              <a:rPr lang="ru-RU" sz="1800" dirty="0" smtClean="0">
                <a:solidFill>
                  <a:srgbClr val="002060"/>
                </a:solidFill>
              </a:rPr>
              <a:t>)</a:t>
            </a:r>
          </a:p>
          <a:p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Я и сам, брат, </a:t>
            </a:r>
            <a:r>
              <a:rPr lang="uk-UA" sz="2000" dirty="0" err="1" smtClean="0"/>
              <a:t>вечно</a:t>
            </a:r>
            <a:r>
              <a:rPr lang="uk-UA" sz="2000" dirty="0" smtClean="0"/>
              <a:t> того… морда </a:t>
            </a:r>
            <a:r>
              <a:rPr lang="uk-UA" sz="2000" dirty="0" err="1" smtClean="0"/>
              <a:t>ирисом</a:t>
            </a:r>
            <a:r>
              <a:rPr lang="uk-UA" sz="2000" dirty="0" smtClean="0"/>
              <a:t>!</a:t>
            </a:r>
            <a:endParaRPr lang="ru-RU" sz="2000" dirty="0"/>
          </a:p>
        </p:txBody>
      </p:sp>
      <p:pic>
        <p:nvPicPr>
          <p:cNvPr id="7" name="Содержимое 6" descr="Pushk17_mi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564904"/>
            <a:ext cx="1428750" cy="12668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771800" y="1988839"/>
            <a:ext cx="5982816" cy="486916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8" name="Рисунок 7" descr="осиповы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077072"/>
            <a:ext cx="2880320" cy="1946162"/>
          </a:xfrm>
          <a:prstGeom prst="rect">
            <a:avLst/>
          </a:prstGeom>
        </p:spPr>
      </p:pic>
      <p:pic>
        <p:nvPicPr>
          <p:cNvPr id="9" name="Рисунок 8" descr="ВУльфi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692696"/>
            <a:ext cx="1133475" cy="1428750"/>
          </a:xfrm>
          <a:prstGeom prst="rect">
            <a:avLst/>
          </a:prstGeom>
        </p:spPr>
      </p:pic>
      <p:pic>
        <p:nvPicPr>
          <p:cNvPr id="10" name="Рисунок 9" descr="fca61b8da0cddd40fa356ccca7fce6a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2348880"/>
            <a:ext cx="5256584" cy="409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579296" cy="180513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Я помню чудное мгновенье…</a:t>
            </a:r>
            <a:br>
              <a:rPr lang="ru-RU" sz="1600" dirty="0" smtClean="0"/>
            </a:br>
            <a:r>
              <a:rPr lang="ru-RU" sz="1600" dirty="0" smtClean="0"/>
              <a:t>Анну Керн медведь унес!</a:t>
            </a:r>
            <a:br>
              <a:rPr lang="ru-RU" sz="1600" dirty="0" smtClean="0"/>
            </a:br>
            <a:r>
              <a:rPr lang="ru-RU" sz="1600" dirty="0" smtClean="0"/>
              <a:t>Пушкин едва выслушал – побежал А.К. выручать. Медведь ношу в крапиву скинул, развернулся – и к нему.  У медведя - когти, а у Пушкина – ногти, да еще подлинней.</a:t>
            </a:r>
            <a:br>
              <a:rPr lang="ru-RU" sz="1600" dirty="0" smtClean="0"/>
            </a:br>
            <a:r>
              <a:rPr lang="ru-RU" sz="1600" dirty="0" smtClean="0"/>
              <a:t>Если вы медведь, а прикидываетесь генералом, то вы – опасное животное. Если же вы генерал, а прикидываетесь ради обмана медведем, то вы – бесчестный человек.</a:t>
            </a:r>
            <a:br>
              <a:rPr lang="ru-RU" sz="1600" dirty="0" smtClean="0"/>
            </a:br>
            <a:r>
              <a:rPr lang="ru-RU" sz="1600" dirty="0" smtClean="0"/>
              <a:t>-Ну что ж , извольте стреляться. </a:t>
            </a:r>
            <a:r>
              <a:rPr lang="ru-RU" sz="1600" dirty="0" err="1" smtClean="0"/>
              <a:t>Стр</a:t>
            </a:r>
            <a:r>
              <a:rPr lang="ru-RU" sz="1600" dirty="0" smtClean="0"/>
              <a:t> 24</a:t>
            </a:r>
            <a:endParaRPr lang="ru-RU" sz="1600" dirty="0"/>
          </a:p>
        </p:txBody>
      </p:sp>
      <p:pic>
        <p:nvPicPr>
          <p:cNvPr id="8" name="Содержимое 7" descr="424px-KernAnn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43775" y="2924944"/>
            <a:ext cx="2725567" cy="3850506"/>
          </a:xfrm>
        </p:spPr>
      </p:pic>
      <p:pic>
        <p:nvPicPr>
          <p:cNvPr id="7" name="Содержимое 6" descr="220px-A__P__Kern_1829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079500" y="2683669"/>
            <a:ext cx="279400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507288" cy="15891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Первопроходец…</a:t>
            </a:r>
            <a:br>
              <a:rPr lang="ru-RU" sz="1800" dirty="0" smtClean="0"/>
            </a:br>
            <a:r>
              <a:rPr lang="ru-RU" sz="1800" dirty="0" err="1" smtClean="0"/>
              <a:t>Пущин</a:t>
            </a:r>
            <a:r>
              <a:rPr lang="ru-RU" sz="1800" dirty="0" smtClean="0"/>
              <a:t> уже успел разглядеть, какая у Пушкина в доме бедность. «А я-то,- думает,- хорош: нахлебника привез!» До конца жизни себе простить не мог и, когда свои «Записки» писал, не словечком даже насчет слона не обмолвился.</a:t>
            </a:r>
            <a:endParaRPr lang="ru-RU" sz="1800" dirty="0"/>
          </a:p>
        </p:txBody>
      </p:sp>
      <p:pic>
        <p:nvPicPr>
          <p:cNvPr id="5" name="Содержимое 4" descr="gay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95330" y="3140968"/>
            <a:ext cx="3305170" cy="254498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Мой первый друг, мой друг бесценный!</a:t>
            </a:r>
          </a:p>
          <a:p>
            <a:pPr>
              <a:buNone/>
            </a:pPr>
            <a:r>
              <a:rPr lang="ru-RU" dirty="0" smtClean="0"/>
              <a:t>И я судьбу благословил,</a:t>
            </a:r>
          </a:p>
          <a:p>
            <a:pPr>
              <a:buNone/>
            </a:pPr>
            <a:r>
              <a:rPr lang="ru-RU" dirty="0" smtClean="0"/>
              <a:t> когда мой двор уединенный, печальным снегом занесенный,</a:t>
            </a:r>
          </a:p>
          <a:p>
            <a:pPr>
              <a:buNone/>
            </a:pPr>
            <a:r>
              <a:rPr lang="ru-RU" dirty="0" smtClean="0"/>
              <a:t>Твой колокольчик огласил…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Историческая правда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481</TotalTime>
  <Words>509</Words>
  <Application>Microsoft Office PowerPoint</Application>
  <PresentationFormat>Экран (4:3)</PresentationFormat>
  <Paragraphs>75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Первый опыт критического прочтения .  Н.Ермильченко «Приключения Пушкина»  </vt:lpstr>
      <vt:lpstr>Кто дает вам право спрашивать, нужен Пушкин или нет: неужели недостаточен сердца вашего ответ?                                                             Мария Петровых</vt:lpstr>
      <vt:lpstr>Простые истины понять бы…</vt:lpstr>
      <vt:lpstr>У Гейченко Пушкин «деревенский»…                              «Для меня Пушкин – Бог»</vt:lpstr>
      <vt:lpstr>«Всё это видел Пушкин. Посмотрите и вы. Станете лучше».</vt:lpstr>
      <vt:lpstr>РЕМИНИСЦЕНЦИЯ</vt:lpstr>
      <vt:lpstr>Я и сам, брат, вечно того… морда ирисом!</vt:lpstr>
      <vt:lpstr>Я помню чудное мгновенье… Анну Керн медведь унес! Пушкин едва выслушал – побежал А.К. выручать. Медведь ношу в крапиву скинул, развернулся – и к нему.  У медведя - когти, а у Пушкина – ногти, да еще подлинней. Если вы медведь, а прикидываетесь генералом, то вы – опасное животное. Если же вы генерал, а прикидываетесь ради обмана медведем, то вы – бесчестный человек. -Ну что ж , извольте стреляться. Стр 24</vt:lpstr>
      <vt:lpstr>Первопроходец… Пущин уже успел разглядеть, какая у Пушкина в доме бедность. «А я-то,- думает,- хорош: нахлебника привез!» До конца жизни себе простить не мог и, когда свои «Записки» писал, не словечком даже насчет слона не обмолвился.</vt:lpstr>
      <vt:lpstr>Подведем итоги</vt:lpstr>
      <vt:lpstr>синквейн</vt:lpstr>
      <vt:lpstr>СПИСОК ИСПОЛЬЗОВАННОЙ ЛИТЕРАТУРЫ:   Использованная литература:                     СПИСОК ИСПОЛЬЗОВАННОЙ ЛИТЕРАТУРЫ       Агеева Л., Лавров В. Хранитель. Документальное повествование о жизни, делах и днях директора Пушкинского заповедника Семена Степановича Гейченко. Советский писатель, Лен. Отд,, 1990 Гейченко С.С. Пушкиногорье………. А.С.Пушкин в изобразительном искусстве первой половины XIX века. Всесоюзный музей А.С.Пушкина. Л., Художник РСФСР, 1985 Друзья Пушкина. Переписка. Воспоминания. Дневники. В 2-х томах М., «Правда» 1984 Лакшин В.Я. Судьбы: от Пушкина до Блока. Телевизионные опыты. М., Искусство, 1990 Савыгин А.М. Пушкинские Горы. Фотопутеводитель. М., «Советская Россия», 1986 России первая любовь: Сборник. Сост. Кунин В.В.-М., 1983  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опыт критического прочтения  Н.Ермильченко «Приключения Пушкина  </dc:title>
  <cp:lastModifiedBy>Ксения Николаева</cp:lastModifiedBy>
  <cp:revision>50</cp:revision>
  <dcterms:modified xsi:type="dcterms:W3CDTF">2016-06-09T12:56:33Z</dcterms:modified>
</cp:coreProperties>
</file>