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05" r:id="rId1"/>
  </p:sldMasterIdLst>
  <p:sldIdLst>
    <p:sldId id="256" r:id="rId2"/>
    <p:sldId id="258" r:id="rId3"/>
    <p:sldId id="259" r:id="rId4"/>
    <p:sldId id="265" r:id="rId5"/>
    <p:sldId id="260" r:id="rId6"/>
    <p:sldId id="264" r:id="rId7"/>
    <p:sldId id="270" r:id="rId8"/>
    <p:sldId id="271" r:id="rId9"/>
    <p:sldId id="272" r:id="rId10"/>
    <p:sldId id="261" r:id="rId11"/>
    <p:sldId id="263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94" y="60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4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60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6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8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6C0E-5540-4AAF-8BB1-B28CE41429A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8969EA-972C-4D40-9A15-1BA7FA9C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8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63" Type="http://schemas.openxmlformats.org/officeDocument/2006/relationships/image" Target="../media/image71.png"/><Relationship Id="rId68" Type="http://schemas.openxmlformats.org/officeDocument/2006/relationships/image" Target="../media/image76.png"/><Relationship Id="rId76" Type="http://schemas.openxmlformats.org/officeDocument/2006/relationships/image" Target="../media/image84.png"/><Relationship Id="rId84" Type="http://schemas.openxmlformats.org/officeDocument/2006/relationships/image" Target="../media/image92.png"/><Relationship Id="rId89" Type="http://schemas.openxmlformats.org/officeDocument/2006/relationships/image" Target="../media/image97.png"/><Relationship Id="rId97" Type="http://schemas.openxmlformats.org/officeDocument/2006/relationships/image" Target="../media/image105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92" Type="http://schemas.openxmlformats.org/officeDocument/2006/relationships/image" Target="../media/image10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66" Type="http://schemas.openxmlformats.org/officeDocument/2006/relationships/image" Target="../media/image74.png"/><Relationship Id="rId74" Type="http://schemas.openxmlformats.org/officeDocument/2006/relationships/image" Target="../media/image82.png"/><Relationship Id="rId79" Type="http://schemas.openxmlformats.org/officeDocument/2006/relationships/image" Target="../media/image87.png"/><Relationship Id="rId87" Type="http://schemas.openxmlformats.org/officeDocument/2006/relationships/image" Target="../media/image95.png"/><Relationship Id="rId102" Type="http://schemas.openxmlformats.org/officeDocument/2006/relationships/image" Target="../media/image110.png"/><Relationship Id="rId5" Type="http://schemas.openxmlformats.org/officeDocument/2006/relationships/image" Target="../media/image13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90" Type="http://schemas.openxmlformats.org/officeDocument/2006/relationships/image" Target="../media/image98.png"/><Relationship Id="rId95" Type="http://schemas.openxmlformats.org/officeDocument/2006/relationships/image" Target="../media/image103.png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77" Type="http://schemas.openxmlformats.org/officeDocument/2006/relationships/image" Target="../media/image85.png"/><Relationship Id="rId100" Type="http://schemas.openxmlformats.org/officeDocument/2006/relationships/image" Target="../media/image108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80" Type="http://schemas.openxmlformats.org/officeDocument/2006/relationships/image" Target="../media/image88.png"/><Relationship Id="rId85" Type="http://schemas.openxmlformats.org/officeDocument/2006/relationships/image" Target="../media/image93.png"/><Relationship Id="rId93" Type="http://schemas.openxmlformats.org/officeDocument/2006/relationships/image" Target="../media/image101.png"/><Relationship Id="rId98" Type="http://schemas.openxmlformats.org/officeDocument/2006/relationships/image" Target="../media/image106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Relationship Id="rId67" Type="http://schemas.openxmlformats.org/officeDocument/2006/relationships/image" Target="../media/image75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91" Type="http://schemas.openxmlformats.org/officeDocument/2006/relationships/image" Target="../media/image99.png"/><Relationship Id="rId9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81" Type="http://schemas.openxmlformats.org/officeDocument/2006/relationships/image" Target="../media/image89.png"/><Relationship Id="rId86" Type="http://schemas.openxmlformats.org/officeDocument/2006/relationships/image" Target="../media/image94.png"/><Relationship Id="rId94" Type="http://schemas.openxmlformats.org/officeDocument/2006/relationships/image" Target="../media/image102.png"/><Relationship Id="rId99" Type="http://schemas.openxmlformats.org/officeDocument/2006/relationships/image" Target="../media/image107.png"/><Relationship Id="rId101" Type="http://schemas.openxmlformats.org/officeDocument/2006/relationships/image" Target="../media/image10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ntd.ru/document/120004130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1200028927" TargetMode="External"/><Relationship Id="rId2" Type="http://schemas.openxmlformats.org/officeDocument/2006/relationships/hyperlink" Target="http://docs.cntd.ru/document/90219261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-d1z.ru/uploads/posts/2014-09/1411477143_obogrev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7" y="4286250"/>
            <a:ext cx="3980230" cy="23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1091821"/>
            <a:ext cx="5826719" cy="168977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" panose="020B0500000000000000" pitchFamily="34" charset="0"/>
              </a:rPr>
              <a:t>ОБОГРЕВ ВОДОСТОЧНОЙ СИСТЕМЫ И КРОВЛИ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type A" panose="020B0500000000000000" pitchFamily="34" charset="0"/>
            </a:endParaRPr>
          </a:p>
        </p:txBody>
      </p:sp>
      <p:pic>
        <p:nvPicPr>
          <p:cNvPr id="1028" name="Picture 4" descr="http://vestem.ru/upload/medialibrary/950/950fa0458a7e8ab9e0b269a949b37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78" y="4286249"/>
            <a:ext cx="2307136" cy="223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Рисунок 4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4989" cy="6857999"/>
          </a:xfrm>
          <a:prstGeom prst="rect">
            <a:avLst/>
          </a:prstGeom>
        </p:spPr>
      </p:pic>
      <p:sp>
        <p:nvSpPr>
          <p:cNvPr id="4124" name="Овал 4123"/>
          <p:cNvSpPr/>
          <p:nvPr/>
        </p:nvSpPr>
        <p:spPr>
          <a:xfrm>
            <a:off x="86263" y="3735238"/>
            <a:ext cx="224287" cy="28467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2395266" y="3735238"/>
            <a:ext cx="224287" cy="28467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4704269" y="3735238"/>
            <a:ext cx="224287" cy="28467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0" name="Овал 69"/>
          <p:cNvSpPr/>
          <p:nvPr/>
        </p:nvSpPr>
        <p:spPr>
          <a:xfrm>
            <a:off x="7013272" y="3735238"/>
            <a:ext cx="224287" cy="28467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1" name="Овал 70"/>
          <p:cNvSpPr/>
          <p:nvPr/>
        </p:nvSpPr>
        <p:spPr>
          <a:xfrm>
            <a:off x="103514" y="6423803"/>
            <a:ext cx="224287" cy="32205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3" name="Овал 72"/>
          <p:cNvSpPr/>
          <p:nvPr/>
        </p:nvSpPr>
        <p:spPr>
          <a:xfrm>
            <a:off x="2395265" y="6423802"/>
            <a:ext cx="224287" cy="32205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4704269" y="6418049"/>
            <a:ext cx="224287" cy="32205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125" name="Прямоугольник 4124"/>
          <p:cNvSpPr/>
          <p:nvPr/>
        </p:nvSpPr>
        <p:spPr>
          <a:xfrm>
            <a:off x="6978761" y="6659592"/>
            <a:ext cx="258798" cy="198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978761" y="6418049"/>
            <a:ext cx="224287" cy="32205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127" name="Прямоугольник 4126"/>
          <p:cNvSpPr/>
          <p:nvPr/>
        </p:nvSpPr>
        <p:spPr>
          <a:xfrm>
            <a:off x="310548" y="6379081"/>
            <a:ext cx="88126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type A" panose="020B0500000000000000" pitchFamily="34" charset="0"/>
              </a:rPr>
              <a:t>к</a:t>
            </a:r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type A" panose="020B0500000000000000" pitchFamily="34" charset="0"/>
              </a:rPr>
              <a:t>апельники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type A" panose="020B0500000000000000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569839" y="6380468"/>
            <a:ext cx="196765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type A" panose="020B0500000000000000" pitchFamily="34" charset="0"/>
              </a:rPr>
              <a:t>водосборные лотки (желоба)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type A" panose="020B0500000000000000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861959" y="6379081"/>
            <a:ext cx="210711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type A" panose="020B0500000000000000" pitchFamily="34" charset="0"/>
              </a:rPr>
              <a:t>водосточные трубы и воронки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type A" panose="020B0500000000000000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237559" y="6379080"/>
            <a:ext cx="61587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type A" panose="020B0500000000000000" pitchFamily="34" charset="0"/>
              </a:rPr>
              <a:t>ендовы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type A" panose="020B0500000000000000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415553" y="114300"/>
            <a:ext cx="27622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2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8115331" cy="6037262"/>
            <a:chOff x="1263" y="1028"/>
            <a:chExt cx="13981" cy="9507"/>
          </a:xfrm>
        </p:grpSpPr>
        <p:pic>
          <p:nvPicPr>
            <p:cNvPr id="7296" name="Picture 1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1834"/>
              <a:ext cx="2068" cy="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5" name="Picture 1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" y="3431"/>
              <a:ext cx="1378" cy="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4" name="Picture 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" y="4194"/>
              <a:ext cx="3442" cy="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3" name="Picture 1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1" y="2834"/>
              <a:ext cx="1382" cy="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2" name="Picture 1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6" y="3510"/>
              <a:ext cx="693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1" name="Picture 1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2" y="4194"/>
              <a:ext cx="696" cy="5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0" name="Picture 1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1" y="3894"/>
              <a:ext cx="537" cy="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9" name="Picture 1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" y="4503"/>
              <a:ext cx="693" cy="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8" name="Picture 1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1" y="4503"/>
              <a:ext cx="693" cy="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7" name="Picture 1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" y="7374"/>
              <a:ext cx="4125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6" name="Picture 11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" y="7185"/>
              <a:ext cx="3442" cy="1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5" name="Picture 1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6" y="7374"/>
              <a:ext cx="3446" cy="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4" name="Picture 11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5" y="7374"/>
              <a:ext cx="684" cy="2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3" name="Picture 1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6" y="8524"/>
              <a:ext cx="1142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2" name="Picture 1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" y="8524"/>
              <a:ext cx="1166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1" name="Picture 11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" y="9864"/>
              <a:ext cx="1926" cy="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0" name="Picture 11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1028"/>
              <a:ext cx="3503" cy="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9" name="Picture 11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0" y="1903"/>
              <a:ext cx="1407" cy="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8" name="Picture 11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" y="2693"/>
              <a:ext cx="707" cy="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7" name="Picture 109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" y="4208"/>
              <a:ext cx="3503" cy="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6" name="Picture 1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" y="4208"/>
              <a:ext cx="2803" cy="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5" name="Picture 107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" y="4707"/>
              <a:ext cx="695" cy="2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4" name="Picture 10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4545"/>
              <a:ext cx="466" cy="2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3" name="Picture 105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5" y="6150"/>
              <a:ext cx="699" cy="1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AutoShape 104"/>
            <p:cNvSpPr>
              <a:spLocks/>
            </p:cNvSpPr>
            <p:nvPr/>
          </p:nvSpPr>
          <p:spPr bwMode="auto">
            <a:xfrm>
              <a:off x="6704" y="7948"/>
              <a:ext cx="5388" cy="1986"/>
            </a:xfrm>
            <a:custGeom>
              <a:avLst/>
              <a:gdLst>
                <a:gd name="T0" fmla="+- 0 6805 6704"/>
                <a:gd name="T1" fmla="*/ T0 w 5388"/>
                <a:gd name="T2" fmla="+- 0 8695 7948"/>
                <a:gd name="T3" fmla="*/ 8695 h 1986"/>
                <a:gd name="T4" fmla="+- 0 6805 6704"/>
                <a:gd name="T5" fmla="*/ T4 w 5388"/>
                <a:gd name="T6" fmla="+- 0 8721 7948"/>
                <a:gd name="T7" fmla="*/ 8721 h 1986"/>
                <a:gd name="T8" fmla="+- 0 6801 6704"/>
                <a:gd name="T9" fmla="*/ T8 w 5388"/>
                <a:gd name="T10" fmla="+- 0 8740 7948"/>
                <a:gd name="T11" fmla="*/ 8740 h 1986"/>
                <a:gd name="T12" fmla="+- 0 6788 6704"/>
                <a:gd name="T13" fmla="*/ T12 w 5388"/>
                <a:gd name="T14" fmla="+- 0 8753 7948"/>
                <a:gd name="T15" fmla="*/ 8753 h 1986"/>
                <a:gd name="T16" fmla="+- 0 6704 6704"/>
                <a:gd name="T17" fmla="*/ T16 w 5388"/>
                <a:gd name="T18" fmla="+- 0 8695 7948"/>
                <a:gd name="T19" fmla="*/ 8695 h 1986"/>
                <a:gd name="T20" fmla="+- 0 6710 6704"/>
                <a:gd name="T21" fmla="*/ T20 w 5388"/>
                <a:gd name="T22" fmla="+- 0 8790 7948"/>
                <a:gd name="T23" fmla="*/ 8790 h 1986"/>
                <a:gd name="T24" fmla="+- 0 6720 6704"/>
                <a:gd name="T25" fmla="*/ T24 w 5388"/>
                <a:gd name="T26" fmla="+- 0 8796 7948"/>
                <a:gd name="T27" fmla="*/ 8796 h 1986"/>
                <a:gd name="T28" fmla="+- 0 6759 6704"/>
                <a:gd name="T29" fmla="*/ T28 w 5388"/>
                <a:gd name="T30" fmla="+- 0 8779 7948"/>
                <a:gd name="T31" fmla="*/ 8779 h 1986"/>
                <a:gd name="T32" fmla="+- 0 6781 6704"/>
                <a:gd name="T33" fmla="*/ T32 w 5388"/>
                <a:gd name="T34" fmla="+- 0 8779 7948"/>
                <a:gd name="T35" fmla="*/ 8779 h 1986"/>
                <a:gd name="T36" fmla="+- 0 6805 6704"/>
                <a:gd name="T37" fmla="*/ T36 w 5388"/>
                <a:gd name="T38" fmla="+- 0 8779 7948"/>
                <a:gd name="T39" fmla="*/ 8779 h 1986"/>
                <a:gd name="T40" fmla="+- 0 6950 6704"/>
                <a:gd name="T41" fmla="*/ T40 w 5388"/>
                <a:gd name="T42" fmla="+- 0 8695 7948"/>
                <a:gd name="T43" fmla="*/ 8695 h 1986"/>
                <a:gd name="T44" fmla="+- 0 8134 6704"/>
                <a:gd name="T45" fmla="*/ T44 w 5388"/>
                <a:gd name="T46" fmla="+- 0 8129 7948"/>
                <a:gd name="T47" fmla="*/ 8129 h 1986"/>
                <a:gd name="T48" fmla="+- 0 8134 6704"/>
                <a:gd name="T49" fmla="*/ T48 w 5388"/>
                <a:gd name="T50" fmla="+- 0 8033 7948"/>
                <a:gd name="T51" fmla="*/ 8033 h 1986"/>
                <a:gd name="T52" fmla="+- 0 7986 6704"/>
                <a:gd name="T53" fmla="*/ T52 w 5388"/>
                <a:gd name="T54" fmla="+- 0 7948 7948"/>
                <a:gd name="T55" fmla="*/ 7948 h 1986"/>
                <a:gd name="T56" fmla="+- 0 6803 6704"/>
                <a:gd name="T57" fmla="*/ T56 w 5388"/>
                <a:gd name="T58" fmla="+- 0 8673 7948"/>
                <a:gd name="T59" fmla="*/ 8673 h 1986"/>
                <a:gd name="T60" fmla="+- 0 6950 6704"/>
                <a:gd name="T61" fmla="*/ T60 w 5388"/>
                <a:gd name="T62" fmla="+- 0 8695 7948"/>
                <a:gd name="T63" fmla="*/ 8695 h 1986"/>
                <a:gd name="T64" fmla="+- 0 7996 6704"/>
                <a:gd name="T65" fmla="*/ T64 w 5388"/>
                <a:gd name="T66" fmla="+- 0 8096 7948"/>
                <a:gd name="T67" fmla="*/ 8096 h 1986"/>
                <a:gd name="T68" fmla="+- 0 8081 6704"/>
                <a:gd name="T69" fmla="*/ T68 w 5388"/>
                <a:gd name="T70" fmla="+- 0 8099 7948"/>
                <a:gd name="T71" fmla="*/ 8099 h 1986"/>
                <a:gd name="T72" fmla="+- 0 8143 6704"/>
                <a:gd name="T73" fmla="*/ T72 w 5388"/>
                <a:gd name="T74" fmla="+- 0 8137 7948"/>
                <a:gd name="T75" fmla="*/ 8137 h 1986"/>
                <a:gd name="T76" fmla="+- 0 10485 6704"/>
                <a:gd name="T77" fmla="*/ T76 w 5388"/>
                <a:gd name="T78" fmla="+- 0 9502 7948"/>
                <a:gd name="T79" fmla="*/ 9502 h 1986"/>
                <a:gd name="T80" fmla="+- 0 10470 6704"/>
                <a:gd name="T81" fmla="*/ T80 w 5388"/>
                <a:gd name="T82" fmla="+- 0 9482 7948"/>
                <a:gd name="T83" fmla="*/ 9482 h 1986"/>
                <a:gd name="T84" fmla="+- 0 10473 6704"/>
                <a:gd name="T85" fmla="*/ T84 w 5388"/>
                <a:gd name="T86" fmla="+- 0 9396 7948"/>
                <a:gd name="T87" fmla="*/ 9396 h 1986"/>
                <a:gd name="T88" fmla="+- 0 8231 6704"/>
                <a:gd name="T89" fmla="*/ T88 w 5388"/>
                <a:gd name="T90" fmla="+- 0 8090 7948"/>
                <a:gd name="T91" fmla="*/ 8090 h 1986"/>
                <a:gd name="T92" fmla="+- 0 8274 6704"/>
                <a:gd name="T93" fmla="*/ T92 w 5388"/>
                <a:gd name="T94" fmla="+- 0 8212 7948"/>
                <a:gd name="T95" fmla="*/ 8212 h 1986"/>
                <a:gd name="T96" fmla="+- 0 10485 6704"/>
                <a:gd name="T97" fmla="*/ T96 w 5388"/>
                <a:gd name="T98" fmla="+- 0 9502 7948"/>
                <a:gd name="T99" fmla="*/ 9502 h 1986"/>
                <a:gd name="T100" fmla="+- 0 11690 6704"/>
                <a:gd name="T101" fmla="*/ T100 w 5388"/>
                <a:gd name="T102" fmla="+- 0 9626 7948"/>
                <a:gd name="T103" fmla="*/ 9626 h 1986"/>
                <a:gd name="T104" fmla="+- 0 10846 6704"/>
                <a:gd name="T105" fmla="*/ T104 w 5388"/>
                <a:gd name="T106" fmla="+- 0 9611 7948"/>
                <a:gd name="T107" fmla="*/ 9611 h 1986"/>
                <a:gd name="T108" fmla="+- 0 10566 6704"/>
                <a:gd name="T109" fmla="*/ T108 w 5388"/>
                <a:gd name="T110" fmla="+- 0 9549 7948"/>
                <a:gd name="T111" fmla="*/ 9549 h 1986"/>
                <a:gd name="T112" fmla="+- 0 10833 6704"/>
                <a:gd name="T113" fmla="*/ T112 w 5388"/>
                <a:gd name="T114" fmla="+- 0 9703 7948"/>
                <a:gd name="T115" fmla="*/ 9703 h 1986"/>
                <a:gd name="T116" fmla="+- 0 10873 6704"/>
                <a:gd name="T117" fmla="*/ T116 w 5388"/>
                <a:gd name="T118" fmla="+- 0 9722 7948"/>
                <a:gd name="T119" fmla="*/ 9722 h 1986"/>
                <a:gd name="T120" fmla="+- 0 10904 6704"/>
                <a:gd name="T121" fmla="*/ T120 w 5388"/>
                <a:gd name="T122" fmla="+- 0 9715 7948"/>
                <a:gd name="T123" fmla="*/ 9715 h 1986"/>
                <a:gd name="T124" fmla="+- 0 10984 6704"/>
                <a:gd name="T125" fmla="*/ T124 w 5388"/>
                <a:gd name="T126" fmla="+- 0 9671 7948"/>
                <a:gd name="T127" fmla="*/ 9671 h 1986"/>
                <a:gd name="T128" fmla="+- 0 11167 6704"/>
                <a:gd name="T129" fmla="*/ T128 w 5388"/>
                <a:gd name="T130" fmla="+- 0 9563 7948"/>
                <a:gd name="T131" fmla="*/ 9563 h 1986"/>
                <a:gd name="T132" fmla="+- 0 11301 6704"/>
                <a:gd name="T133" fmla="*/ T132 w 5388"/>
                <a:gd name="T134" fmla="+- 0 9495 7948"/>
                <a:gd name="T135" fmla="*/ 9495 h 1986"/>
                <a:gd name="T136" fmla="+- 0 11402 6704"/>
                <a:gd name="T137" fmla="*/ T136 w 5388"/>
                <a:gd name="T138" fmla="+- 0 9538 7948"/>
                <a:gd name="T139" fmla="*/ 9538 h 1986"/>
                <a:gd name="T140" fmla="+- 0 12089 6704"/>
                <a:gd name="T141" fmla="*/ T140 w 5388"/>
                <a:gd name="T142" fmla="+- 0 9934 7948"/>
                <a:gd name="T143" fmla="*/ 9934 h 19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5388" h="1986">
                  <a:moveTo>
                    <a:pt x="246" y="747"/>
                  </a:moveTo>
                  <a:lnTo>
                    <a:pt x="101" y="747"/>
                  </a:lnTo>
                  <a:lnTo>
                    <a:pt x="101" y="752"/>
                  </a:lnTo>
                  <a:lnTo>
                    <a:pt x="101" y="773"/>
                  </a:lnTo>
                  <a:lnTo>
                    <a:pt x="101" y="784"/>
                  </a:lnTo>
                  <a:lnTo>
                    <a:pt x="97" y="792"/>
                  </a:lnTo>
                  <a:lnTo>
                    <a:pt x="88" y="802"/>
                  </a:lnTo>
                  <a:lnTo>
                    <a:pt x="84" y="805"/>
                  </a:lnTo>
                  <a:lnTo>
                    <a:pt x="101" y="747"/>
                  </a:lnTo>
                  <a:lnTo>
                    <a:pt x="0" y="747"/>
                  </a:lnTo>
                  <a:lnTo>
                    <a:pt x="6" y="838"/>
                  </a:lnTo>
                  <a:lnTo>
                    <a:pt x="6" y="842"/>
                  </a:lnTo>
                  <a:lnTo>
                    <a:pt x="16" y="848"/>
                  </a:lnTo>
                  <a:lnTo>
                    <a:pt x="26" y="847"/>
                  </a:lnTo>
                  <a:lnTo>
                    <a:pt x="55" y="831"/>
                  </a:lnTo>
                  <a:lnTo>
                    <a:pt x="71" y="831"/>
                  </a:lnTo>
                  <a:lnTo>
                    <a:pt x="77" y="831"/>
                  </a:lnTo>
                  <a:lnTo>
                    <a:pt x="82" y="842"/>
                  </a:lnTo>
                  <a:lnTo>
                    <a:pt x="101" y="831"/>
                  </a:lnTo>
                  <a:lnTo>
                    <a:pt x="246" y="747"/>
                  </a:lnTo>
                  <a:moveTo>
                    <a:pt x="1440" y="188"/>
                  </a:moveTo>
                  <a:lnTo>
                    <a:pt x="1430" y="181"/>
                  </a:lnTo>
                  <a:lnTo>
                    <a:pt x="1428" y="171"/>
                  </a:lnTo>
                  <a:lnTo>
                    <a:pt x="1430" y="85"/>
                  </a:lnTo>
                  <a:lnTo>
                    <a:pt x="1428" y="83"/>
                  </a:lnTo>
                  <a:lnTo>
                    <a:pt x="1282" y="0"/>
                  </a:lnTo>
                  <a:lnTo>
                    <a:pt x="96" y="691"/>
                  </a:lnTo>
                  <a:lnTo>
                    <a:pt x="99" y="725"/>
                  </a:lnTo>
                  <a:lnTo>
                    <a:pt x="101" y="747"/>
                  </a:lnTo>
                  <a:lnTo>
                    <a:pt x="246" y="747"/>
                  </a:lnTo>
                  <a:lnTo>
                    <a:pt x="1231" y="180"/>
                  </a:lnTo>
                  <a:lnTo>
                    <a:pt x="1292" y="148"/>
                  </a:lnTo>
                  <a:lnTo>
                    <a:pt x="1334" y="138"/>
                  </a:lnTo>
                  <a:lnTo>
                    <a:pt x="1377" y="151"/>
                  </a:lnTo>
                  <a:lnTo>
                    <a:pt x="1428" y="182"/>
                  </a:lnTo>
                  <a:lnTo>
                    <a:pt x="1439" y="189"/>
                  </a:lnTo>
                  <a:lnTo>
                    <a:pt x="1440" y="188"/>
                  </a:lnTo>
                  <a:moveTo>
                    <a:pt x="3781" y="1554"/>
                  </a:moveTo>
                  <a:lnTo>
                    <a:pt x="3774" y="1545"/>
                  </a:lnTo>
                  <a:lnTo>
                    <a:pt x="3766" y="1534"/>
                  </a:lnTo>
                  <a:lnTo>
                    <a:pt x="3769" y="1450"/>
                  </a:lnTo>
                  <a:lnTo>
                    <a:pt x="3769" y="1448"/>
                  </a:lnTo>
                  <a:lnTo>
                    <a:pt x="1736" y="264"/>
                  </a:lnTo>
                  <a:lnTo>
                    <a:pt x="1527" y="142"/>
                  </a:lnTo>
                  <a:lnTo>
                    <a:pt x="1519" y="234"/>
                  </a:lnTo>
                  <a:lnTo>
                    <a:pt x="1570" y="264"/>
                  </a:lnTo>
                  <a:lnTo>
                    <a:pt x="3766" y="1545"/>
                  </a:lnTo>
                  <a:lnTo>
                    <a:pt x="3781" y="1554"/>
                  </a:lnTo>
                  <a:moveTo>
                    <a:pt x="5387" y="1911"/>
                  </a:moveTo>
                  <a:lnTo>
                    <a:pt x="4986" y="1678"/>
                  </a:lnTo>
                  <a:lnTo>
                    <a:pt x="4548" y="1423"/>
                  </a:lnTo>
                  <a:lnTo>
                    <a:pt x="4142" y="1663"/>
                  </a:lnTo>
                  <a:lnTo>
                    <a:pt x="3866" y="1503"/>
                  </a:lnTo>
                  <a:lnTo>
                    <a:pt x="3862" y="1601"/>
                  </a:lnTo>
                  <a:lnTo>
                    <a:pt x="4070" y="1721"/>
                  </a:lnTo>
                  <a:lnTo>
                    <a:pt x="4129" y="1755"/>
                  </a:lnTo>
                  <a:lnTo>
                    <a:pt x="4153" y="1768"/>
                  </a:lnTo>
                  <a:lnTo>
                    <a:pt x="4169" y="1774"/>
                  </a:lnTo>
                  <a:lnTo>
                    <a:pt x="4182" y="1773"/>
                  </a:lnTo>
                  <a:lnTo>
                    <a:pt x="4200" y="1767"/>
                  </a:lnTo>
                  <a:lnTo>
                    <a:pt x="4222" y="1755"/>
                  </a:lnTo>
                  <a:lnTo>
                    <a:pt x="4280" y="1723"/>
                  </a:lnTo>
                  <a:lnTo>
                    <a:pt x="4364" y="1674"/>
                  </a:lnTo>
                  <a:lnTo>
                    <a:pt x="4463" y="1615"/>
                  </a:lnTo>
                  <a:lnTo>
                    <a:pt x="4545" y="1565"/>
                  </a:lnTo>
                  <a:lnTo>
                    <a:pt x="4597" y="1547"/>
                  </a:lnTo>
                  <a:lnTo>
                    <a:pt x="4640" y="1556"/>
                  </a:lnTo>
                  <a:lnTo>
                    <a:pt x="4698" y="1590"/>
                  </a:lnTo>
                  <a:lnTo>
                    <a:pt x="4850" y="1678"/>
                  </a:lnTo>
                  <a:lnTo>
                    <a:pt x="5385" y="1986"/>
                  </a:lnTo>
                  <a:lnTo>
                    <a:pt x="5387" y="19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AutoShape 103"/>
            <p:cNvSpPr>
              <a:spLocks/>
            </p:cNvSpPr>
            <p:nvPr/>
          </p:nvSpPr>
          <p:spPr bwMode="auto">
            <a:xfrm>
              <a:off x="1263" y="5462"/>
              <a:ext cx="202" cy="225"/>
            </a:xfrm>
            <a:custGeom>
              <a:avLst/>
              <a:gdLst>
                <a:gd name="T0" fmla="+- 0 1279 1263"/>
                <a:gd name="T1" fmla="*/ T0 w 202"/>
                <a:gd name="T2" fmla="+- 0 5470 5462"/>
                <a:gd name="T3" fmla="*/ 5470 h 225"/>
                <a:gd name="T4" fmla="+- 0 1272 1263"/>
                <a:gd name="T5" fmla="*/ T4 w 202"/>
                <a:gd name="T6" fmla="+- 0 5463 5462"/>
                <a:gd name="T7" fmla="*/ 5463 h 225"/>
                <a:gd name="T8" fmla="+- 0 1272 1263"/>
                <a:gd name="T9" fmla="*/ T8 w 202"/>
                <a:gd name="T10" fmla="+- 0 5462 5462"/>
                <a:gd name="T11" fmla="*/ 5462 h 225"/>
                <a:gd name="T12" fmla="+- 0 1270 1263"/>
                <a:gd name="T13" fmla="*/ T12 w 202"/>
                <a:gd name="T14" fmla="+- 0 5463 5462"/>
                <a:gd name="T15" fmla="*/ 5463 h 225"/>
                <a:gd name="T16" fmla="+- 0 1269 1263"/>
                <a:gd name="T17" fmla="*/ T16 w 202"/>
                <a:gd name="T18" fmla="+- 0 5464 5462"/>
                <a:gd name="T19" fmla="*/ 5464 h 225"/>
                <a:gd name="T20" fmla="+- 0 1263 1263"/>
                <a:gd name="T21" fmla="*/ T20 w 202"/>
                <a:gd name="T22" fmla="+- 0 5469 5462"/>
                <a:gd name="T23" fmla="*/ 5469 h 225"/>
                <a:gd name="T24" fmla="+- 0 1263 1263"/>
                <a:gd name="T25" fmla="*/ T24 w 202"/>
                <a:gd name="T26" fmla="+- 0 5476 5462"/>
                <a:gd name="T27" fmla="*/ 5476 h 225"/>
                <a:gd name="T28" fmla="+- 0 1270 1263"/>
                <a:gd name="T29" fmla="*/ T28 w 202"/>
                <a:gd name="T30" fmla="+- 0 5484 5462"/>
                <a:gd name="T31" fmla="*/ 5484 h 225"/>
                <a:gd name="T32" fmla="+- 0 1270 1263"/>
                <a:gd name="T33" fmla="*/ T32 w 202"/>
                <a:gd name="T34" fmla="+- 0 5478 5462"/>
                <a:gd name="T35" fmla="*/ 5478 h 225"/>
                <a:gd name="T36" fmla="+- 0 1279 1263"/>
                <a:gd name="T37" fmla="*/ T36 w 202"/>
                <a:gd name="T38" fmla="+- 0 5470 5462"/>
                <a:gd name="T39" fmla="*/ 5470 h 225"/>
                <a:gd name="T40" fmla="+- 0 1465 1263"/>
                <a:gd name="T41" fmla="*/ T40 w 202"/>
                <a:gd name="T42" fmla="+- 0 5687 5462"/>
                <a:gd name="T43" fmla="*/ 5687 h 225"/>
                <a:gd name="T44" fmla="+- 0 1465 1263"/>
                <a:gd name="T45" fmla="*/ T44 w 202"/>
                <a:gd name="T46" fmla="+- 0 5681 5462"/>
                <a:gd name="T47" fmla="*/ 5681 h 225"/>
                <a:gd name="T48" fmla="+- 0 1270 1263"/>
                <a:gd name="T49" fmla="*/ T48 w 202"/>
                <a:gd name="T50" fmla="+- 0 5478 5462"/>
                <a:gd name="T51" fmla="*/ 5478 h 225"/>
                <a:gd name="T52" fmla="+- 0 1270 1263"/>
                <a:gd name="T53" fmla="*/ T52 w 202"/>
                <a:gd name="T54" fmla="+- 0 5484 5462"/>
                <a:gd name="T55" fmla="*/ 5484 h 225"/>
                <a:gd name="T56" fmla="+- 0 1465 1263"/>
                <a:gd name="T57" fmla="*/ T56 w 202"/>
                <a:gd name="T58" fmla="+- 0 5687 5462"/>
                <a:gd name="T59" fmla="*/ 5687 h 2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202" h="225">
                  <a:moveTo>
                    <a:pt x="16" y="8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7" y="22"/>
                  </a:lnTo>
                  <a:lnTo>
                    <a:pt x="7" y="16"/>
                  </a:lnTo>
                  <a:lnTo>
                    <a:pt x="16" y="8"/>
                  </a:lnTo>
                  <a:close/>
                  <a:moveTo>
                    <a:pt x="202" y="225"/>
                  </a:moveTo>
                  <a:lnTo>
                    <a:pt x="202" y="219"/>
                  </a:lnTo>
                  <a:lnTo>
                    <a:pt x="7" y="16"/>
                  </a:lnTo>
                  <a:lnTo>
                    <a:pt x="7" y="22"/>
                  </a:lnTo>
                  <a:lnTo>
                    <a:pt x="202" y="225"/>
                  </a:lnTo>
                  <a:close/>
                </a:path>
              </a:pathLst>
            </a:custGeom>
            <a:solidFill>
              <a:srgbClr val="B7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270" name="Picture 10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" y="5463"/>
              <a:ext cx="3813" cy="1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101"/>
            <p:cNvSpPr>
              <a:spLocks/>
            </p:cNvSpPr>
            <p:nvPr/>
          </p:nvSpPr>
          <p:spPr bwMode="auto">
            <a:xfrm>
              <a:off x="1270" y="5470"/>
              <a:ext cx="195" cy="212"/>
            </a:xfrm>
            <a:custGeom>
              <a:avLst/>
              <a:gdLst>
                <a:gd name="T0" fmla="+- 0 1465 1270"/>
                <a:gd name="T1" fmla="*/ T0 w 195"/>
                <a:gd name="T2" fmla="+- 0 5681 5470"/>
                <a:gd name="T3" fmla="*/ 5681 h 212"/>
                <a:gd name="T4" fmla="+- 0 1464 1270"/>
                <a:gd name="T5" fmla="*/ T4 w 195"/>
                <a:gd name="T6" fmla="+- 0 5660 5470"/>
                <a:gd name="T7" fmla="*/ 5660 h 212"/>
                <a:gd name="T8" fmla="+- 0 1279 1270"/>
                <a:gd name="T9" fmla="*/ T8 w 195"/>
                <a:gd name="T10" fmla="+- 0 5470 5470"/>
                <a:gd name="T11" fmla="*/ 5470 h 212"/>
                <a:gd name="T12" fmla="+- 0 1270 1270"/>
                <a:gd name="T13" fmla="*/ T12 w 195"/>
                <a:gd name="T14" fmla="+- 0 5478 5470"/>
                <a:gd name="T15" fmla="*/ 5478 h 212"/>
                <a:gd name="T16" fmla="+- 0 1465 1270"/>
                <a:gd name="T17" fmla="*/ T16 w 195"/>
                <a:gd name="T18" fmla="+- 0 5681 5470"/>
                <a:gd name="T19" fmla="*/ 5681 h 2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5" h="212">
                  <a:moveTo>
                    <a:pt x="195" y="211"/>
                  </a:moveTo>
                  <a:lnTo>
                    <a:pt x="194" y="190"/>
                  </a:lnTo>
                  <a:lnTo>
                    <a:pt x="9" y="0"/>
                  </a:lnTo>
                  <a:lnTo>
                    <a:pt x="0" y="8"/>
                  </a:lnTo>
                  <a:lnTo>
                    <a:pt x="195" y="211"/>
                  </a:lnTo>
                  <a:close/>
                </a:path>
              </a:pathLst>
            </a:custGeom>
            <a:solidFill>
              <a:srgbClr val="C92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268" name="Picture 100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" y="5468"/>
              <a:ext cx="3798" cy="1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99"/>
            <p:cNvSpPr>
              <a:spLocks/>
            </p:cNvSpPr>
            <p:nvPr/>
          </p:nvSpPr>
          <p:spPr bwMode="auto">
            <a:xfrm>
              <a:off x="5297" y="9781"/>
              <a:ext cx="26" cy="301"/>
            </a:xfrm>
            <a:custGeom>
              <a:avLst/>
              <a:gdLst>
                <a:gd name="T0" fmla="+- 0 5319 5297"/>
                <a:gd name="T1" fmla="*/ T0 w 26"/>
                <a:gd name="T2" fmla="+- 0 10077 9781"/>
                <a:gd name="T3" fmla="*/ 10077 h 301"/>
                <a:gd name="T4" fmla="+- 0 5315 5297"/>
                <a:gd name="T5" fmla="*/ T4 w 26"/>
                <a:gd name="T6" fmla="+- 0 10077 9781"/>
                <a:gd name="T7" fmla="*/ 10077 h 301"/>
                <a:gd name="T8" fmla="+- 0 5315 5297"/>
                <a:gd name="T9" fmla="*/ T8 w 26"/>
                <a:gd name="T10" fmla="+- 0 10082 9781"/>
                <a:gd name="T11" fmla="*/ 10082 h 301"/>
                <a:gd name="T12" fmla="+- 0 5319 5297"/>
                <a:gd name="T13" fmla="*/ T12 w 26"/>
                <a:gd name="T14" fmla="+- 0 10082 9781"/>
                <a:gd name="T15" fmla="*/ 10082 h 301"/>
                <a:gd name="T16" fmla="+- 0 5319 5297"/>
                <a:gd name="T17" fmla="*/ T16 w 26"/>
                <a:gd name="T18" fmla="+- 0 10077 9781"/>
                <a:gd name="T19" fmla="*/ 10077 h 301"/>
                <a:gd name="T20" fmla="+- 0 5300 5297"/>
                <a:gd name="T21" fmla="*/ T20 w 26"/>
                <a:gd name="T22" fmla="+- 0 10077 9781"/>
                <a:gd name="T23" fmla="*/ 10077 h 301"/>
                <a:gd name="T24" fmla="+- 0 5297 5297"/>
                <a:gd name="T25" fmla="*/ T24 w 26"/>
                <a:gd name="T26" fmla="+- 0 10077 9781"/>
                <a:gd name="T27" fmla="*/ 10077 h 301"/>
                <a:gd name="T28" fmla="+- 0 5297 5297"/>
                <a:gd name="T29" fmla="*/ T28 w 26"/>
                <a:gd name="T30" fmla="+- 0 10081 9781"/>
                <a:gd name="T31" fmla="*/ 10081 h 301"/>
                <a:gd name="T32" fmla="+- 0 5300 5297"/>
                <a:gd name="T33" fmla="*/ T32 w 26"/>
                <a:gd name="T34" fmla="+- 0 10081 9781"/>
                <a:gd name="T35" fmla="*/ 10081 h 301"/>
                <a:gd name="T36" fmla="+- 0 5300 5297"/>
                <a:gd name="T37" fmla="*/ T36 w 26"/>
                <a:gd name="T38" fmla="+- 0 10077 9781"/>
                <a:gd name="T39" fmla="*/ 10077 h 301"/>
                <a:gd name="T40" fmla="+- 0 5320 5297"/>
                <a:gd name="T41" fmla="*/ T40 w 26"/>
                <a:gd name="T42" fmla="+- 0 10003 9781"/>
                <a:gd name="T43" fmla="*/ 10003 h 301"/>
                <a:gd name="T44" fmla="+- 0 5316 5297"/>
                <a:gd name="T45" fmla="*/ T44 w 26"/>
                <a:gd name="T46" fmla="+- 0 10003 9781"/>
                <a:gd name="T47" fmla="*/ 10003 h 301"/>
                <a:gd name="T48" fmla="+- 0 5316 5297"/>
                <a:gd name="T49" fmla="*/ T48 w 26"/>
                <a:gd name="T50" fmla="+- 0 10048 9781"/>
                <a:gd name="T51" fmla="*/ 10048 h 301"/>
                <a:gd name="T52" fmla="+- 0 5319 5297"/>
                <a:gd name="T53" fmla="*/ T52 w 26"/>
                <a:gd name="T54" fmla="+- 0 10048 9781"/>
                <a:gd name="T55" fmla="*/ 10048 h 301"/>
                <a:gd name="T56" fmla="+- 0 5320 5297"/>
                <a:gd name="T57" fmla="*/ T56 w 26"/>
                <a:gd name="T58" fmla="+- 0 10003 9781"/>
                <a:gd name="T59" fmla="*/ 10003 h 301"/>
                <a:gd name="T60" fmla="+- 0 5301 5297"/>
                <a:gd name="T61" fmla="*/ T60 w 26"/>
                <a:gd name="T62" fmla="+- 0 10003 9781"/>
                <a:gd name="T63" fmla="*/ 10003 h 301"/>
                <a:gd name="T64" fmla="+- 0 5298 5297"/>
                <a:gd name="T65" fmla="*/ T64 w 26"/>
                <a:gd name="T66" fmla="+- 0 10003 9781"/>
                <a:gd name="T67" fmla="*/ 10003 h 301"/>
                <a:gd name="T68" fmla="+- 0 5297 5297"/>
                <a:gd name="T69" fmla="*/ T68 w 26"/>
                <a:gd name="T70" fmla="+- 0 10048 9781"/>
                <a:gd name="T71" fmla="*/ 10048 h 301"/>
                <a:gd name="T72" fmla="+- 0 5301 5297"/>
                <a:gd name="T73" fmla="*/ T72 w 26"/>
                <a:gd name="T74" fmla="+- 0 10048 9781"/>
                <a:gd name="T75" fmla="*/ 10048 h 301"/>
                <a:gd name="T76" fmla="+- 0 5301 5297"/>
                <a:gd name="T77" fmla="*/ T76 w 26"/>
                <a:gd name="T78" fmla="+- 0 10003 9781"/>
                <a:gd name="T79" fmla="*/ 10003 h 301"/>
                <a:gd name="T80" fmla="+- 0 5302 5297"/>
                <a:gd name="T81" fmla="*/ T80 w 26"/>
                <a:gd name="T82" fmla="+- 0 9929 9781"/>
                <a:gd name="T83" fmla="*/ 9929 h 301"/>
                <a:gd name="T84" fmla="+- 0 5298 5297"/>
                <a:gd name="T85" fmla="*/ T84 w 26"/>
                <a:gd name="T86" fmla="+- 0 9929 9781"/>
                <a:gd name="T87" fmla="*/ 9929 h 301"/>
                <a:gd name="T88" fmla="+- 0 5298 5297"/>
                <a:gd name="T89" fmla="*/ T88 w 26"/>
                <a:gd name="T90" fmla="+- 0 9974 9781"/>
                <a:gd name="T91" fmla="*/ 9974 h 301"/>
                <a:gd name="T92" fmla="+- 0 5302 5297"/>
                <a:gd name="T93" fmla="*/ T92 w 26"/>
                <a:gd name="T94" fmla="+- 0 9974 9781"/>
                <a:gd name="T95" fmla="*/ 9974 h 301"/>
                <a:gd name="T96" fmla="+- 0 5302 5297"/>
                <a:gd name="T97" fmla="*/ T96 w 26"/>
                <a:gd name="T98" fmla="+- 0 9929 9781"/>
                <a:gd name="T99" fmla="*/ 9929 h 301"/>
                <a:gd name="T100" fmla="+- 0 5320 5297"/>
                <a:gd name="T101" fmla="*/ T100 w 26"/>
                <a:gd name="T102" fmla="+- 0 9929 9781"/>
                <a:gd name="T103" fmla="*/ 9929 h 301"/>
                <a:gd name="T104" fmla="+- 0 5317 5297"/>
                <a:gd name="T105" fmla="*/ T104 w 26"/>
                <a:gd name="T106" fmla="+- 0 9929 9781"/>
                <a:gd name="T107" fmla="*/ 9929 h 301"/>
                <a:gd name="T108" fmla="+- 0 5316 5297"/>
                <a:gd name="T109" fmla="*/ T108 w 26"/>
                <a:gd name="T110" fmla="+- 0 9974 9781"/>
                <a:gd name="T111" fmla="*/ 9974 h 301"/>
                <a:gd name="T112" fmla="+- 0 5309 5297"/>
                <a:gd name="T113" fmla="*/ T112 w 26"/>
                <a:gd name="T114" fmla="+- 0 9974 9781"/>
                <a:gd name="T115" fmla="*/ 9974 h 301"/>
                <a:gd name="T116" fmla="+- 0 5320 5297"/>
                <a:gd name="T117" fmla="*/ T116 w 26"/>
                <a:gd name="T118" fmla="+- 0 9974 9781"/>
                <a:gd name="T119" fmla="*/ 9974 h 301"/>
                <a:gd name="T120" fmla="+- 0 5320 5297"/>
                <a:gd name="T121" fmla="*/ T120 w 26"/>
                <a:gd name="T122" fmla="+- 0 9929 9781"/>
                <a:gd name="T123" fmla="*/ 9929 h 301"/>
                <a:gd name="T124" fmla="+- 0 5321 5297"/>
                <a:gd name="T125" fmla="*/ T124 w 26"/>
                <a:gd name="T126" fmla="+- 0 9855 9781"/>
                <a:gd name="T127" fmla="*/ 9855 h 301"/>
                <a:gd name="T128" fmla="+- 0 5318 5297"/>
                <a:gd name="T129" fmla="*/ T128 w 26"/>
                <a:gd name="T130" fmla="+- 0 9855 9781"/>
                <a:gd name="T131" fmla="*/ 9855 h 301"/>
                <a:gd name="T132" fmla="+- 0 5317 5297"/>
                <a:gd name="T133" fmla="*/ T132 w 26"/>
                <a:gd name="T134" fmla="+- 0 9900 9781"/>
                <a:gd name="T135" fmla="*/ 9900 h 301"/>
                <a:gd name="T136" fmla="+- 0 5321 5297"/>
                <a:gd name="T137" fmla="*/ T136 w 26"/>
                <a:gd name="T138" fmla="+- 0 9900 9781"/>
                <a:gd name="T139" fmla="*/ 9900 h 301"/>
                <a:gd name="T140" fmla="+- 0 5321 5297"/>
                <a:gd name="T141" fmla="*/ T140 w 26"/>
                <a:gd name="T142" fmla="+- 0 9855 9781"/>
                <a:gd name="T143" fmla="*/ 9855 h 301"/>
                <a:gd name="T144" fmla="+- 0 5303 5297"/>
                <a:gd name="T145" fmla="*/ T144 w 26"/>
                <a:gd name="T146" fmla="+- 0 9855 9781"/>
                <a:gd name="T147" fmla="*/ 9855 h 301"/>
                <a:gd name="T148" fmla="+- 0 5299 5297"/>
                <a:gd name="T149" fmla="*/ T148 w 26"/>
                <a:gd name="T150" fmla="+- 0 9855 9781"/>
                <a:gd name="T151" fmla="*/ 9855 h 301"/>
                <a:gd name="T152" fmla="+- 0 5299 5297"/>
                <a:gd name="T153" fmla="*/ T152 w 26"/>
                <a:gd name="T154" fmla="+- 0 9900 9781"/>
                <a:gd name="T155" fmla="*/ 9900 h 301"/>
                <a:gd name="T156" fmla="+- 0 5302 5297"/>
                <a:gd name="T157" fmla="*/ T156 w 26"/>
                <a:gd name="T158" fmla="+- 0 9900 9781"/>
                <a:gd name="T159" fmla="*/ 9900 h 301"/>
                <a:gd name="T160" fmla="+- 0 5303 5297"/>
                <a:gd name="T161" fmla="*/ T160 w 26"/>
                <a:gd name="T162" fmla="+- 0 9855 9781"/>
                <a:gd name="T163" fmla="*/ 9855 h 301"/>
                <a:gd name="T164" fmla="+- 0 5304 5297"/>
                <a:gd name="T165" fmla="*/ T164 w 26"/>
                <a:gd name="T166" fmla="+- 0 9781 9781"/>
                <a:gd name="T167" fmla="*/ 9781 h 301"/>
                <a:gd name="T168" fmla="+- 0 5300 5297"/>
                <a:gd name="T169" fmla="*/ T168 w 26"/>
                <a:gd name="T170" fmla="+- 0 9781 9781"/>
                <a:gd name="T171" fmla="*/ 9781 h 301"/>
                <a:gd name="T172" fmla="+- 0 5299 5297"/>
                <a:gd name="T173" fmla="*/ T172 w 26"/>
                <a:gd name="T174" fmla="+- 0 9826 9781"/>
                <a:gd name="T175" fmla="*/ 9826 h 301"/>
                <a:gd name="T176" fmla="+- 0 5303 5297"/>
                <a:gd name="T177" fmla="*/ T176 w 26"/>
                <a:gd name="T178" fmla="+- 0 9826 9781"/>
                <a:gd name="T179" fmla="*/ 9826 h 301"/>
                <a:gd name="T180" fmla="+- 0 5304 5297"/>
                <a:gd name="T181" fmla="*/ T180 w 26"/>
                <a:gd name="T182" fmla="+- 0 9781 9781"/>
                <a:gd name="T183" fmla="*/ 9781 h 301"/>
                <a:gd name="T184" fmla="+- 0 5322 5297"/>
                <a:gd name="T185" fmla="*/ T184 w 26"/>
                <a:gd name="T186" fmla="+- 0 9781 9781"/>
                <a:gd name="T187" fmla="*/ 9781 h 301"/>
                <a:gd name="T188" fmla="+- 0 5318 5297"/>
                <a:gd name="T189" fmla="*/ T188 w 26"/>
                <a:gd name="T190" fmla="+- 0 9781 9781"/>
                <a:gd name="T191" fmla="*/ 9781 h 301"/>
                <a:gd name="T192" fmla="+- 0 5318 5297"/>
                <a:gd name="T193" fmla="*/ T192 w 26"/>
                <a:gd name="T194" fmla="+- 0 9826 9781"/>
                <a:gd name="T195" fmla="*/ 9826 h 301"/>
                <a:gd name="T196" fmla="+- 0 5322 5297"/>
                <a:gd name="T197" fmla="*/ T196 w 26"/>
                <a:gd name="T198" fmla="+- 0 9826 9781"/>
                <a:gd name="T199" fmla="*/ 9826 h 301"/>
                <a:gd name="T200" fmla="+- 0 5322 5297"/>
                <a:gd name="T201" fmla="*/ T200 w 26"/>
                <a:gd name="T202" fmla="+- 0 9781 9781"/>
                <a:gd name="T203" fmla="*/ 9781 h 3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26" h="301">
                  <a:moveTo>
                    <a:pt x="22" y="296"/>
                  </a:moveTo>
                  <a:lnTo>
                    <a:pt x="18" y="296"/>
                  </a:lnTo>
                  <a:lnTo>
                    <a:pt x="18" y="301"/>
                  </a:lnTo>
                  <a:lnTo>
                    <a:pt x="22" y="301"/>
                  </a:lnTo>
                  <a:lnTo>
                    <a:pt x="22" y="296"/>
                  </a:lnTo>
                  <a:close/>
                  <a:moveTo>
                    <a:pt x="3" y="296"/>
                  </a:moveTo>
                  <a:lnTo>
                    <a:pt x="0" y="296"/>
                  </a:lnTo>
                  <a:lnTo>
                    <a:pt x="0" y="300"/>
                  </a:lnTo>
                  <a:lnTo>
                    <a:pt x="3" y="300"/>
                  </a:lnTo>
                  <a:lnTo>
                    <a:pt x="3" y="296"/>
                  </a:lnTo>
                  <a:close/>
                  <a:moveTo>
                    <a:pt x="23" y="222"/>
                  </a:moveTo>
                  <a:lnTo>
                    <a:pt x="19" y="222"/>
                  </a:lnTo>
                  <a:lnTo>
                    <a:pt x="19" y="267"/>
                  </a:lnTo>
                  <a:lnTo>
                    <a:pt x="22" y="267"/>
                  </a:lnTo>
                  <a:lnTo>
                    <a:pt x="23" y="222"/>
                  </a:lnTo>
                  <a:close/>
                  <a:moveTo>
                    <a:pt x="4" y="222"/>
                  </a:moveTo>
                  <a:lnTo>
                    <a:pt x="1" y="222"/>
                  </a:lnTo>
                  <a:lnTo>
                    <a:pt x="0" y="267"/>
                  </a:lnTo>
                  <a:lnTo>
                    <a:pt x="4" y="267"/>
                  </a:lnTo>
                  <a:lnTo>
                    <a:pt x="4" y="222"/>
                  </a:lnTo>
                  <a:close/>
                  <a:moveTo>
                    <a:pt x="5" y="148"/>
                  </a:moveTo>
                  <a:lnTo>
                    <a:pt x="1" y="148"/>
                  </a:lnTo>
                  <a:lnTo>
                    <a:pt x="1" y="193"/>
                  </a:lnTo>
                  <a:lnTo>
                    <a:pt x="5" y="193"/>
                  </a:lnTo>
                  <a:lnTo>
                    <a:pt x="5" y="148"/>
                  </a:lnTo>
                  <a:close/>
                  <a:moveTo>
                    <a:pt x="23" y="148"/>
                  </a:moveTo>
                  <a:lnTo>
                    <a:pt x="20" y="148"/>
                  </a:lnTo>
                  <a:lnTo>
                    <a:pt x="19" y="193"/>
                  </a:lnTo>
                  <a:lnTo>
                    <a:pt x="12" y="193"/>
                  </a:lnTo>
                  <a:lnTo>
                    <a:pt x="23" y="193"/>
                  </a:lnTo>
                  <a:lnTo>
                    <a:pt x="23" y="148"/>
                  </a:lnTo>
                  <a:close/>
                  <a:moveTo>
                    <a:pt x="24" y="74"/>
                  </a:moveTo>
                  <a:lnTo>
                    <a:pt x="21" y="74"/>
                  </a:lnTo>
                  <a:lnTo>
                    <a:pt x="20" y="119"/>
                  </a:lnTo>
                  <a:lnTo>
                    <a:pt x="24" y="119"/>
                  </a:lnTo>
                  <a:lnTo>
                    <a:pt x="24" y="74"/>
                  </a:lnTo>
                  <a:close/>
                  <a:moveTo>
                    <a:pt x="6" y="74"/>
                  </a:moveTo>
                  <a:lnTo>
                    <a:pt x="2" y="74"/>
                  </a:lnTo>
                  <a:lnTo>
                    <a:pt x="2" y="119"/>
                  </a:lnTo>
                  <a:lnTo>
                    <a:pt x="5" y="119"/>
                  </a:lnTo>
                  <a:lnTo>
                    <a:pt x="6" y="74"/>
                  </a:lnTo>
                  <a:close/>
                  <a:moveTo>
                    <a:pt x="7" y="0"/>
                  </a:moveTo>
                  <a:lnTo>
                    <a:pt x="3" y="0"/>
                  </a:lnTo>
                  <a:lnTo>
                    <a:pt x="2" y="45"/>
                  </a:lnTo>
                  <a:lnTo>
                    <a:pt x="6" y="45"/>
                  </a:lnTo>
                  <a:lnTo>
                    <a:pt x="7" y="0"/>
                  </a:lnTo>
                  <a:close/>
                  <a:moveTo>
                    <a:pt x="25" y="0"/>
                  </a:moveTo>
                  <a:lnTo>
                    <a:pt x="21" y="0"/>
                  </a:lnTo>
                  <a:lnTo>
                    <a:pt x="21" y="45"/>
                  </a:lnTo>
                  <a:lnTo>
                    <a:pt x="25" y="4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7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98"/>
            <p:cNvSpPr>
              <a:spLocks noChangeShapeType="1"/>
            </p:cNvSpPr>
            <p:nvPr/>
          </p:nvSpPr>
          <p:spPr bwMode="auto">
            <a:xfrm>
              <a:off x="5300" y="10079"/>
              <a:ext cx="15" cy="0"/>
            </a:xfrm>
            <a:prstGeom prst="line">
              <a:avLst/>
            </a:prstGeom>
            <a:noFill/>
            <a:ln w="2819">
              <a:solidFill>
                <a:srgbClr val="C925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97"/>
            <p:cNvSpPr>
              <a:spLocks noChangeShapeType="1"/>
            </p:cNvSpPr>
            <p:nvPr/>
          </p:nvSpPr>
          <p:spPr bwMode="auto">
            <a:xfrm>
              <a:off x="5301" y="10025"/>
              <a:ext cx="15" cy="0"/>
            </a:xfrm>
            <a:prstGeom prst="line">
              <a:avLst/>
            </a:prstGeom>
            <a:noFill/>
            <a:ln w="28283">
              <a:solidFill>
                <a:srgbClr val="C925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96"/>
            <p:cNvSpPr>
              <a:spLocks noChangeShapeType="1"/>
            </p:cNvSpPr>
            <p:nvPr/>
          </p:nvSpPr>
          <p:spPr bwMode="auto">
            <a:xfrm>
              <a:off x="5302" y="9951"/>
              <a:ext cx="15" cy="0"/>
            </a:xfrm>
            <a:prstGeom prst="line">
              <a:avLst/>
            </a:prstGeom>
            <a:noFill/>
            <a:ln w="28283">
              <a:solidFill>
                <a:srgbClr val="C925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95"/>
            <p:cNvSpPr>
              <a:spLocks/>
            </p:cNvSpPr>
            <p:nvPr/>
          </p:nvSpPr>
          <p:spPr bwMode="auto">
            <a:xfrm>
              <a:off x="5302" y="9803"/>
              <a:ext cx="16" cy="74"/>
            </a:xfrm>
            <a:custGeom>
              <a:avLst/>
              <a:gdLst>
                <a:gd name="T0" fmla="+- 0 5302 5302"/>
                <a:gd name="T1" fmla="*/ T0 w 16"/>
                <a:gd name="T2" fmla="+- 0 9877 9803"/>
                <a:gd name="T3" fmla="*/ 9877 h 74"/>
                <a:gd name="T4" fmla="+- 0 5318 5302"/>
                <a:gd name="T5" fmla="*/ T4 w 16"/>
                <a:gd name="T6" fmla="+- 0 9877 9803"/>
                <a:gd name="T7" fmla="*/ 9877 h 74"/>
                <a:gd name="T8" fmla="+- 0 5303 5302"/>
                <a:gd name="T9" fmla="*/ T8 w 16"/>
                <a:gd name="T10" fmla="+- 0 9803 9803"/>
                <a:gd name="T11" fmla="*/ 9803 h 74"/>
                <a:gd name="T12" fmla="+- 0 5318 5302"/>
                <a:gd name="T13" fmla="*/ T12 w 16"/>
                <a:gd name="T14" fmla="+- 0 9803 9803"/>
                <a:gd name="T15" fmla="*/ 9803 h 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6" h="74">
                  <a:moveTo>
                    <a:pt x="0" y="74"/>
                  </a:moveTo>
                  <a:lnTo>
                    <a:pt x="16" y="74"/>
                  </a:lnTo>
                  <a:moveTo>
                    <a:pt x="1" y="0"/>
                  </a:moveTo>
                  <a:lnTo>
                    <a:pt x="16" y="0"/>
                  </a:lnTo>
                </a:path>
              </a:pathLst>
            </a:custGeom>
            <a:noFill/>
            <a:ln w="28296">
              <a:solidFill>
                <a:srgbClr val="C925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262" name="Picture 94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5" y="6509"/>
              <a:ext cx="794" cy="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61" name="Picture 93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" y="6281"/>
              <a:ext cx="73" cy="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60" name="Picture 92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9" y="4919"/>
              <a:ext cx="70" cy="3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9" name="Picture 9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" y="5511"/>
              <a:ext cx="67" cy="3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8" name="Picture 90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3" y="6671"/>
              <a:ext cx="158" cy="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utoShape 89"/>
            <p:cNvSpPr>
              <a:spLocks/>
            </p:cNvSpPr>
            <p:nvPr/>
          </p:nvSpPr>
          <p:spPr bwMode="auto">
            <a:xfrm>
              <a:off x="14121" y="10005"/>
              <a:ext cx="155" cy="205"/>
            </a:xfrm>
            <a:custGeom>
              <a:avLst/>
              <a:gdLst>
                <a:gd name="T0" fmla="+- 0 14233 14121"/>
                <a:gd name="T1" fmla="*/ T0 w 155"/>
                <a:gd name="T2" fmla="+- 0 10207 10005"/>
                <a:gd name="T3" fmla="*/ 10207 h 205"/>
                <a:gd name="T4" fmla="+- 0 14230 14121"/>
                <a:gd name="T5" fmla="*/ T4 w 155"/>
                <a:gd name="T6" fmla="+- 0 10194 10005"/>
                <a:gd name="T7" fmla="*/ 10194 h 205"/>
                <a:gd name="T8" fmla="+- 0 14221 14121"/>
                <a:gd name="T9" fmla="*/ T8 w 155"/>
                <a:gd name="T10" fmla="+- 0 10196 10005"/>
                <a:gd name="T11" fmla="*/ 10196 h 205"/>
                <a:gd name="T12" fmla="+- 0 14209 14121"/>
                <a:gd name="T13" fmla="*/ T12 w 155"/>
                <a:gd name="T14" fmla="+- 0 10197 10005"/>
                <a:gd name="T15" fmla="*/ 10197 h 205"/>
                <a:gd name="T16" fmla="+- 0 14193 14121"/>
                <a:gd name="T17" fmla="*/ T16 w 155"/>
                <a:gd name="T18" fmla="+- 0 10197 10005"/>
                <a:gd name="T19" fmla="*/ 10197 h 205"/>
                <a:gd name="T20" fmla="+- 0 14193 14121"/>
                <a:gd name="T21" fmla="*/ T20 w 155"/>
                <a:gd name="T22" fmla="+- 0 10210 10005"/>
                <a:gd name="T23" fmla="*/ 10210 h 205"/>
                <a:gd name="T24" fmla="+- 0 14211 14121"/>
                <a:gd name="T25" fmla="*/ T24 w 155"/>
                <a:gd name="T26" fmla="+- 0 10210 10005"/>
                <a:gd name="T27" fmla="*/ 10210 h 205"/>
                <a:gd name="T28" fmla="+- 0 14223 14121"/>
                <a:gd name="T29" fmla="*/ T28 w 155"/>
                <a:gd name="T30" fmla="+- 0 10209 10005"/>
                <a:gd name="T31" fmla="*/ 10209 h 205"/>
                <a:gd name="T32" fmla="+- 0 14233 14121"/>
                <a:gd name="T33" fmla="*/ T32 w 155"/>
                <a:gd name="T34" fmla="+- 0 10207 10005"/>
                <a:gd name="T35" fmla="*/ 10207 h 205"/>
                <a:gd name="T36" fmla="+- 0 14168 14121"/>
                <a:gd name="T37" fmla="*/ T36 w 155"/>
                <a:gd name="T38" fmla="+- 0 10195 10005"/>
                <a:gd name="T39" fmla="*/ 10195 h 205"/>
                <a:gd name="T40" fmla="+- 0 14150 14121"/>
                <a:gd name="T41" fmla="*/ T40 w 155"/>
                <a:gd name="T42" fmla="+- 0 10192 10005"/>
                <a:gd name="T43" fmla="*/ 10192 h 205"/>
                <a:gd name="T44" fmla="+- 0 14138 14121"/>
                <a:gd name="T45" fmla="*/ T44 w 155"/>
                <a:gd name="T46" fmla="+- 0 10187 10005"/>
                <a:gd name="T47" fmla="*/ 10187 h 205"/>
                <a:gd name="T48" fmla="+- 0 14133 14121"/>
                <a:gd name="T49" fmla="*/ T48 w 155"/>
                <a:gd name="T50" fmla="+- 0 10185 10005"/>
                <a:gd name="T51" fmla="*/ 10185 h 205"/>
                <a:gd name="T52" fmla="+- 0 14128 14121"/>
                <a:gd name="T53" fmla="*/ T52 w 155"/>
                <a:gd name="T54" fmla="+- 0 10196 10005"/>
                <a:gd name="T55" fmla="*/ 10196 h 205"/>
                <a:gd name="T56" fmla="+- 0 14133 14121"/>
                <a:gd name="T57" fmla="*/ T56 w 155"/>
                <a:gd name="T58" fmla="+- 0 10199 10005"/>
                <a:gd name="T59" fmla="*/ 10199 h 205"/>
                <a:gd name="T60" fmla="+- 0 14142 14121"/>
                <a:gd name="T61" fmla="*/ T60 w 155"/>
                <a:gd name="T62" fmla="+- 0 10202 10005"/>
                <a:gd name="T63" fmla="*/ 10202 h 205"/>
                <a:gd name="T64" fmla="+- 0 14153 14121"/>
                <a:gd name="T65" fmla="*/ T64 w 155"/>
                <a:gd name="T66" fmla="+- 0 10205 10005"/>
                <a:gd name="T67" fmla="*/ 10205 h 205"/>
                <a:gd name="T68" fmla="+- 0 14166 14121"/>
                <a:gd name="T69" fmla="*/ T68 w 155"/>
                <a:gd name="T70" fmla="+- 0 10208 10005"/>
                <a:gd name="T71" fmla="*/ 10208 h 205"/>
                <a:gd name="T72" fmla="+- 0 14168 14121"/>
                <a:gd name="T73" fmla="*/ T72 w 155"/>
                <a:gd name="T74" fmla="+- 0 10195 10005"/>
                <a:gd name="T75" fmla="*/ 10195 h 205"/>
                <a:gd name="T76" fmla="+- 0 14275 14121"/>
                <a:gd name="T77" fmla="*/ T76 w 155"/>
                <a:gd name="T78" fmla="+- 0 10163 10005"/>
                <a:gd name="T79" fmla="*/ 10163 h 205"/>
                <a:gd name="T80" fmla="+- 0 14262 14121"/>
                <a:gd name="T81" fmla="*/ T80 w 155"/>
                <a:gd name="T82" fmla="+- 0 10163 10005"/>
                <a:gd name="T83" fmla="*/ 10163 h 205"/>
                <a:gd name="T84" fmla="+- 0 14261 14121"/>
                <a:gd name="T85" fmla="*/ T84 w 155"/>
                <a:gd name="T86" fmla="+- 0 10185 10005"/>
                <a:gd name="T87" fmla="*/ 10185 h 205"/>
                <a:gd name="T88" fmla="+- 0 14260 14121"/>
                <a:gd name="T89" fmla="*/ T88 w 155"/>
                <a:gd name="T90" fmla="+- 0 10186 10005"/>
                <a:gd name="T91" fmla="*/ 10186 h 205"/>
                <a:gd name="T92" fmla="+- 0 14257 14121"/>
                <a:gd name="T93" fmla="*/ T92 w 155"/>
                <a:gd name="T94" fmla="+- 0 10186 10005"/>
                <a:gd name="T95" fmla="*/ 10186 h 205"/>
                <a:gd name="T96" fmla="+- 0 14254 14121"/>
                <a:gd name="T97" fmla="*/ T96 w 155"/>
                <a:gd name="T98" fmla="+- 0 10188 10005"/>
                <a:gd name="T99" fmla="*/ 10188 h 205"/>
                <a:gd name="T100" fmla="+- 0 14259 14121"/>
                <a:gd name="T101" fmla="*/ T100 w 155"/>
                <a:gd name="T102" fmla="+- 0 10200 10005"/>
                <a:gd name="T103" fmla="*/ 10200 h 205"/>
                <a:gd name="T104" fmla="+- 0 14266 14121"/>
                <a:gd name="T105" fmla="*/ T104 w 155"/>
                <a:gd name="T106" fmla="+- 0 10197 10005"/>
                <a:gd name="T107" fmla="*/ 10197 h 205"/>
                <a:gd name="T108" fmla="+- 0 14274 14121"/>
                <a:gd name="T109" fmla="*/ T108 w 155"/>
                <a:gd name="T110" fmla="+- 0 10193 10005"/>
                <a:gd name="T111" fmla="*/ 10193 h 205"/>
                <a:gd name="T112" fmla="+- 0 14275 14121"/>
                <a:gd name="T113" fmla="*/ T112 w 155"/>
                <a:gd name="T114" fmla="+- 0 10163 10005"/>
                <a:gd name="T115" fmla="*/ 10163 h 205"/>
                <a:gd name="T116" fmla="+- 0 14135 14121"/>
                <a:gd name="T117" fmla="*/ T116 w 155"/>
                <a:gd name="T118" fmla="+- 0 10128 10005"/>
                <a:gd name="T119" fmla="*/ 10128 h 205"/>
                <a:gd name="T120" fmla="+- 0 14122 14121"/>
                <a:gd name="T121" fmla="*/ T120 w 155"/>
                <a:gd name="T122" fmla="+- 0 10128 10005"/>
                <a:gd name="T123" fmla="*/ 10128 h 205"/>
                <a:gd name="T124" fmla="+- 0 14121 14121"/>
                <a:gd name="T125" fmla="*/ T124 w 155"/>
                <a:gd name="T126" fmla="+- 0 10166 10005"/>
                <a:gd name="T127" fmla="*/ 10166 h 205"/>
                <a:gd name="T128" fmla="+- 0 14134 14121"/>
                <a:gd name="T129" fmla="*/ T128 w 155"/>
                <a:gd name="T130" fmla="+- 0 10166 10005"/>
                <a:gd name="T131" fmla="*/ 10166 h 205"/>
                <a:gd name="T132" fmla="+- 0 14135 14121"/>
                <a:gd name="T133" fmla="*/ T132 w 155"/>
                <a:gd name="T134" fmla="+- 0 10128 10005"/>
                <a:gd name="T135" fmla="*/ 10128 h 205"/>
                <a:gd name="T136" fmla="+- 0 14275 14121"/>
                <a:gd name="T137" fmla="*/ T136 w 155"/>
                <a:gd name="T138" fmla="+- 0 10098 10005"/>
                <a:gd name="T139" fmla="*/ 10098 h 205"/>
                <a:gd name="T140" fmla="+- 0 14263 14121"/>
                <a:gd name="T141" fmla="*/ T140 w 155"/>
                <a:gd name="T142" fmla="+- 0 10098 10005"/>
                <a:gd name="T143" fmla="*/ 10098 h 205"/>
                <a:gd name="T144" fmla="+- 0 14262 14121"/>
                <a:gd name="T145" fmla="*/ T144 w 155"/>
                <a:gd name="T146" fmla="+- 0 10137 10005"/>
                <a:gd name="T147" fmla="*/ 10137 h 205"/>
                <a:gd name="T148" fmla="+- 0 14275 14121"/>
                <a:gd name="T149" fmla="*/ T148 w 155"/>
                <a:gd name="T150" fmla="+- 0 10137 10005"/>
                <a:gd name="T151" fmla="*/ 10137 h 205"/>
                <a:gd name="T152" fmla="+- 0 14275 14121"/>
                <a:gd name="T153" fmla="*/ T152 w 155"/>
                <a:gd name="T154" fmla="+- 0 10098 10005"/>
                <a:gd name="T155" fmla="*/ 10098 h 205"/>
                <a:gd name="T156" fmla="+- 0 14136 14121"/>
                <a:gd name="T157" fmla="*/ T156 w 155"/>
                <a:gd name="T158" fmla="+- 0 10063 10005"/>
                <a:gd name="T159" fmla="*/ 10063 h 205"/>
                <a:gd name="T160" fmla="+- 0 14123 14121"/>
                <a:gd name="T161" fmla="*/ T160 w 155"/>
                <a:gd name="T162" fmla="+- 0 10063 10005"/>
                <a:gd name="T163" fmla="*/ 10063 h 205"/>
                <a:gd name="T164" fmla="+- 0 14122 14121"/>
                <a:gd name="T165" fmla="*/ T164 w 155"/>
                <a:gd name="T166" fmla="+- 0 10102 10005"/>
                <a:gd name="T167" fmla="*/ 10102 h 205"/>
                <a:gd name="T168" fmla="+- 0 14135 14121"/>
                <a:gd name="T169" fmla="*/ T168 w 155"/>
                <a:gd name="T170" fmla="+- 0 10102 10005"/>
                <a:gd name="T171" fmla="*/ 10102 h 205"/>
                <a:gd name="T172" fmla="+- 0 14136 14121"/>
                <a:gd name="T173" fmla="*/ T172 w 155"/>
                <a:gd name="T174" fmla="+- 0 10063 10005"/>
                <a:gd name="T175" fmla="*/ 10063 h 205"/>
                <a:gd name="T176" fmla="+- 0 14276 14121"/>
                <a:gd name="T177" fmla="*/ T176 w 155"/>
                <a:gd name="T178" fmla="+- 0 10034 10005"/>
                <a:gd name="T179" fmla="*/ 10034 h 205"/>
                <a:gd name="T180" fmla="+- 0 14263 14121"/>
                <a:gd name="T181" fmla="*/ T180 w 155"/>
                <a:gd name="T182" fmla="+- 0 10034 10005"/>
                <a:gd name="T183" fmla="*/ 10034 h 205"/>
                <a:gd name="T184" fmla="+- 0 14263 14121"/>
                <a:gd name="T185" fmla="*/ T184 w 155"/>
                <a:gd name="T186" fmla="+- 0 10072 10005"/>
                <a:gd name="T187" fmla="*/ 10072 h 205"/>
                <a:gd name="T188" fmla="+- 0 14276 14121"/>
                <a:gd name="T189" fmla="*/ T188 w 155"/>
                <a:gd name="T190" fmla="+- 0 10072 10005"/>
                <a:gd name="T191" fmla="*/ 10072 h 205"/>
                <a:gd name="T192" fmla="+- 0 14276 14121"/>
                <a:gd name="T193" fmla="*/ T192 w 155"/>
                <a:gd name="T194" fmla="+- 0 10034 10005"/>
                <a:gd name="T195" fmla="*/ 10034 h 205"/>
                <a:gd name="T196" fmla="+- 0 14136 14121"/>
                <a:gd name="T197" fmla="*/ T196 w 155"/>
                <a:gd name="T198" fmla="+- 0 10005 10005"/>
                <a:gd name="T199" fmla="*/ 10005 h 205"/>
                <a:gd name="T200" fmla="+- 0 14123 14121"/>
                <a:gd name="T201" fmla="*/ T200 w 155"/>
                <a:gd name="T202" fmla="+- 0 10013 10005"/>
                <a:gd name="T203" fmla="*/ 10013 h 205"/>
                <a:gd name="T204" fmla="+- 0 14123 14121"/>
                <a:gd name="T205" fmla="*/ T204 w 155"/>
                <a:gd name="T206" fmla="+- 0 10037 10005"/>
                <a:gd name="T207" fmla="*/ 10037 h 205"/>
                <a:gd name="T208" fmla="+- 0 14136 14121"/>
                <a:gd name="T209" fmla="*/ T208 w 155"/>
                <a:gd name="T210" fmla="+- 0 10037 10005"/>
                <a:gd name="T211" fmla="*/ 10037 h 205"/>
                <a:gd name="T212" fmla="+- 0 14136 14121"/>
                <a:gd name="T213" fmla="*/ T212 w 155"/>
                <a:gd name="T214" fmla="+- 0 10005 10005"/>
                <a:gd name="T215" fmla="*/ 10005 h 2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155" h="205">
                  <a:moveTo>
                    <a:pt x="112" y="202"/>
                  </a:moveTo>
                  <a:lnTo>
                    <a:pt x="109" y="189"/>
                  </a:lnTo>
                  <a:lnTo>
                    <a:pt x="100" y="191"/>
                  </a:lnTo>
                  <a:lnTo>
                    <a:pt x="88" y="192"/>
                  </a:lnTo>
                  <a:lnTo>
                    <a:pt x="72" y="192"/>
                  </a:lnTo>
                  <a:lnTo>
                    <a:pt x="72" y="205"/>
                  </a:lnTo>
                  <a:lnTo>
                    <a:pt x="90" y="205"/>
                  </a:lnTo>
                  <a:lnTo>
                    <a:pt x="102" y="204"/>
                  </a:lnTo>
                  <a:lnTo>
                    <a:pt x="112" y="202"/>
                  </a:lnTo>
                  <a:close/>
                  <a:moveTo>
                    <a:pt x="47" y="190"/>
                  </a:moveTo>
                  <a:lnTo>
                    <a:pt x="29" y="187"/>
                  </a:lnTo>
                  <a:lnTo>
                    <a:pt x="17" y="182"/>
                  </a:lnTo>
                  <a:lnTo>
                    <a:pt x="12" y="180"/>
                  </a:lnTo>
                  <a:lnTo>
                    <a:pt x="7" y="191"/>
                  </a:lnTo>
                  <a:lnTo>
                    <a:pt x="12" y="194"/>
                  </a:lnTo>
                  <a:lnTo>
                    <a:pt x="21" y="197"/>
                  </a:lnTo>
                  <a:lnTo>
                    <a:pt x="32" y="200"/>
                  </a:lnTo>
                  <a:lnTo>
                    <a:pt x="45" y="203"/>
                  </a:lnTo>
                  <a:lnTo>
                    <a:pt x="47" y="190"/>
                  </a:lnTo>
                  <a:close/>
                  <a:moveTo>
                    <a:pt x="154" y="158"/>
                  </a:moveTo>
                  <a:lnTo>
                    <a:pt x="141" y="158"/>
                  </a:lnTo>
                  <a:lnTo>
                    <a:pt x="140" y="180"/>
                  </a:lnTo>
                  <a:lnTo>
                    <a:pt x="139" y="181"/>
                  </a:lnTo>
                  <a:lnTo>
                    <a:pt x="136" y="181"/>
                  </a:lnTo>
                  <a:lnTo>
                    <a:pt x="133" y="183"/>
                  </a:lnTo>
                  <a:lnTo>
                    <a:pt x="138" y="195"/>
                  </a:lnTo>
                  <a:lnTo>
                    <a:pt x="145" y="192"/>
                  </a:lnTo>
                  <a:lnTo>
                    <a:pt x="153" y="188"/>
                  </a:lnTo>
                  <a:lnTo>
                    <a:pt x="154" y="158"/>
                  </a:lnTo>
                  <a:close/>
                  <a:moveTo>
                    <a:pt x="14" y="123"/>
                  </a:moveTo>
                  <a:lnTo>
                    <a:pt x="1" y="123"/>
                  </a:lnTo>
                  <a:lnTo>
                    <a:pt x="0" y="161"/>
                  </a:lnTo>
                  <a:lnTo>
                    <a:pt x="13" y="161"/>
                  </a:lnTo>
                  <a:lnTo>
                    <a:pt x="14" y="123"/>
                  </a:lnTo>
                  <a:close/>
                  <a:moveTo>
                    <a:pt x="154" y="93"/>
                  </a:moveTo>
                  <a:lnTo>
                    <a:pt x="142" y="93"/>
                  </a:lnTo>
                  <a:lnTo>
                    <a:pt x="141" y="132"/>
                  </a:lnTo>
                  <a:lnTo>
                    <a:pt x="154" y="132"/>
                  </a:lnTo>
                  <a:lnTo>
                    <a:pt x="154" y="93"/>
                  </a:lnTo>
                  <a:close/>
                  <a:moveTo>
                    <a:pt x="15" y="58"/>
                  </a:moveTo>
                  <a:lnTo>
                    <a:pt x="2" y="58"/>
                  </a:lnTo>
                  <a:lnTo>
                    <a:pt x="1" y="97"/>
                  </a:lnTo>
                  <a:lnTo>
                    <a:pt x="14" y="97"/>
                  </a:lnTo>
                  <a:lnTo>
                    <a:pt x="15" y="58"/>
                  </a:lnTo>
                  <a:close/>
                  <a:moveTo>
                    <a:pt x="155" y="29"/>
                  </a:moveTo>
                  <a:lnTo>
                    <a:pt x="142" y="29"/>
                  </a:lnTo>
                  <a:lnTo>
                    <a:pt x="142" y="67"/>
                  </a:lnTo>
                  <a:lnTo>
                    <a:pt x="155" y="67"/>
                  </a:lnTo>
                  <a:lnTo>
                    <a:pt x="155" y="29"/>
                  </a:lnTo>
                  <a:close/>
                  <a:moveTo>
                    <a:pt x="15" y="0"/>
                  </a:moveTo>
                  <a:lnTo>
                    <a:pt x="2" y="8"/>
                  </a:lnTo>
                  <a:lnTo>
                    <a:pt x="2" y="32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5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256" name="Picture 88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4" y="7082"/>
              <a:ext cx="71" cy="2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87"/>
            <p:cNvSpPr>
              <a:spLocks/>
            </p:cNvSpPr>
            <p:nvPr/>
          </p:nvSpPr>
          <p:spPr bwMode="auto">
            <a:xfrm>
              <a:off x="5234" y="9735"/>
              <a:ext cx="159" cy="386"/>
            </a:xfrm>
            <a:custGeom>
              <a:avLst/>
              <a:gdLst>
                <a:gd name="T0" fmla="+- 0 5315 5234"/>
                <a:gd name="T1" fmla="*/ T0 w 159"/>
                <a:gd name="T2" fmla="+- 0 10108 9735"/>
                <a:gd name="T3" fmla="*/ 10108 h 386"/>
                <a:gd name="T4" fmla="+- 0 5287 5234"/>
                <a:gd name="T5" fmla="*/ T4 w 159"/>
                <a:gd name="T6" fmla="+- 0 10107 9735"/>
                <a:gd name="T7" fmla="*/ 10107 h 386"/>
                <a:gd name="T8" fmla="+- 0 5275 5234"/>
                <a:gd name="T9" fmla="*/ T8 w 159"/>
                <a:gd name="T10" fmla="+- 0 10118 9735"/>
                <a:gd name="T11" fmla="*/ 10118 h 386"/>
                <a:gd name="T12" fmla="+- 0 5296 5234"/>
                <a:gd name="T13" fmla="*/ T12 w 159"/>
                <a:gd name="T14" fmla="+- 0 10121 9735"/>
                <a:gd name="T15" fmla="*/ 10121 h 386"/>
                <a:gd name="T16" fmla="+- 0 5380 5234"/>
                <a:gd name="T17" fmla="*/ T16 w 159"/>
                <a:gd name="T18" fmla="+- 0 10107 9735"/>
                <a:gd name="T19" fmla="*/ 10107 h 386"/>
                <a:gd name="T20" fmla="+- 0 5370 5234"/>
                <a:gd name="T21" fmla="*/ T20 w 159"/>
                <a:gd name="T22" fmla="+- 0 10098 9735"/>
                <a:gd name="T23" fmla="*/ 10098 h 386"/>
                <a:gd name="T24" fmla="+- 0 5339 5234"/>
                <a:gd name="T25" fmla="*/ T24 w 159"/>
                <a:gd name="T26" fmla="+- 0 10106 9735"/>
                <a:gd name="T27" fmla="*/ 10106 h 386"/>
                <a:gd name="T28" fmla="+- 0 5355 5234"/>
                <a:gd name="T29" fmla="*/ T28 w 159"/>
                <a:gd name="T30" fmla="+- 0 10116 9735"/>
                <a:gd name="T31" fmla="*/ 10116 h 386"/>
                <a:gd name="T32" fmla="+- 0 5374 5234"/>
                <a:gd name="T33" fmla="*/ T32 w 159"/>
                <a:gd name="T34" fmla="+- 0 10110 9735"/>
                <a:gd name="T35" fmla="*/ 10110 h 386"/>
                <a:gd name="T36" fmla="+- 0 5247 5234"/>
                <a:gd name="T37" fmla="*/ T36 w 159"/>
                <a:gd name="T38" fmla="+- 0 10073 9735"/>
                <a:gd name="T39" fmla="*/ 10073 h 386"/>
                <a:gd name="T40" fmla="+- 0 5234 5234"/>
                <a:gd name="T41" fmla="*/ T40 w 159"/>
                <a:gd name="T42" fmla="+- 0 10104 9735"/>
                <a:gd name="T43" fmla="*/ 10104 h 386"/>
                <a:gd name="T44" fmla="+- 0 5247 5234"/>
                <a:gd name="T45" fmla="*/ T44 w 159"/>
                <a:gd name="T46" fmla="+- 0 10110 9735"/>
                <a:gd name="T47" fmla="*/ 10110 h 386"/>
                <a:gd name="T48" fmla="+- 0 5247 5234"/>
                <a:gd name="T49" fmla="*/ T48 w 159"/>
                <a:gd name="T50" fmla="+- 0 10073 9735"/>
                <a:gd name="T51" fmla="*/ 10073 h 386"/>
                <a:gd name="T52" fmla="+- 0 5251 5234"/>
                <a:gd name="T53" fmla="*/ T52 w 159"/>
                <a:gd name="T54" fmla="+- 0 10098 9735"/>
                <a:gd name="T55" fmla="*/ 10098 h 386"/>
                <a:gd name="T56" fmla="+- 0 5247 5234"/>
                <a:gd name="T57" fmla="*/ T56 w 159"/>
                <a:gd name="T58" fmla="+- 0 10110 9735"/>
                <a:gd name="T59" fmla="*/ 10110 h 386"/>
                <a:gd name="T60" fmla="+- 0 5254 5234"/>
                <a:gd name="T61" fmla="*/ T60 w 159"/>
                <a:gd name="T62" fmla="+- 0 10099 9735"/>
                <a:gd name="T63" fmla="*/ 10099 h 386"/>
                <a:gd name="T64" fmla="+- 0 5375 5234"/>
                <a:gd name="T65" fmla="*/ T64 w 159"/>
                <a:gd name="T66" fmla="+- 0 10039 9735"/>
                <a:gd name="T67" fmla="*/ 10039 h 386"/>
                <a:gd name="T68" fmla="+- 0 5388 5234"/>
                <a:gd name="T69" fmla="*/ T68 w 159"/>
                <a:gd name="T70" fmla="+- 0 10078 9735"/>
                <a:gd name="T71" fmla="*/ 10078 h 386"/>
                <a:gd name="T72" fmla="+- 0 5248 5234"/>
                <a:gd name="T73" fmla="*/ T72 w 159"/>
                <a:gd name="T74" fmla="+- 0 10009 9735"/>
                <a:gd name="T75" fmla="*/ 10009 h 386"/>
                <a:gd name="T76" fmla="+- 0 5235 5234"/>
                <a:gd name="T77" fmla="*/ T76 w 159"/>
                <a:gd name="T78" fmla="+- 0 10048 9735"/>
                <a:gd name="T79" fmla="*/ 10048 h 386"/>
                <a:gd name="T80" fmla="+- 0 5248 5234"/>
                <a:gd name="T81" fmla="*/ T80 w 159"/>
                <a:gd name="T82" fmla="+- 0 10009 9735"/>
                <a:gd name="T83" fmla="*/ 10009 h 386"/>
                <a:gd name="T84" fmla="+- 0 5376 5234"/>
                <a:gd name="T85" fmla="*/ T84 w 159"/>
                <a:gd name="T86" fmla="+- 0 9975 9735"/>
                <a:gd name="T87" fmla="*/ 9975 h 386"/>
                <a:gd name="T88" fmla="+- 0 5388 5234"/>
                <a:gd name="T89" fmla="*/ T88 w 159"/>
                <a:gd name="T90" fmla="+- 0 10014 9735"/>
                <a:gd name="T91" fmla="*/ 10014 h 386"/>
                <a:gd name="T92" fmla="+- 0 5249 5234"/>
                <a:gd name="T93" fmla="*/ T92 w 159"/>
                <a:gd name="T94" fmla="+- 0 9945 9735"/>
                <a:gd name="T95" fmla="*/ 9945 h 386"/>
                <a:gd name="T96" fmla="+- 0 5236 5234"/>
                <a:gd name="T97" fmla="*/ T96 w 159"/>
                <a:gd name="T98" fmla="+- 0 9983 9735"/>
                <a:gd name="T99" fmla="*/ 9983 h 386"/>
                <a:gd name="T100" fmla="+- 0 5249 5234"/>
                <a:gd name="T101" fmla="*/ T100 w 159"/>
                <a:gd name="T102" fmla="+- 0 9945 9735"/>
                <a:gd name="T103" fmla="*/ 9945 h 386"/>
                <a:gd name="T104" fmla="+- 0 5377 5234"/>
                <a:gd name="T105" fmla="*/ T104 w 159"/>
                <a:gd name="T106" fmla="+- 0 9910 9735"/>
                <a:gd name="T107" fmla="*/ 9910 h 386"/>
                <a:gd name="T108" fmla="+- 0 5389 5234"/>
                <a:gd name="T109" fmla="*/ T108 w 159"/>
                <a:gd name="T110" fmla="+- 0 9949 9735"/>
                <a:gd name="T111" fmla="*/ 9949 h 386"/>
                <a:gd name="T112" fmla="+- 0 5250 5234"/>
                <a:gd name="T113" fmla="*/ T112 w 159"/>
                <a:gd name="T114" fmla="+- 0 9880 9735"/>
                <a:gd name="T115" fmla="*/ 9880 h 386"/>
                <a:gd name="T116" fmla="+- 0 5237 5234"/>
                <a:gd name="T117" fmla="*/ T116 w 159"/>
                <a:gd name="T118" fmla="+- 0 9919 9735"/>
                <a:gd name="T119" fmla="*/ 9919 h 386"/>
                <a:gd name="T120" fmla="+- 0 5250 5234"/>
                <a:gd name="T121" fmla="*/ T120 w 159"/>
                <a:gd name="T122" fmla="+- 0 9880 9735"/>
                <a:gd name="T123" fmla="*/ 9880 h 386"/>
                <a:gd name="T124" fmla="+- 0 5378 5234"/>
                <a:gd name="T125" fmla="*/ T124 w 159"/>
                <a:gd name="T126" fmla="+- 0 9846 9735"/>
                <a:gd name="T127" fmla="*/ 9846 h 386"/>
                <a:gd name="T128" fmla="+- 0 5390 5234"/>
                <a:gd name="T129" fmla="*/ T128 w 159"/>
                <a:gd name="T130" fmla="+- 0 9885 9735"/>
                <a:gd name="T131" fmla="*/ 9885 h 386"/>
                <a:gd name="T132" fmla="+- 0 5251 5234"/>
                <a:gd name="T133" fmla="*/ T132 w 159"/>
                <a:gd name="T134" fmla="+- 0 9816 9735"/>
                <a:gd name="T135" fmla="*/ 9816 h 386"/>
                <a:gd name="T136" fmla="+- 0 5237 5234"/>
                <a:gd name="T137" fmla="*/ T136 w 159"/>
                <a:gd name="T138" fmla="+- 0 9854 9735"/>
                <a:gd name="T139" fmla="*/ 9854 h 386"/>
                <a:gd name="T140" fmla="+- 0 5251 5234"/>
                <a:gd name="T141" fmla="*/ T140 w 159"/>
                <a:gd name="T142" fmla="+- 0 9816 9735"/>
                <a:gd name="T143" fmla="*/ 9816 h 386"/>
                <a:gd name="T144" fmla="+- 0 5379 5234"/>
                <a:gd name="T145" fmla="*/ T144 w 159"/>
                <a:gd name="T146" fmla="+- 0 9781 9735"/>
                <a:gd name="T147" fmla="*/ 9781 h 386"/>
                <a:gd name="T148" fmla="+- 0 5391 5234"/>
                <a:gd name="T149" fmla="*/ T148 w 159"/>
                <a:gd name="T150" fmla="+- 0 9820 9735"/>
                <a:gd name="T151" fmla="*/ 9820 h 386"/>
                <a:gd name="T152" fmla="+- 0 5252 5234"/>
                <a:gd name="T153" fmla="*/ T152 w 159"/>
                <a:gd name="T154" fmla="+- 0 9751 9735"/>
                <a:gd name="T155" fmla="*/ 9751 h 386"/>
                <a:gd name="T156" fmla="+- 0 5238 5234"/>
                <a:gd name="T157" fmla="*/ T156 w 159"/>
                <a:gd name="T158" fmla="+- 0 9790 9735"/>
                <a:gd name="T159" fmla="*/ 9790 h 386"/>
                <a:gd name="T160" fmla="+- 0 5252 5234"/>
                <a:gd name="T161" fmla="*/ T160 w 159"/>
                <a:gd name="T162" fmla="+- 0 9751 9735"/>
                <a:gd name="T163" fmla="*/ 9751 h 386"/>
                <a:gd name="T164" fmla="+- 0 5386 5234"/>
                <a:gd name="T165" fmla="*/ T164 w 159"/>
                <a:gd name="T166" fmla="+- 0 9735 9735"/>
                <a:gd name="T167" fmla="*/ 9735 h 386"/>
                <a:gd name="T168" fmla="+- 0 5379 5234"/>
                <a:gd name="T169" fmla="*/ T168 w 159"/>
                <a:gd name="T170" fmla="+- 0 9756 9735"/>
                <a:gd name="T171" fmla="*/ 9756 h 386"/>
                <a:gd name="T172" fmla="+- 0 5392 5234"/>
                <a:gd name="T173" fmla="*/ T172 w 159"/>
                <a:gd name="T174" fmla="+- 0 9736 9735"/>
                <a:gd name="T175" fmla="*/ 9736 h 3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59" h="386">
                  <a:moveTo>
                    <a:pt x="81" y="386"/>
                  </a:moveTo>
                  <a:lnTo>
                    <a:pt x="81" y="373"/>
                  </a:lnTo>
                  <a:lnTo>
                    <a:pt x="62" y="373"/>
                  </a:lnTo>
                  <a:lnTo>
                    <a:pt x="53" y="372"/>
                  </a:lnTo>
                  <a:lnTo>
                    <a:pt x="44" y="370"/>
                  </a:lnTo>
                  <a:lnTo>
                    <a:pt x="41" y="383"/>
                  </a:lnTo>
                  <a:lnTo>
                    <a:pt x="51" y="385"/>
                  </a:lnTo>
                  <a:lnTo>
                    <a:pt x="62" y="386"/>
                  </a:lnTo>
                  <a:lnTo>
                    <a:pt x="81" y="386"/>
                  </a:lnTo>
                  <a:close/>
                  <a:moveTo>
                    <a:pt x="146" y="372"/>
                  </a:moveTo>
                  <a:lnTo>
                    <a:pt x="141" y="361"/>
                  </a:lnTo>
                  <a:lnTo>
                    <a:pt x="136" y="363"/>
                  </a:lnTo>
                  <a:lnTo>
                    <a:pt x="123" y="368"/>
                  </a:lnTo>
                  <a:lnTo>
                    <a:pt x="105" y="371"/>
                  </a:lnTo>
                  <a:lnTo>
                    <a:pt x="108" y="384"/>
                  </a:lnTo>
                  <a:lnTo>
                    <a:pt x="121" y="381"/>
                  </a:lnTo>
                  <a:lnTo>
                    <a:pt x="132" y="378"/>
                  </a:lnTo>
                  <a:lnTo>
                    <a:pt x="140" y="375"/>
                  </a:lnTo>
                  <a:lnTo>
                    <a:pt x="146" y="372"/>
                  </a:lnTo>
                  <a:close/>
                  <a:moveTo>
                    <a:pt x="13" y="338"/>
                  </a:moveTo>
                  <a:lnTo>
                    <a:pt x="1" y="338"/>
                  </a:lnTo>
                  <a:lnTo>
                    <a:pt x="0" y="369"/>
                  </a:lnTo>
                  <a:lnTo>
                    <a:pt x="8" y="373"/>
                  </a:lnTo>
                  <a:lnTo>
                    <a:pt x="13" y="375"/>
                  </a:lnTo>
                  <a:lnTo>
                    <a:pt x="13" y="361"/>
                  </a:lnTo>
                  <a:lnTo>
                    <a:pt x="13" y="338"/>
                  </a:lnTo>
                  <a:close/>
                  <a:moveTo>
                    <a:pt x="20" y="364"/>
                  </a:moveTo>
                  <a:lnTo>
                    <a:pt x="17" y="363"/>
                  </a:lnTo>
                  <a:lnTo>
                    <a:pt x="13" y="361"/>
                  </a:lnTo>
                  <a:lnTo>
                    <a:pt x="13" y="375"/>
                  </a:lnTo>
                  <a:lnTo>
                    <a:pt x="15" y="376"/>
                  </a:lnTo>
                  <a:lnTo>
                    <a:pt x="20" y="364"/>
                  </a:lnTo>
                  <a:close/>
                  <a:moveTo>
                    <a:pt x="154" y="304"/>
                  </a:moveTo>
                  <a:lnTo>
                    <a:pt x="141" y="304"/>
                  </a:lnTo>
                  <a:lnTo>
                    <a:pt x="141" y="343"/>
                  </a:lnTo>
                  <a:lnTo>
                    <a:pt x="154" y="343"/>
                  </a:lnTo>
                  <a:lnTo>
                    <a:pt x="154" y="304"/>
                  </a:lnTo>
                  <a:close/>
                  <a:moveTo>
                    <a:pt x="14" y="274"/>
                  </a:moveTo>
                  <a:lnTo>
                    <a:pt x="1" y="274"/>
                  </a:lnTo>
                  <a:lnTo>
                    <a:pt x="1" y="313"/>
                  </a:lnTo>
                  <a:lnTo>
                    <a:pt x="14" y="313"/>
                  </a:lnTo>
                  <a:lnTo>
                    <a:pt x="14" y="274"/>
                  </a:lnTo>
                  <a:close/>
                  <a:moveTo>
                    <a:pt x="155" y="240"/>
                  </a:moveTo>
                  <a:lnTo>
                    <a:pt x="142" y="240"/>
                  </a:lnTo>
                  <a:lnTo>
                    <a:pt x="142" y="278"/>
                  </a:lnTo>
                  <a:lnTo>
                    <a:pt x="154" y="279"/>
                  </a:lnTo>
                  <a:lnTo>
                    <a:pt x="155" y="240"/>
                  </a:lnTo>
                  <a:close/>
                  <a:moveTo>
                    <a:pt x="15" y="210"/>
                  </a:moveTo>
                  <a:lnTo>
                    <a:pt x="2" y="209"/>
                  </a:lnTo>
                  <a:lnTo>
                    <a:pt x="2" y="248"/>
                  </a:lnTo>
                  <a:lnTo>
                    <a:pt x="15" y="248"/>
                  </a:lnTo>
                  <a:lnTo>
                    <a:pt x="15" y="210"/>
                  </a:lnTo>
                  <a:close/>
                  <a:moveTo>
                    <a:pt x="156" y="175"/>
                  </a:moveTo>
                  <a:lnTo>
                    <a:pt x="143" y="175"/>
                  </a:lnTo>
                  <a:lnTo>
                    <a:pt x="142" y="214"/>
                  </a:lnTo>
                  <a:lnTo>
                    <a:pt x="155" y="214"/>
                  </a:lnTo>
                  <a:lnTo>
                    <a:pt x="156" y="175"/>
                  </a:lnTo>
                  <a:close/>
                  <a:moveTo>
                    <a:pt x="16" y="145"/>
                  </a:moveTo>
                  <a:lnTo>
                    <a:pt x="3" y="145"/>
                  </a:lnTo>
                  <a:lnTo>
                    <a:pt x="3" y="184"/>
                  </a:lnTo>
                  <a:lnTo>
                    <a:pt x="15" y="184"/>
                  </a:lnTo>
                  <a:lnTo>
                    <a:pt x="16" y="145"/>
                  </a:lnTo>
                  <a:close/>
                  <a:moveTo>
                    <a:pt x="157" y="111"/>
                  </a:moveTo>
                  <a:lnTo>
                    <a:pt x="144" y="111"/>
                  </a:lnTo>
                  <a:lnTo>
                    <a:pt x="143" y="150"/>
                  </a:lnTo>
                  <a:lnTo>
                    <a:pt x="156" y="150"/>
                  </a:lnTo>
                  <a:lnTo>
                    <a:pt x="157" y="111"/>
                  </a:lnTo>
                  <a:close/>
                  <a:moveTo>
                    <a:pt x="17" y="81"/>
                  </a:moveTo>
                  <a:lnTo>
                    <a:pt x="4" y="81"/>
                  </a:lnTo>
                  <a:lnTo>
                    <a:pt x="3" y="119"/>
                  </a:lnTo>
                  <a:lnTo>
                    <a:pt x="16" y="119"/>
                  </a:lnTo>
                  <a:lnTo>
                    <a:pt x="17" y="81"/>
                  </a:lnTo>
                  <a:close/>
                  <a:moveTo>
                    <a:pt x="158" y="47"/>
                  </a:moveTo>
                  <a:lnTo>
                    <a:pt x="145" y="46"/>
                  </a:lnTo>
                  <a:lnTo>
                    <a:pt x="144" y="85"/>
                  </a:lnTo>
                  <a:lnTo>
                    <a:pt x="157" y="85"/>
                  </a:lnTo>
                  <a:lnTo>
                    <a:pt x="158" y="47"/>
                  </a:lnTo>
                  <a:close/>
                  <a:moveTo>
                    <a:pt x="18" y="16"/>
                  </a:moveTo>
                  <a:lnTo>
                    <a:pt x="5" y="16"/>
                  </a:lnTo>
                  <a:lnTo>
                    <a:pt x="4" y="55"/>
                  </a:lnTo>
                  <a:lnTo>
                    <a:pt x="17" y="55"/>
                  </a:lnTo>
                  <a:lnTo>
                    <a:pt x="18" y="16"/>
                  </a:lnTo>
                  <a:close/>
                  <a:moveTo>
                    <a:pt x="158" y="1"/>
                  </a:moveTo>
                  <a:lnTo>
                    <a:pt x="152" y="0"/>
                  </a:lnTo>
                  <a:lnTo>
                    <a:pt x="145" y="4"/>
                  </a:lnTo>
                  <a:lnTo>
                    <a:pt x="145" y="21"/>
                  </a:lnTo>
                  <a:lnTo>
                    <a:pt x="158" y="2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95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254" name="Picture 86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" y="9735"/>
              <a:ext cx="7" cy="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3" name="Picture 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9687"/>
              <a:ext cx="13" cy="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2" name="Picture 84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1" y="5813"/>
              <a:ext cx="2551" cy="1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1" name="Picture 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1" y="4518"/>
              <a:ext cx="69" cy="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0" name="Picture 82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5" y="4484"/>
              <a:ext cx="137" cy="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9" name="Picture 81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" y="4451"/>
              <a:ext cx="204" cy="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8" name="Picture 80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2" y="4417"/>
              <a:ext cx="272" cy="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7" name="Picture 7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" y="4384"/>
              <a:ext cx="339" cy="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6" name="Picture 7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0" y="4350"/>
              <a:ext cx="406" cy="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5" name="Picture 77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4" y="4317"/>
              <a:ext cx="474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4" name="Picture 76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" y="4283"/>
              <a:ext cx="541" cy="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3" name="Picture 75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2" y="4250"/>
              <a:ext cx="609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2" name="Picture 7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6" y="4216"/>
              <a:ext cx="676" cy="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1" name="Picture 73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" y="4183"/>
              <a:ext cx="744" cy="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0" name="Picture 72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3" y="4149"/>
              <a:ext cx="811" cy="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9" name="Picture 71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7" y="4116"/>
              <a:ext cx="879" cy="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8" name="Picture 70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" y="4082"/>
              <a:ext cx="946" cy="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7" name="Picture 69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5" y="4049"/>
              <a:ext cx="966" cy="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6" name="Picture 68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" y="4015"/>
              <a:ext cx="967" cy="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5" name="Picture 67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" y="3982"/>
              <a:ext cx="967" cy="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4" name="Picture 66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6" y="3948"/>
              <a:ext cx="967" cy="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3" name="Picture 65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" y="3915"/>
              <a:ext cx="968" cy="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2" name="Picture 64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" y="3881"/>
              <a:ext cx="968" cy="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1" name="Picture 63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8" y="3848"/>
              <a:ext cx="969" cy="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0" name="Picture 62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2" y="3814"/>
              <a:ext cx="969" cy="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9" name="Picture 61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6" y="3781"/>
              <a:ext cx="970" cy="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8" name="Picture 60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9" y="3747"/>
              <a:ext cx="970" cy="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7" name="Picture 59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3" y="3714"/>
              <a:ext cx="971" cy="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6" name="Picture 58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7" y="3680"/>
              <a:ext cx="971" cy="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5" name="Picture 57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" y="3647"/>
              <a:ext cx="972" cy="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4" name="Picture 56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5" y="3613"/>
              <a:ext cx="972" cy="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3" name="Picture 55"/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9" y="3580"/>
              <a:ext cx="973" cy="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2" name="Picture 54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3" y="3546"/>
              <a:ext cx="973" cy="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1" name="Picture 53"/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" y="3513"/>
              <a:ext cx="974" cy="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/>
            <p:cNvPicPr>
              <a:picLocks noChangeAspect="1" noChangeArrowheads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0" y="3479"/>
              <a:ext cx="974" cy="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9" name="Picture 51"/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4" y="3446"/>
              <a:ext cx="975" cy="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/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" y="3412"/>
              <a:ext cx="975" cy="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7" name="Picture 49"/>
            <p:cNvPicPr>
              <a:picLocks noChangeAspect="1" noChangeArrowheads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" y="3379"/>
              <a:ext cx="975" cy="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6" name="Picture 48"/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6" y="3345"/>
              <a:ext cx="976" cy="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5" name="Picture 47"/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0" y="3312"/>
              <a:ext cx="976" cy="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/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" y="3278"/>
              <a:ext cx="977" cy="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3" name="Picture 45"/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7" y="3245"/>
              <a:ext cx="977" cy="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/>
            <p:cNvPicPr>
              <a:picLocks noChangeAspect="1" noChangeArrowheads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" y="3211"/>
              <a:ext cx="978" cy="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1" name="Picture 43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5" y="3178"/>
              <a:ext cx="978" cy="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0" name="Picture 42"/>
            <p:cNvPicPr>
              <a:picLocks noChangeAspect="1" noChangeArrowheads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9" y="3144"/>
              <a:ext cx="979" cy="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9" name="Picture 41"/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3" y="3111"/>
              <a:ext cx="979" cy="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/>
            <p:cNvPicPr>
              <a:picLocks noChangeAspect="1" noChangeArrowheads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7" y="3077"/>
              <a:ext cx="980" cy="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7" name="Picture 39"/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0" y="3044"/>
              <a:ext cx="980" cy="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/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4" y="3010"/>
              <a:ext cx="981" cy="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5" name="Picture 37"/>
            <p:cNvPicPr>
              <a:picLocks noChangeAspect="1" noChangeArrowheads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" y="2977"/>
              <a:ext cx="981" cy="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/>
            <p:cNvPicPr>
              <a:picLocks noChangeAspect="1" noChangeArrowheads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" y="2943"/>
              <a:ext cx="982" cy="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3" name="Picture 35"/>
            <p:cNvPicPr>
              <a:picLocks noChangeAspect="1" noChangeArrowheads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6" y="2910"/>
              <a:ext cx="982" cy="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/>
            <p:cNvPicPr>
              <a:picLocks noChangeAspect="1" noChangeArrowheads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0" y="2876"/>
              <a:ext cx="982" cy="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1" name="Picture 33"/>
            <p:cNvPicPr>
              <a:picLocks noChangeAspect="1" noChangeArrowheads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" y="2843"/>
              <a:ext cx="983" cy="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/>
            <p:cNvPicPr>
              <a:picLocks noChangeAspect="1" noChangeArrowheads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7" y="2809"/>
              <a:ext cx="983" cy="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9" name="Picture 31"/>
            <p:cNvPicPr>
              <a:picLocks noChangeAspect="1" noChangeArrowheads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1" y="2777"/>
              <a:ext cx="984" cy="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/>
            <p:cNvPicPr>
              <a:picLocks noChangeAspect="1" noChangeArrowheads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9" y="2834"/>
              <a:ext cx="901" cy="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7" name="Picture 29"/>
            <p:cNvPicPr>
              <a:picLocks noChangeAspect="1" noChangeArrowheads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1" y="2909"/>
              <a:ext cx="793" cy="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/>
            <p:cNvPicPr>
              <a:picLocks noChangeAspect="1" noChangeArrowheads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" y="2983"/>
              <a:ext cx="686" cy="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5" name="Picture 27"/>
            <p:cNvPicPr>
              <a:picLocks noChangeAspect="1" noChangeArrowheads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4" y="3058"/>
              <a:ext cx="578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/>
            <p:cNvPicPr>
              <a:picLocks noChangeAspect="1" noChangeArrowheads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6" y="3132"/>
              <a:ext cx="471" cy="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3" name="Picture 25"/>
            <p:cNvPicPr>
              <a:picLocks noChangeAspect="1" noChangeArrowheads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8" y="3207"/>
              <a:ext cx="363" cy="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/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" y="3281"/>
              <a:ext cx="256" cy="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1" name="Picture 23"/>
            <p:cNvPicPr>
              <a:picLocks noChangeAspect="1" noChangeArrowheads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" y="3355"/>
              <a:ext cx="172" cy="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10562" y="8854"/>
              <a:ext cx="0" cy="904"/>
            </a:xfrm>
            <a:prstGeom prst="line">
              <a:avLst/>
            </a:prstGeom>
            <a:noFill/>
            <a:ln w="3974">
              <a:solidFill>
                <a:srgbClr val="6D6E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6715" y="7998"/>
              <a:ext cx="2011" cy="1716"/>
            </a:xfrm>
            <a:prstGeom prst="line">
              <a:avLst/>
            </a:prstGeom>
            <a:noFill/>
            <a:ln w="3974">
              <a:solidFill>
                <a:srgbClr val="6D6E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8019" y="3029"/>
              <a:ext cx="0" cy="122"/>
            </a:xfrm>
            <a:prstGeom prst="line">
              <a:avLst/>
            </a:prstGeom>
            <a:noFill/>
            <a:ln w="3974">
              <a:solidFill>
                <a:srgbClr val="6D6E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10012" y="4952"/>
              <a:ext cx="0" cy="212"/>
            </a:xfrm>
            <a:prstGeom prst="line">
              <a:avLst/>
            </a:prstGeom>
            <a:noFill/>
            <a:ln w="3974">
              <a:solidFill>
                <a:srgbClr val="6D6E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9214" y="4714"/>
              <a:ext cx="0" cy="291"/>
            </a:xfrm>
            <a:prstGeom prst="line">
              <a:avLst/>
            </a:prstGeom>
            <a:noFill/>
            <a:ln w="3974">
              <a:solidFill>
                <a:srgbClr val="6D6E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3861" y="6433"/>
              <a:ext cx="241" cy="231"/>
            </a:xfrm>
            <a:prstGeom prst="line">
              <a:avLst/>
            </a:prstGeom>
            <a:noFill/>
            <a:ln w="3974">
              <a:solidFill>
                <a:srgbClr val="6D6E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2047" y="7109"/>
              <a:ext cx="241" cy="231"/>
            </a:xfrm>
            <a:prstGeom prst="line">
              <a:avLst/>
            </a:prstGeom>
            <a:noFill/>
            <a:ln w="3974">
              <a:solidFill>
                <a:srgbClr val="6D6E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7476" y="4969"/>
              <a:ext cx="0" cy="0"/>
            </a:xfrm>
            <a:prstGeom prst="line">
              <a:avLst/>
            </a:prstGeom>
            <a:noFill/>
            <a:ln w="3974">
              <a:solidFill>
                <a:srgbClr val="6D6E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6580" y="5186"/>
              <a:ext cx="0" cy="0"/>
            </a:xfrm>
            <a:prstGeom prst="line">
              <a:avLst/>
            </a:prstGeom>
            <a:noFill/>
            <a:ln w="3974">
              <a:solidFill>
                <a:srgbClr val="6D6E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3246" y="6746"/>
              <a:ext cx="0" cy="0"/>
            </a:xfrm>
            <a:prstGeom prst="line">
              <a:avLst/>
            </a:prstGeom>
            <a:noFill/>
            <a:ln w="3974">
              <a:solidFill>
                <a:srgbClr val="6D6E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8196" y="7260"/>
              <a:ext cx="566" cy="2416"/>
            </a:xfrm>
            <a:prstGeom prst="line">
              <a:avLst/>
            </a:prstGeom>
            <a:noFill/>
            <a:ln w="3974">
              <a:solidFill>
                <a:srgbClr val="6D6E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12167" y="8960"/>
              <a:ext cx="0" cy="834"/>
            </a:xfrm>
            <a:prstGeom prst="line">
              <a:avLst/>
            </a:prstGeom>
            <a:noFill/>
            <a:ln w="3974">
              <a:solidFill>
                <a:srgbClr val="6D6E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" y="3043"/>
              <a:ext cx="284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5" y="9652"/>
              <a:ext cx="284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0" y="4746"/>
              <a:ext cx="284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" y="4508"/>
              <a:ext cx="284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1" y="6220"/>
              <a:ext cx="284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" y="6896"/>
              <a:ext cx="284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" y="4174"/>
              <a:ext cx="284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" y="4646"/>
              <a:ext cx="284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6030"/>
              <a:ext cx="284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132"/>
          <p:cNvSpPr>
            <a:spLocks noChangeArrowheads="1"/>
          </p:cNvSpPr>
          <p:nvPr/>
        </p:nvSpPr>
        <p:spPr bwMode="auto">
          <a:xfrm>
            <a:off x="-715296" y="-652463"/>
            <a:ext cx="835913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133"/>
          <p:cNvSpPr>
            <a:spLocks noChangeArrowheads="1"/>
          </p:cNvSpPr>
          <p:nvPr/>
        </p:nvSpPr>
        <p:spPr bwMode="auto">
          <a:xfrm>
            <a:off x="-785146" y="-1375738"/>
            <a:ext cx="835913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59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59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59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59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59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59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59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59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59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9050" algn="l"/>
              </a:tabLst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9050" algn="l"/>
              </a:tabLst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9050" algn="l"/>
              </a:tabLst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9050" algn="l"/>
              </a:tabLst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	6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9050" algn="l"/>
              </a:tabLst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9050" algn="l"/>
              </a:tabLst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9050" algn="l"/>
              </a:tabLst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9050" algn="l"/>
              </a:tabLst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5584" y="310300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645206" y="2227934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197640" y="191871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412038" y="121002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507807" y="214424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983053" y="228929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215119" y="5412031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7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078214" y="365915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116444" y="322274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3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61" name="Рисунок 164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6" y="172528"/>
            <a:ext cx="8873929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5" y="155275"/>
            <a:ext cx="8827827" cy="65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" panose="020B0500000000000000" pitchFamily="34" charset="0"/>
              </a:rPr>
              <a:t>8. СИСТЕМА ЭЛЕКТРИЧЕСКОГО ОБОГРЕВА КРОВЛИ</a:t>
            </a:r>
          </a:p>
          <a:p>
            <a:r>
              <a:rPr lang="ru-RU" sz="1400" b="1" dirty="0" smtClean="0">
                <a:latin typeface="GOST type A" panose="020B0500000000000000" pitchFamily="34" charset="0"/>
              </a:rPr>
              <a:t>ОСНОВНЫЕ ПОЛОЖЕНИЯ ПО МОНТАЖУ И ПРИЕМКЕ АНТИОБЛЕДЕНИТЕЛЬНЫХ СИСТЕМ В ЭКСПЛУАТАЦИЮ*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1. Монтаж системы должна выполнять специализированная организация, имеющая лицензию на производство электромонтажных работ.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2. Монтаж системы следует выполнять в строгом соответствии с утвержденным в установленном порядке проектом этой системы и с учетом требований СНиП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3.05.06-85 «Электротехнические устройства» и ПУЭ. Монтаж нагревательных кабелей допускается производить при температуре окружающего воздуха не ниже - 15  °С.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3. Монтаж системы рекомендуется начинать с установки шкафа управления (ШУ), распределительных коробок и датчиков. Все оборудование системы следует устанавливать в местах, предусмотренных проектом. При этом, все датчики  устанавливают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в местах, удобных для обслуживания, кроме того, датчик температуры устанавливают так, чтобы исключить влияние на него прямой солнечной радиации и тепла, выделяемого зданием; датчик осадков - в месте, где полностью исключены какие-либо помехи для попадания на датчик осадков; датчики воды устанавливают в наиболее вероятных местах появления талой воды (в лотках или желобах у водосборных воронок).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4.После установки оборудования согласно п.3 монтируются силовые и управляющие кабели в защитных трубах или коробах в соответствии с проектом. Проложенные кабели следует прозвонить и измерить сопротивление изоляции силовых кабелей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с записью результатов измерений в типовом протоколе.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5.Далее производится монтаж нагревательных секций на соответствующих участках кровли. Для крепления нагревательных секций на кровле используют изделия, при- веденные в Приложении. В процессе монтажа в отдельных местах требуется изгибать кабель под разными углами. При этом следует иметь в виду, что минимально допустимый радиус однократного изгиба кабеля составляют 35 мм.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 После окончания монтажа нагревательных секций и подключения их в распредели- тельных коробках, замеряется сопротивление жил и изоляций всех секций. Результаты замеров оформляются в форме типового протокола.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 6.Для обеспечения сохранности кровли и более удобного и безопасного выполнения работ по монтажу нагревательных электрических секций, целесообразно ряд технологических операций (заделка концов секций, намотка на кабель в местах установки зажимов 2 ÷ 3 слоев х/б изоляции, установка зажимов или монтажных   лент, фиксаторов, планок или кронштейнов и т.п.) выполнять не на кровле, а на земле, на чердаке или в любом другом удобном месте. В результате для выполнения на кровле должны остаться технологические операции по укладке кабелей в рабочее положение и соединение крепежных деталей, уже установленных на кабелях, с эле- ментами кровли вытяжными заклепками или </a:t>
            </a:r>
            <a:r>
              <a:rPr lang="ru-RU" sz="1400" dirty="0" err="1" smtClean="0">
                <a:latin typeface="GOST type A" panose="020B0500000000000000" pitchFamily="34" charset="0"/>
              </a:rPr>
              <a:t>саморезами</a:t>
            </a:r>
            <a:r>
              <a:rPr lang="ru-RU" sz="1400" dirty="0" smtClean="0">
                <a:latin typeface="GOST type A" panose="020B0500000000000000" pitchFamily="34" charset="0"/>
              </a:rPr>
              <a:t>. Если предварительную подготовку кабелей с необходимой точностью выполнить невозможно, ряд </a:t>
            </a:r>
            <a:r>
              <a:rPr lang="ru-RU" sz="1400" dirty="0" err="1" smtClean="0">
                <a:latin typeface="GOST type A" panose="020B0500000000000000" pitchFamily="34" charset="0"/>
              </a:rPr>
              <a:t>подгото</a:t>
            </a:r>
            <a:r>
              <a:rPr lang="ru-RU" sz="1400" dirty="0" smtClean="0">
                <a:latin typeface="GOST type A" panose="020B0500000000000000" pitchFamily="34" charset="0"/>
              </a:rPr>
              <a:t>- </a:t>
            </a:r>
            <a:r>
              <a:rPr lang="ru-RU" sz="1400" dirty="0" err="1" smtClean="0">
                <a:latin typeface="GOST type A" panose="020B0500000000000000" pitchFamily="34" charset="0"/>
              </a:rPr>
              <a:t>вительных</a:t>
            </a:r>
            <a:r>
              <a:rPr lang="ru-RU" sz="1400" dirty="0" smtClean="0">
                <a:latin typeface="GOST type A" panose="020B0500000000000000" pitchFamily="34" charset="0"/>
              </a:rPr>
              <a:t> операций придется делать «</a:t>
            </a:r>
            <a:r>
              <a:rPr lang="ru-RU" sz="1400" dirty="0" err="1" smtClean="0">
                <a:latin typeface="GOST type A" panose="020B0500000000000000" pitchFamily="34" charset="0"/>
              </a:rPr>
              <a:t>поместу</a:t>
            </a:r>
            <a:r>
              <a:rPr lang="ru-RU" sz="1400" dirty="0" smtClean="0">
                <a:latin typeface="GOST type A" panose="020B0500000000000000" pitchFamily="34" charset="0"/>
              </a:rPr>
              <a:t>», на кровле.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5375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OST type A" panose="020B0500000000000000" pitchFamily="34" charset="0"/>
              </a:rPr>
              <a:t>* Текст приводится по брошюре Правительства Москвы и Москомархитектуры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6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6627"/>
            <a:ext cx="89249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GOST type A" panose="020B0500000000000000" pitchFamily="34" charset="0"/>
              </a:rPr>
              <a:t>7.Для различных участков кровли применяются свои, соответствующие форме данного участка (лотка, свеса и т.п.) крепежные деталей. Примеры решения крепежных элементов (планок, кронштейнов и т.п.) для разных участков кровли приводятся на стр. 6-14.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8.Когда система полностью смонтирована, проверяются сопротивления изоляций нагревательных секций (минимальное значение сопротивления   составляет 10 МОм/м.), </a:t>
            </a:r>
            <a:r>
              <a:rPr lang="ru-RU" sz="1400" dirty="0" err="1" smtClean="0">
                <a:latin typeface="GOST type A" panose="020B0500000000000000" pitchFamily="34" charset="0"/>
              </a:rPr>
              <a:t>прозваниваются</a:t>
            </a:r>
            <a:r>
              <a:rPr lang="ru-RU" sz="1400" dirty="0" smtClean="0">
                <a:latin typeface="GOST type A" panose="020B0500000000000000" pitchFamily="34" charset="0"/>
              </a:rPr>
              <a:t> тестером силовые и управляющие кабели. Результаты замеров оформляются типовым протоколом. При передаче системы в эксплуатацию   с участием заказчика проводят пробное включение </a:t>
            </a:r>
            <a:r>
              <a:rPr lang="ru-RU" sz="1400" dirty="0" err="1" smtClean="0">
                <a:latin typeface="GOST type A" panose="020B0500000000000000" pitchFamily="34" charset="0"/>
              </a:rPr>
              <a:t>антиобледенительной</a:t>
            </a:r>
            <a:r>
              <a:rPr lang="ru-RU" sz="1400" dirty="0" smtClean="0">
                <a:latin typeface="GOST type A" panose="020B0500000000000000" pitchFamily="34" charset="0"/>
              </a:rPr>
              <a:t> системы     в соответствии с инструкцией по ее эксплуатации. Включение производится, когда температура наружного воздуха находится в рабочем диапазоне, на который на- строен терморегулятор. Система должна оставаться включенной не менее 1 часа, после чего следует замерить ток каждой секции. Автоматика системы проверяется либо при наличии осадков, либо поливкой водой датчиков воды и осадков. Согласно инструкции по эксплуатации терморегулятора его работоспособность проверяется путем установки Тмин и </a:t>
            </a:r>
            <a:r>
              <a:rPr lang="ru-RU" sz="1400" dirty="0" err="1" smtClean="0">
                <a:latin typeface="GOST type A" panose="020B0500000000000000" pitchFamily="34" charset="0"/>
              </a:rPr>
              <a:t>Тмакс</a:t>
            </a:r>
            <a:r>
              <a:rPr lang="ru-RU" sz="1400" dirty="0" smtClean="0">
                <a:latin typeface="GOST type A" panose="020B0500000000000000" pitchFamily="34" charset="0"/>
              </a:rPr>
              <a:t> так, чтобы температура воздуха была вне этого диапазона. После чего необходимо снова вернуть требуемый рабочий диапазон темпера- тур терморегулятора. При положительном результате проверки работоспособности системы с участием заказчика составляется акт приемки-сдачи системы в эксплуатацию.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9. Перед началом сезонной эксплуатации системы необходимо очистить   кровлю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и особенно участки, где расположены греющие кабели, воронки и водосточные тру- бы, а также датчики, от мусора и пыли мягкими щетками с водой.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10. Для обеспечения нормальной эксплуатации системы необходимо раз в квартал осматривать и выполнять профилактику оборудования системы, в том числе: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- подтяжку </a:t>
            </a:r>
            <a:r>
              <a:rPr lang="ru-RU" sz="1400" dirty="0" err="1" smtClean="0">
                <a:latin typeface="GOST type A" panose="020B0500000000000000" pitchFamily="34" charset="0"/>
              </a:rPr>
              <a:t>клеммных</a:t>
            </a:r>
            <a:r>
              <a:rPr lang="ru-RU" sz="1400" dirty="0" smtClean="0">
                <a:latin typeface="GOST type A" panose="020B0500000000000000" pitchFamily="34" charset="0"/>
              </a:rPr>
              <a:t> и винтовых электрических  соединений;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- контроль работы УЗО (устройство защитного отключения).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Эти работы следует выполнять при полном снятии напряжения питания.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11. Обслуживание системы должно осуществляться электриками, имеющими допуск на работы с электроустановками до 1000 В </a:t>
            </a:r>
            <a:r>
              <a:rPr lang="ru-RU" sz="1400" dirty="0" err="1" smtClean="0">
                <a:latin typeface="GOST type A" panose="020B0500000000000000" pitchFamily="34" charset="0"/>
              </a:rPr>
              <a:t>в</a:t>
            </a:r>
            <a:r>
              <a:rPr lang="ru-RU" sz="1400" dirty="0" smtClean="0">
                <a:latin typeface="GOST type A" panose="020B0500000000000000" pitchFamily="34" charset="0"/>
              </a:rPr>
              <a:t> соответствии с ПЭЭП, и ПТБ при эксплуатации ЭУ потребителем.</a:t>
            </a:r>
          </a:p>
          <a:p>
            <a:r>
              <a:rPr lang="ru-RU" sz="1400" dirty="0" smtClean="0">
                <a:latin typeface="GOST type A" panose="020B0500000000000000" pitchFamily="34" charset="0"/>
              </a:rPr>
              <a:t>Для нормальной работы системы должны быть очищены от мусора все пути удаления воды с кровли, периодически очищаться от мусора и пыли датчики и другое электрооборудование, там, где возможны механические повреждения кабеля массой сползающего снега следует устраивать специальные   барьеры.</a:t>
            </a:r>
            <a:endParaRPr lang="ru-RU" sz="1400" dirty="0">
              <a:latin typeface="GOST type A" panose="020B0500000000000000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825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OST type A" panose="020B0500000000000000" pitchFamily="34" charset="0"/>
              </a:rPr>
              <a:t>* Текст приводится по брошюре Правительства Москвы и Москомархитектуры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5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034" y="207880"/>
            <a:ext cx="80398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0" i="0" dirty="0" smtClean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Введение</a:t>
            </a:r>
          </a:p>
          <a:p>
            <a:pPr indent="266700" fontAlgn="base"/>
            <a: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Все более актуальной в последнее время становится проблема образования наледи и сосулек на кровлях зданий и сооружений. Оптимальным решением этой проблемы является применение на кровле </a:t>
            </a:r>
            <a:r>
              <a:rPr lang="ru-RU" sz="1600" b="0" i="0" dirty="0" err="1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антиобледенительной</a:t>
            </a:r>
            <a: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 системы на основе нагревательных кабелей. Установка электрического обогрева позволяет: </a:t>
            </a:r>
          </a:p>
          <a:p>
            <a:pPr indent="266700" fontAlgn="base"/>
            <a:r>
              <a:rPr lang="ru-RU" sz="1600" dirty="0" smtClean="0">
                <a:solidFill>
                  <a:srgbClr val="2D2D2D"/>
                </a:solidFill>
                <a:latin typeface="GOST type A" panose="020B0500000000000000" pitchFamily="34" charset="0"/>
              </a:rPr>
              <a:t>- </a:t>
            </a:r>
            <a: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обезопасить людей и имущество от падения сосулек и ледяных глыб;</a:t>
            </a:r>
          </a:p>
          <a:p>
            <a:pPr indent="266700" fontAlgn="base"/>
            <a: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- увеличить срок службы кровли и водостоков; предотвратить разрушение фасадов и зданий;</a:t>
            </a:r>
          </a:p>
          <a:p>
            <a:pPr indent="266700" fontAlgn="base"/>
            <a: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снизить эксплуатационные расходы на обслуживание  кровли.</a:t>
            </a:r>
          </a:p>
          <a:p>
            <a:pPr indent="266700" fontAlgn="base"/>
            <a: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Разработка системы электрического обогрева кровли зачастую индивидуальна для каждого клиента и требует проектирования, учитывающего конструкцию кровли и особенности ее эксплуатации в зимний период. Рекомендации по применению </a:t>
            </a:r>
            <a:r>
              <a:rPr lang="ru-RU" sz="1600" b="0" i="0" dirty="0" err="1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противообледенительных</a:t>
            </a:r>
            <a: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 устройств с нагревательными кабелями на кровлях с наружными и внутренними водостоками разработаны с целью обеспечения безопасной и эффективной эксплуатации жилых и общественных зданий.</a:t>
            </a:r>
            <a:b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</a:br>
            <a: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     Настоящие рекомендации разработаны с использованием </a:t>
            </a:r>
            <a:r>
              <a:rPr lang="ru-RU" sz="1600" b="0" i="0" u="sng" dirty="0" smtClean="0">
                <a:solidFill>
                  <a:srgbClr val="FF0000"/>
                </a:solidFill>
                <a:effectLst/>
                <a:latin typeface="GOST type A" panose="020B0500000000000000" pitchFamily="34" charset="0"/>
                <a:hlinkClick r:id="rId2"/>
              </a:rPr>
              <a:t>Рекомендаций по применению </a:t>
            </a:r>
            <a:r>
              <a:rPr lang="ru-RU" sz="1600" b="0" i="0" u="sng" dirty="0" err="1" smtClean="0">
                <a:solidFill>
                  <a:srgbClr val="FF0000"/>
                </a:solidFill>
                <a:effectLst/>
                <a:latin typeface="GOST type A" panose="020B0500000000000000" pitchFamily="34" charset="0"/>
                <a:hlinkClick r:id="rId2"/>
              </a:rPr>
              <a:t>противообледенительных</a:t>
            </a:r>
            <a:r>
              <a:rPr lang="ru-RU" sz="1600" b="0" i="0" u="sng" dirty="0" smtClean="0">
                <a:solidFill>
                  <a:srgbClr val="FF0000"/>
                </a:solidFill>
                <a:effectLst/>
                <a:latin typeface="GOST type A" panose="020B0500000000000000" pitchFamily="34" charset="0"/>
                <a:hlinkClick r:id="rId2"/>
              </a:rPr>
              <a:t> устройств на кровлях с наружными и внутренними водостоками для строящихся и реконструируемых жилых и общественных зданий</a:t>
            </a:r>
            <a:r>
              <a:rPr lang="ru-RU" sz="1600" b="0" i="0" dirty="0" smtClean="0">
                <a:solidFill>
                  <a:srgbClr val="FF0000"/>
                </a:solidFill>
                <a:effectLst/>
                <a:latin typeface="GOST type A" panose="020B0500000000000000" pitchFamily="34" charset="0"/>
              </a:rPr>
              <a:t>,</a:t>
            </a:r>
            <a: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 разработанных ОАО "ЦНИИЭП жилища" и утвержденных указанием Москомархитектуры от 27.02.2004 N 3.</a:t>
            </a:r>
            <a:b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</a:br>
            <a: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    Настоящий документ содержит положения по проектированию, монтажу и эксплуатации </a:t>
            </a:r>
            <a:r>
              <a:rPr lang="ru-RU" sz="1600" b="0" i="0" dirty="0" err="1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противообледенительных</a:t>
            </a:r>
            <a:r>
              <a:rPr lang="ru-RU" sz="1600" b="0" i="0" dirty="0" smtClean="0">
                <a:solidFill>
                  <a:srgbClr val="2D2D2D"/>
                </a:solidFill>
                <a:effectLst/>
                <a:latin typeface="GOST type A" panose="020B0500000000000000" pitchFamily="34" charset="0"/>
              </a:rPr>
              <a:t> систем на кровлях зданий и сооружений с учетом требований технических регламентов, нормативных и методических документов по строительству.</a:t>
            </a:r>
            <a:endParaRPr lang="ru-RU" sz="1600" b="0" i="0" dirty="0">
              <a:solidFill>
                <a:srgbClr val="2D2D2D"/>
              </a:solidFill>
              <a:effectLst/>
              <a:latin typeface="GOST type A" panose="020B0500000000000000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034" y="5042118"/>
            <a:ext cx="79621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0" i="0" dirty="0" smtClean="0"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Сфера использования </a:t>
            </a:r>
            <a:r>
              <a:rPr lang="ru-RU" sz="1600" b="0" i="0" dirty="0" err="1" smtClean="0"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самогреющегося</a:t>
            </a:r>
            <a:r>
              <a:rPr lang="ru-RU" sz="1600" b="0" i="0" dirty="0" smtClean="0"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 кабеля: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обогрев жилого сектора: водопровод и ливневая система канализации;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обогрев коммерческого сектора: </a:t>
            </a:r>
            <a:r>
              <a:rPr lang="ru-RU" sz="1600" b="0" i="0" dirty="0" err="1" smtClean="0"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отапливание</a:t>
            </a:r>
            <a:r>
              <a:rPr lang="ru-RU" sz="1600" b="0" i="0" dirty="0" smtClean="0"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 системы </a:t>
            </a:r>
            <a:r>
              <a:rPr lang="ru-RU" sz="1600" b="0" i="0" dirty="0" err="1" smtClean="0"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водообеспечения</a:t>
            </a:r>
            <a:r>
              <a:rPr lang="ru-RU" sz="1600" b="0" i="0" dirty="0" smtClean="0"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, системы пожарной безопасности и системы ливневой канализации;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обогрев промышленных помещений во взрывоопасных и простых зонах.</a:t>
            </a:r>
          </a:p>
          <a:p>
            <a:pPr algn="just" fontAlgn="base"/>
            <a:r>
              <a:rPr lang="ru-RU" sz="1600" b="0" i="0" dirty="0" smtClean="0"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Саморегулируемый греющий кабель для водостока, который монтируют на трубах или на крыше, способен реагировать на перемены температурного режима.</a:t>
            </a:r>
            <a:endParaRPr lang="ru-RU" sz="1600" b="0" i="0" dirty="0">
              <a:solidFill>
                <a:srgbClr val="3C3835"/>
              </a:solidFill>
              <a:effectLst/>
              <a:latin typeface="GOST type 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034" y="207880"/>
            <a:ext cx="803981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" panose="020B0500000000000000" pitchFamily="34" charset="0"/>
              </a:rPr>
              <a:t>1 Область применения</a:t>
            </a:r>
          </a:p>
          <a:p>
            <a:pPr indent="180975" fontAlgn="base"/>
            <a:r>
              <a:rPr lang="ru-RU" dirty="0" smtClean="0">
                <a:latin typeface="GOST type A" panose="020B0500000000000000" pitchFamily="34" charset="0"/>
              </a:rPr>
              <a:t>Рекомендации </a:t>
            </a:r>
            <a:r>
              <a:rPr lang="ru-RU" dirty="0">
                <a:latin typeface="GOST type A" panose="020B0500000000000000" pitchFamily="34" charset="0"/>
              </a:rPr>
              <a:t>по применению </a:t>
            </a:r>
            <a:r>
              <a:rPr lang="ru-RU" dirty="0" err="1">
                <a:latin typeface="GOST type A" panose="020B0500000000000000" pitchFamily="34" charset="0"/>
              </a:rPr>
              <a:t>противообледенительных</a:t>
            </a:r>
            <a:r>
              <a:rPr lang="ru-RU" dirty="0">
                <a:latin typeface="GOST type A" panose="020B0500000000000000" pitchFamily="34" charset="0"/>
              </a:rPr>
              <a:t> устройств с нагревательными кабелями на кровлях с наружными и внутренними водостоками (далее Рекомендации) распространяются на проектирование, монтаж и эксплуатацию </a:t>
            </a:r>
            <a:r>
              <a:rPr lang="ru-RU" dirty="0" err="1">
                <a:latin typeface="GOST type A" panose="020B0500000000000000" pitchFamily="34" charset="0"/>
              </a:rPr>
              <a:t>противообледенительных</a:t>
            </a:r>
            <a:r>
              <a:rPr lang="ru-RU" dirty="0">
                <a:latin typeface="GOST type A" panose="020B0500000000000000" pitchFamily="34" charset="0"/>
              </a:rPr>
              <a:t> систем для кровель существующих, вновь строящихся, реконструируемых и подлежащих капитальному ремонту жилых и общественных зданий и сооружений в Санкт-Петербурге.</a:t>
            </a:r>
            <a:br>
              <a:rPr lang="ru-RU" dirty="0">
                <a:latin typeface="GOST type A" panose="020B0500000000000000" pitchFamily="34" charset="0"/>
              </a:rPr>
            </a:br>
            <a:r>
              <a:rPr lang="ru-RU" dirty="0" smtClean="0">
                <a:latin typeface="GOST type A" panose="020B0500000000000000" pitchFamily="34" charset="0"/>
              </a:rPr>
              <a:t>Рекомендации </a:t>
            </a:r>
            <a:r>
              <a:rPr lang="ru-RU" dirty="0">
                <a:latin typeface="GOST type A" panose="020B0500000000000000" pitchFamily="34" charset="0"/>
              </a:rPr>
              <a:t>являются методическим и справочным документом для проектировщиков и специалистов, осуществляющих строительство и эксплуатацию зданий и сооружений при необходимости оснащения их </a:t>
            </a:r>
            <a:r>
              <a:rPr lang="ru-RU" dirty="0" err="1">
                <a:latin typeface="GOST type A" panose="020B0500000000000000" pitchFamily="34" charset="0"/>
              </a:rPr>
              <a:t>противообледенительными</a:t>
            </a:r>
            <a:r>
              <a:rPr lang="ru-RU" dirty="0">
                <a:latin typeface="GOST type A" panose="020B0500000000000000" pitchFamily="34" charset="0"/>
              </a:rPr>
              <a:t> устройствами на кровлях.</a:t>
            </a:r>
            <a:br>
              <a:rPr lang="ru-RU" dirty="0">
                <a:latin typeface="GOST type A" panose="020B0500000000000000" pitchFamily="34" charset="0"/>
              </a:rPr>
            </a:br>
            <a:r>
              <a:rPr lang="ru-RU" dirty="0" smtClean="0">
                <a:latin typeface="GOST type A" panose="020B0500000000000000" pitchFamily="34" charset="0"/>
              </a:rPr>
              <a:t>Применение </a:t>
            </a:r>
            <a:r>
              <a:rPr lang="ru-RU" dirty="0">
                <a:latin typeface="GOST type A" panose="020B0500000000000000" pitchFamily="34" charset="0"/>
              </a:rPr>
              <a:t>настоящего документа становится обязательным для всех участников градостроительной деятельности, при включении требований о применении этого документа в задание на проектирование объекта капитального строительства, утвержденное в установленном порядке.</a:t>
            </a:r>
            <a:br>
              <a:rPr lang="ru-RU" dirty="0">
                <a:latin typeface="GOST type A" panose="020B0500000000000000" pitchFamily="34" charset="0"/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" panose="020B0500000000000000" pitchFamily="34" charset="0"/>
              </a:rPr>
              <a:t>2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" panose="020B0500000000000000" pitchFamily="34" charset="0"/>
              </a:rPr>
              <a:t>Нормативные ссылки</a:t>
            </a:r>
          </a:p>
          <a:p>
            <a:pPr indent="180975" fontAlgn="base"/>
            <a:r>
              <a:rPr lang="ru-RU" dirty="0" smtClean="0">
                <a:latin typeface="GOST type A" panose="020B0500000000000000" pitchFamily="34" charset="0"/>
              </a:rPr>
              <a:t>В </a:t>
            </a:r>
            <a:r>
              <a:rPr lang="ru-RU" dirty="0">
                <a:latin typeface="GOST type A" panose="020B0500000000000000" pitchFamily="34" charset="0"/>
              </a:rPr>
              <a:t>Рекомендациях приведены ссылки на следующие нормативные правовые акты и нормативные документы:</a:t>
            </a:r>
            <a:br>
              <a:rPr lang="ru-RU" dirty="0">
                <a:latin typeface="GOST type A" panose="020B0500000000000000" pitchFamily="34" charset="0"/>
              </a:rPr>
            </a:br>
            <a:r>
              <a:rPr lang="ru-RU" u="sng" dirty="0" smtClean="0">
                <a:latin typeface="GOST type A" panose="020B0500000000000000" pitchFamily="34" charset="0"/>
                <a:hlinkClick r:id="rId2"/>
              </a:rPr>
              <a:t>Федеральный </a:t>
            </a:r>
            <a:r>
              <a:rPr lang="ru-RU" u="sng" dirty="0">
                <a:latin typeface="GOST type A" panose="020B0500000000000000" pitchFamily="34" charset="0"/>
                <a:hlinkClick r:id="rId2"/>
              </a:rPr>
              <a:t>закон Российской Федерации от 30.12.2009 N 384-ФЗ "Технический регламент о безопасности зданий и сооружений"</a:t>
            </a:r>
            <a:r>
              <a:rPr lang="ru-RU" dirty="0">
                <a:latin typeface="GOST type A" panose="020B0500000000000000" pitchFamily="34" charset="0"/>
              </a:rPr>
              <a:t/>
            </a:r>
            <a:br>
              <a:rPr lang="ru-RU" dirty="0">
                <a:latin typeface="GOST type A" panose="020B0500000000000000" pitchFamily="34" charset="0"/>
              </a:rPr>
            </a:br>
            <a:r>
              <a:rPr lang="ru-RU" dirty="0" smtClean="0">
                <a:latin typeface="GOST type A" panose="020B0500000000000000" pitchFamily="34" charset="0"/>
              </a:rPr>
              <a:t> </a:t>
            </a:r>
            <a:r>
              <a:rPr lang="ru-RU" u="sng" dirty="0" smtClean="0">
                <a:latin typeface="GOST type A" panose="020B0500000000000000" pitchFamily="34" charset="0"/>
                <a:hlinkClick r:id="rId3"/>
              </a:rPr>
              <a:t>ГОСТ Р 50571.25-2001</a:t>
            </a:r>
            <a:r>
              <a:rPr lang="ru-RU" dirty="0">
                <a:latin typeface="GOST type A" panose="020B0500000000000000" pitchFamily="34" charset="0"/>
              </a:rPr>
              <a:t> </a:t>
            </a:r>
            <a:r>
              <a:rPr lang="ru-RU" dirty="0" smtClean="0">
                <a:latin typeface="GOST type A" panose="020B0500000000000000" pitchFamily="34" charset="0"/>
              </a:rPr>
              <a:t> Часть 7. Требования к специальным электроустановкам. Электроустановки зданий и сооружений с </a:t>
            </a:r>
            <a:r>
              <a:rPr lang="ru-RU" dirty="0" err="1" smtClean="0">
                <a:latin typeface="GOST type A" panose="020B0500000000000000" pitchFamily="34" charset="0"/>
              </a:rPr>
              <a:t>электрообогреваемыми</a:t>
            </a:r>
            <a:r>
              <a:rPr lang="ru-RU" dirty="0" smtClean="0">
                <a:latin typeface="GOST type A" panose="020B0500000000000000" pitchFamily="34" charset="0"/>
              </a:rPr>
              <a:t> полами и поверхностями Электротехнические </a:t>
            </a:r>
            <a:r>
              <a:rPr lang="ru-RU" dirty="0">
                <a:latin typeface="GOST type A" panose="020B0500000000000000" pitchFamily="34" charset="0"/>
              </a:rPr>
              <a:t>устройства</a:t>
            </a:r>
            <a:br>
              <a:rPr lang="ru-RU" dirty="0">
                <a:latin typeface="GOST type A" panose="020B0500000000000000" pitchFamily="34" charset="0"/>
              </a:rPr>
            </a:br>
            <a:endParaRPr lang="ru-RU" dirty="0">
              <a:latin typeface="GOST type 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6047" y="-116304"/>
            <a:ext cx="6254149" cy="6969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36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" panose="020B0500000000000000" pitchFamily="34" charset="0"/>
                <a:cs typeface="Arial" panose="020B0604020202020204" pitchFamily="34" charset="0"/>
              </a:rPr>
              <a:t>2. Основные виды кабеля для обогрева водостока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В зависимости от типа регулировки кабеля для водостока разделяют на: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резистивные кабеля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используют для обогрева крыш, которые имеют большую площадь)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3C3835"/>
              </a:solidFill>
              <a:effectLst/>
              <a:latin typeface="GOST type A" panose="020B0500000000000000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кабеля саморегулирующегося типа.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OST type A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Преимущества резистивного кабеля: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улучшенная теплоотдача,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обеспечение постоянного значения мощности системы обогрева,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стоимость резистивного кабеля намного ниже, чем саморегулирующегося,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необходимость в низком стартовом токе.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OST type A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Недостатки резистивного кабеля: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высокий уровень расхода электроэнергии,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ограниченный срок использования,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в местах перехлеста возникает риск перегорания кабеля.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OST type A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OST type A" panose="020B0500000000000000" pitchFamily="34" charset="0"/>
              </a:rPr>
              <a:t>Саморегулирующий кабель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для обогрева водостока, способен контролировать изменение температуры, в зависимости от температурного режима окружающей среды.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Отличительные преимущества саморегулирующего кабеля: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экономный расход электричества;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легкий монтаж: нарезка кабеля производится на месте установки;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высокий уровень устойчивости к перегоранию;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продолжительный срок использования,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подходит для различных видов крыш с любим типом покрытия.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OST type A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В зависимости от материала, из которого изготовлен кабель выделяют: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бронированные кабели одно- или двухжильного сечения;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саморегулирующий кабель;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армированный кабель двухжильного сечения.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OST type A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Преимущества бронированного кабеля: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высокая прочность,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доступная цена.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OST type A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</a:rPr>
              <a:t>Преимущества армированного кабеля: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высокий уровень устойчивости к механическим воздействиям;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пожаропрочность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C3835"/>
                </a:solidFill>
                <a:effectLst/>
                <a:latin typeface="GOST type A" panose="020B0500000000000000" pitchFamily="34" charset="0"/>
                <a:cs typeface="Arial" panose="020B0604020202020204" pitchFamily="34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3C3835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298184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29898" y="3429001"/>
            <a:ext cx="4674355" cy="3361554"/>
            <a:chOff x="0" y="0"/>
            <a:chExt cx="3220" cy="2761"/>
          </a:xfrm>
        </p:grpSpPr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20" cy="2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046" y="1398"/>
              <a:ext cx="507" cy="322"/>
            </a:xfrm>
            <a:custGeom>
              <a:avLst/>
              <a:gdLst>
                <a:gd name="T0" fmla="+- 0 2046 2046"/>
                <a:gd name="T1" fmla="*/ T0 w 507"/>
                <a:gd name="T2" fmla="+- 0 1398 1398"/>
                <a:gd name="T3" fmla="*/ 1398 h 322"/>
                <a:gd name="T4" fmla="+- 0 2046 2046"/>
                <a:gd name="T5" fmla="*/ T4 w 507"/>
                <a:gd name="T6" fmla="+- 0 1720 1398"/>
                <a:gd name="T7" fmla="*/ 1720 h 322"/>
                <a:gd name="T8" fmla="+- 0 2552 2046"/>
                <a:gd name="T9" fmla="*/ T8 w 507"/>
                <a:gd name="T10" fmla="+- 0 1720 1398"/>
                <a:gd name="T11" fmla="*/ 1720 h 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507" h="322">
                  <a:moveTo>
                    <a:pt x="0" y="0"/>
                  </a:moveTo>
                  <a:lnTo>
                    <a:pt x="0" y="322"/>
                  </a:lnTo>
                  <a:lnTo>
                    <a:pt x="506" y="322"/>
                  </a:lnTo>
                </a:path>
              </a:pathLst>
            </a:custGeom>
            <a:noFill/>
            <a:ln w="6350">
              <a:solidFill>
                <a:srgbClr val="8082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2026" y="1378"/>
              <a:ext cx="40" cy="40"/>
            </a:xfrm>
            <a:custGeom>
              <a:avLst/>
              <a:gdLst>
                <a:gd name="T0" fmla="+- 0 2057 2026"/>
                <a:gd name="T1" fmla="*/ T0 w 40"/>
                <a:gd name="T2" fmla="+- 0 1378 1378"/>
                <a:gd name="T3" fmla="*/ 1378 h 40"/>
                <a:gd name="T4" fmla="+- 0 2035 2026"/>
                <a:gd name="T5" fmla="*/ T4 w 40"/>
                <a:gd name="T6" fmla="+- 0 1378 1378"/>
                <a:gd name="T7" fmla="*/ 1378 h 40"/>
                <a:gd name="T8" fmla="+- 0 2026 2026"/>
                <a:gd name="T9" fmla="*/ T8 w 40"/>
                <a:gd name="T10" fmla="+- 0 1387 1378"/>
                <a:gd name="T11" fmla="*/ 1387 h 40"/>
                <a:gd name="T12" fmla="+- 0 2026 2026"/>
                <a:gd name="T13" fmla="*/ T12 w 40"/>
                <a:gd name="T14" fmla="+- 0 1409 1378"/>
                <a:gd name="T15" fmla="*/ 1409 h 40"/>
                <a:gd name="T16" fmla="+- 0 2035 2026"/>
                <a:gd name="T17" fmla="*/ T16 w 40"/>
                <a:gd name="T18" fmla="+- 0 1418 1378"/>
                <a:gd name="T19" fmla="*/ 1418 h 40"/>
                <a:gd name="T20" fmla="+- 0 2057 2026"/>
                <a:gd name="T21" fmla="*/ T20 w 40"/>
                <a:gd name="T22" fmla="+- 0 1418 1378"/>
                <a:gd name="T23" fmla="*/ 1418 h 40"/>
                <a:gd name="T24" fmla="+- 0 2066 2026"/>
                <a:gd name="T25" fmla="*/ T24 w 40"/>
                <a:gd name="T26" fmla="+- 0 1409 1378"/>
                <a:gd name="T27" fmla="*/ 1409 h 40"/>
                <a:gd name="T28" fmla="+- 0 2066 2026"/>
                <a:gd name="T29" fmla="*/ T28 w 40"/>
                <a:gd name="T30" fmla="+- 0 1387 1378"/>
                <a:gd name="T31" fmla="*/ 1387 h 40"/>
                <a:gd name="T32" fmla="+- 0 2057 2026"/>
                <a:gd name="T33" fmla="*/ T32 w 40"/>
                <a:gd name="T34" fmla="+- 0 1378 1378"/>
                <a:gd name="T35" fmla="*/ 1378 h 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0" h="40">
                  <a:moveTo>
                    <a:pt x="31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1"/>
                  </a:lnTo>
                  <a:lnTo>
                    <a:pt x="9" y="40"/>
                  </a:lnTo>
                  <a:lnTo>
                    <a:pt x="31" y="40"/>
                  </a:lnTo>
                  <a:lnTo>
                    <a:pt x="40" y="31"/>
                  </a:lnTo>
                  <a:lnTo>
                    <a:pt x="40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1483" y="1672"/>
              <a:ext cx="1278" cy="294"/>
            </a:xfrm>
            <a:custGeom>
              <a:avLst/>
              <a:gdLst>
                <a:gd name="T0" fmla="+- 0 1483 1483"/>
                <a:gd name="T1" fmla="*/ T0 w 1278"/>
                <a:gd name="T2" fmla="+- 0 1672 1672"/>
                <a:gd name="T3" fmla="*/ 1672 h 294"/>
                <a:gd name="T4" fmla="+- 0 1483 1483"/>
                <a:gd name="T5" fmla="*/ T4 w 1278"/>
                <a:gd name="T6" fmla="+- 0 1966 1672"/>
                <a:gd name="T7" fmla="*/ 1966 h 294"/>
                <a:gd name="T8" fmla="+- 0 2761 1483"/>
                <a:gd name="T9" fmla="*/ T8 w 1278"/>
                <a:gd name="T10" fmla="+- 0 1966 1672"/>
                <a:gd name="T11" fmla="*/ 1966 h 2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278" h="294">
                  <a:moveTo>
                    <a:pt x="0" y="0"/>
                  </a:moveTo>
                  <a:lnTo>
                    <a:pt x="0" y="294"/>
                  </a:lnTo>
                  <a:lnTo>
                    <a:pt x="1278" y="294"/>
                  </a:lnTo>
                </a:path>
              </a:pathLst>
            </a:custGeom>
            <a:noFill/>
            <a:ln w="6350">
              <a:solidFill>
                <a:srgbClr val="8082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463" y="1652"/>
              <a:ext cx="40" cy="40"/>
            </a:xfrm>
            <a:custGeom>
              <a:avLst/>
              <a:gdLst>
                <a:gd name="T0" fmla="+- 0 1494 1463"/>
                <a:gd name="T1" fmla="*/ T0 w 40"/>
                <a:gd name="T2" fmla="+- 0 1652 1652"/>
                <a:gd name="T3" fmla="*/ 1652 h 40"/>
                <a:gd name="T4" fmla="+- 0 1472 1463"/>
                <a:gd name="T5" fmla="*/ T4 w 40"/>
                <a:gd name="T6" fmla="+- 0 1652 1652"/>
                <a:gd name="T7" fmla="*/ 1652 h 40"/>
                <a:gd name="T8" fmla="+- 0 1463 1463"/>
                <a:gd name="T9" fmla="*/ T8 w 40"/>
                <a:gd name="T10" fmla="+- 0 1661 1652"/>
                <a:gd name="T11" fmla="*/ 1661 h 40"/>
                <a:gd name="T12" fmla="+- 0 1463 1463"/>
                <a:gd name="T13" fmla="*/ T12 w 40"/>
                <a:gd name="T14" fmla="+- 0 1683 1652"/>
                <a:gd name="T15" fmla="*/ 1683 h 40"/>
                <a:gd name="T16" fmla="+- 0 1472 1463"/>
                <a:gd name="T17" fmla="*/ T16 w 40"/>
                <a:gd name="T18" fmla="+- 0 1692 1652"/>
                <a:gd name="T19" fmla="*/ 1692 h 40"/>
                <a:gd name="T20" fmla="+- 0 1494 1463"/>
                <a:gd name="T21" fmla="*/ T20 w 40"/>
                <a:gd name="T22" fmla="+- 0 1692 1652"/>
                <a:gd name="T23" fmla="*/ 1692 h 40"/>
                <a:gd name="T24" fmla="+- 0 1503 1463"/>
                <a:gd name="T25" fmla="*/ T24 w 40"/>
                <a:gd name="T26" fmla="+- 0 1683 1652"/>
                <a:gd name="T27" fmla="*/ 1683 h 40"/>
                <a:gd name="T28" fmla="+- 0 1503 1463"/>
                <a:gd name="T29" fmla="*/ T28 w 40"/>
                <a:gd name="T30" fmla="+- 0 1661 1652"/>
                <a:gd name="T31" fmla="*/ 1661 h 40"/>
                <a:gd name="T32" fmla="+- 0 1494 1463"/>
                <a:gd name="T33" fmla="*/ T32 w 40"/>
                <a:gd name="T34" fmla="+- 0 1652 1652"/>
                <a:gd name="T35" fmla="*/ 1652 h 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0" h="40">
                  <a:moveTo>
                    <a:pt x="31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1"/>
                  </a:lnTo>
                  <a:lnTo>
                    <a:pt x="9" y="40"/>
                  </a:lnTo>
                  <a:lnTo>
                    <a:pt x="31" y="40"/>
                  </a:lnTo>
                  <a:lnTo>
                    <a:pt x="40" y="31"/>
                  </a:lnTo>
                  <a:lnTo>
                    <a:pt x="40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098" y="1911"/>
              <a:ext cx="1511" cy="280"/>
            </a:xfrm>
            <a:custGeom>
              <a:avLst/>
              <a:gdLst>
                <a:gd name="T0" fmla="+- 0 1098 1098"/>
                <a:gd name="T1" fmla="*/ T0 w 1511"/>
                <a:gd name="T2" fmla="+- 0 1911 1911"/>
                <a:gd name="T3" fmla="*/ 1911 h 280"/>
                <a:gd name="T4" fmla="+- 0 1098 1098"/>
                <a:gd name="T5" fmla="*/ T4 w 1511"/>
                <a:gd name="T6" fmla="+- 0 2190 1911"/>
                <a:gd name="T7" fmla="*/ 2190 h 280"/>
                <a:gd name="T8" fmla="+- 0 2609 1098"/>
                <a:gd name="T9" fmla="*/ T8 w 1511"/>
                <a:gd name="T10" fmla="+- 0 2190 1911"/>
                <a:gd name="T11" fmla="*/ 2190 h 2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511" h="280">
                  <a:moveTo>
                    <a:pt x="0" y="0"/>
                  </a:moveTo>
                  <a:lnTo>
                    <a:pt x="0" y="279"/>
                  </a:lnTo>
                  <a:lnTo>
                    <a:pt x="1511" y="279"/>
                  </a:lnTo>
                </a:path>
              </a:pathLst>
            </a:custGeom>
            <a:noFill/>
            <a:ln w="6350">
              <a:solidFill>
                <a:srgbClr val="8082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078" y="1891"/>
              <a:ext cx="40" cy="40"/>
            </a:xfrm>
            <a:custGeom>
              <a:avLst/>
              <a:gdLst>
                <a:gd name="T0" fmla="+- 0 1109 1078"/>
                <a:gd name="T1" fmla="*/ T0 w 40"/>
                <a:gd name="T2" fmla="+- 0 1891 1891"/>
                <a:gd name="T3" fmla="*/ 1891 h 40"/>
                <a:gd name="T4" fmla="+- 0 1087 1078"/>
                <a:gd name="T5" fmla="*/ T4 w 40"/>
                <a:gd name="T6" fmla="+- 0 1891 1891"/>
                <a:gd name="T7" fmla="*/ 1891 h 40"/>
                <a:gd name="T8" fmla="+- 0 1078 1078"/>
                <a:gd name="T9" fmla="*/ T8 w 40"/>
                <a:gd name="T10" fmla="+- 0 1900 1891"/>
                <a:gd name="T11" fmla="*/ 1900 h 40"/>
                <a:gd name="T12" fmla="+- 0 1078 1078"/>
                <a:gd name="T13" fmla="*/ T12 w 40"/>
                <a:gd name="T14" fmla="+- 0 1922 1891"/>
                <a:gd name="T15" fmla="*/ 1922 h 40"/>
                <a:gd name="T16" fmla="+- 0 1087 1078"/>
                <a:gd name="T17" fmla="*/ T16 w 40"/>
                <a:gd name="T18" fmla="+- 0 1931 1891"/>
                <a:gd name="T19" fmla="*/ 1931 h 40"/>
                <a:gd name="T20" fmla="+- 0 1109 1078"/>
                <a:gd name="T21" fmla="*/ T20 w 40"/>
                <a:gd name="T22" fmla="+- 0 1931 1891"/>
                <a:gd name="T23" fmla="*/ 1931 h 40"/>
                <a:gd name="T24" fmla="+- 0 1118 1078"/>
                <a:gd name="T25" fmla="*/ T24 w 40"/>
                <a:gd name="T26" fmla="+- 0 1922 1891"/>
                <a:gd name="T27" fmla="*/ 1922 h 40"/>
                <a:gd name="T28" fmla="+- 0 1118 1078"/>
                <a:gd name="T29" fmla="*/ T28 w 40"/>
                <a:gd name="T30" fmla="+- 0 1900 1891"/>
                <a:gd name="T31" fmla="*/ 1900 h 40"/>
                <a:gd name="T32" fmla="+- 0 1109 1078"/>
                <a:gd name="T33" fmla="*/ T32 w 40"/>
                <a:gd name="T34" fmla="+- 0 1891 1891"/>
                <a:gd name="T35" fmla="*/ 1891 h 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0" h="40">
                  <a:moveTo>
                    <a:pt x="31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1"/>
                  </a:lnTo>
                  <a:lnTo>
                    <a:pt x="9" y="40"/>
                  </a:lnTo>
                  <a:lnTo>
                    <a:pt x="31" y="40"/>
                  </a:lnTo>
                  <a:lnTo>
                    <a:pt x="40" y="31"/>
                  </a:lnTo>
                  <a:lnTo>
                    <a:pt x="40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774" y="2109"/>
              <a:ext cx="1853" cy="339"/>
            </a:xfrm>
            <a:custGeom>
              <a:avLst/>
              <a:gdLst>
                <a:gd name="T0" fmla="+- 0 774 774"/>
                <a:gd name="T1" fmla="*/ T0 w 1853"/>
                <a:gd name="T2" fmla="+- 0 2109 2109"/>
                <a:gd name="T3" fmla="*/ 2109 h 339"/>
                <a:gd name="T4" fmla="+- 0 774 774"/>
                <a:gd name="T5" fmla="*/ T4 w 1853"/>
                <a:gd name="T6" fmla="+- 0 2447 2109"/>
                <a:gd name="T7" fmla="*/ 2447 h 339"/>
                <a:gd name="T8" fmla="+- 0 2627 774"/>
                <a:gd name="T9" fmla="*/ T8 w 1853"/>
                <a:gd name="T10" fmla="+- 0 2447 2109"/>
                <a:gd name="T11" fmla="*/ 2447 h 3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853" h="339">
                  <a:moveTo>
                    <a:pt x="0" y="0"/>
                  </a:moveTo>
                  <a:lnTo>
                    <a:pt x="0" y="338"/>
                  </a:lnTo>
                  <a:lnTo>
                    <a:pt x="1853" y="338"/>
                  </a:lnTo>
                </a:path>
              </a:pathLst>
            </a:custGeom>
            <a:noFill/>
            <a:ln w="6350">
              <a:solidFill>
                <a:srgbClr val="8082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754" y="2089"/>
              <a:ext cx="40" cy="40"/>
            </a:xfrm>
            <a:custGeom>
              <a:avLst/>
              <a:gdLst>
                <a:gd name="T0" fmla="+- 0 786 754"/>
                <a:gd name="T1" fmla="*/ T0 w 40"/>
                <a:gd name="T2" fmla="+- 0 2089 2089"/>
                <a:gd name="T3" fmla="*/ 2089 h 40"/>
                <a:gd name="T4" fmla="+- 0 763 754"/>
                <a:gd name="T5" fmla="*/ T4 w 40"/>
                <a:gd name="T6" fmla="+- 0 2089 2089"/>
                <a:gd name="T7" fmla="*/ 2089 h 40"/>
                <a:gd name="T8" fmla="+- 0 754 754"/>
                <a:gd name="T9" fmla="*/ T8 w 40"/>
                <a:gd name="T10" fmla="+- 0 2098 2089"/>
                <a:gd name="T11" fmla="*/ 2098 h 40"/>
                <a:gd name="T12" fmla="+- 0 754 754"/>
                <a:gd name="T13" fmla="*/ T12 w 40"/>
                <a:gd name="T14" fmla="+- 0 2120 2089"/>
                <a:gd name="T15" fmla="*/ 2120 h 40"/>
                <a:gd name="T16" fmla="+- 0 763 754"/>
                <a:gd name="T17" fmla="*/ T16 w 40"/>
                <a:gd name="T18" fmla="+- 0 2129 2089"/>
                <a:gd name="T19" fmla="*/ 2129 h 40"/>
                <a:gd name="T20" fmla="+- 0 786 754"/>
                <a:gd name="T21" fmla="*/ T20 w 40"/>
                <a:gd name="T22" fmla="+- 0 2129 2089"/>
                <a:gd name="T23" fmla="*/ 2129 h 40"/>
                <a:gd name="T24" fmla="+- 0 794 754"/>
                <a:gd name="T25" fmla="*/ T24 w 40"/>
                <a:gd name="T26" fmla="+- 0 2120 2089"/>
                <a:gd name="T27" fmla="*/ 2120 h 40"/>
                <a:gd name="T28" fmla="+- 0 794 754"/>
                <a:gd name="T29" fmla="*/ T28 w 40"/>
                <a:gd name="T30" fmla="+- 0 2098 2089"/>
                <a:gd name="T31" fmla="*/ 2098 h 40"/>
                <a:gd name="T32" fmla="+- 0 786 754"/>
                <a:gd name="T33" fmla="*/ T32 w 40"/>
                <a:gd name="T34" fmla="+- 0 2089 2089"/>
                <a:gd name="T35" fmla="*/ 2089 h 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0" h="40">
                  <a:moveTo>
                    <a:pt x="32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1"/>
                  </a:lnTo>
                  <a:lnTo>
                    <a:pt x="9" y="40"/>
                  </a:lnTo>
                  <a:lnTo>
                    <a:pt x="32" y="40"/>
                  </a:lnTo>
                  <a:lnTo>
                    <a:pt x="40" y="31"/>
                  </a:lnTo>
                  <a:lnTo>
                    <a:pt x="40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572" y="2241"/>
              <a:ext cx="1273" cy="444"/>
            </a:xfrm>
            <a:custGeom>
              <a:avLst/>
              <a:gdLst>
                <a:gd name="T0" fmla="+- 0 572 572"/>
                <a:gd name="T1" fmla="*/ T0 w 1273"/>
                <a:gd name="T2" fmla="+- 0 2241 2241"/>
                <a:gd name="T3" fmla="*/ 2241 h 444"/>
                <a:gd name="T4" fmla="+- 0 572 572"/>
                <a:gd name="T5" fmla="*/ T4 w 1273"/>
                <a:gd name="T6" fmla="+- 0 2685 2241"/>
                <a:gd name="T7" fmla="*/ 2685 h 444"/>
                <a:gd name="T8" fmla="+- 0 1844 572"/>
                <a:gd name="T9" fmla="*/ T8 w 1273"/>
                <a:gd name="T10" fmla="+- 0 2685 2241"/>
                <a:gd name="T11" fmla="*/ 2685 h 4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273" h="444">
                  <a:moveTo>
                    <a:pt x="0" y="0"/>
                  </a:moveTo>
                  <a:lnTo>
                    <a:pt x="0" y="444"/>
                  </a:lnTo>
                  <a:lnTo>
                    <a:pt x="1272" y="444"/>
                  </a:lnTo>
                </a:path>
              </a:pathLst>
            </a:custGeom>
            <a:noFill/>
            <a:ln w="6350">
              <a:solidFill>
                <a:srgbClr val="8082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552" y="2221"/>
              <a:ext cx="40" cy="40"/>
            </a:xfrm>
            <a:custGeom>
              <a:avLst/>
              <a:gdLst>
                <a:gd name="T0" fmla="+- 0 583 552"/>
                <a:gd name="T1" fmla="*/ T0 w 40"/>
                <a:gd name="T2" fmla="+- 0 2221 2221"/>
                <a:gd name="T3" fmla="*/ 2221 h 40"/>
                <a:gd name="T4" fmla="+- 0 560 552"/>
                <a:gd name="T5" fmla="*/ T4 w 40"/>
                <a:gd name="T6" fmla="+- 0 2221 2221"/>
                <a:gd name="T7" fmla="*/ 2221 h 40"/>
                <a:gd name="T8" fmla="+- 0 552 552"/>
                <a:gd name="T9" fmla="*/ T8 w 40"/>
                <a:gd name="T10" fmla="+- 0 2230 2221"/>
                <a:gd name="T11" fmla="*/ 2230 h 40"/>
                <a:gd name="T12" fmla="+- 0 552 552"/>
                <a:gd name="T13" fmla="*/ T12 w 40"/>
                <a:gd name="T14" fmla="+- 0 2252 2221"/>
                <a:gd name="T15" fmla="*/ 2252 h 40"/>
                <a:gd name="T16" fmla="+- 0 560 552"/>
                <a:gd name="T17" fmla="*/ T16 w 40"/>
                <a:gd name="T18" fmla="+- 0 2261 2221"/>
                <a:gd name="T19" fmla="*/ 2261 h 40"/>
                <a:gd name="T20" fmla="+- 0 583 552"/>
                <a:gd name="T21" fmla="*/ T20 w 40"/>
                <a:gd name="T22" fmla="+- 0 2261 2221"/>
                <a:gd name="T23" fmla="*/ 2261 h 40"/>
                <a:gd name="T24" fmla="+- 0 592 552"/>
                <a:gd name="T25" fmla="*/ T24 w 40"/>
                <a:gd name="T26" fmla="+- 0 2252 2221"/>
                <a:gd name="T27" fmla="*/ 2252 h 40"/>
                <a:gd name="T28" fmla="+- 0 592 552"/>
                <a:gd name="T29" fmla="*/ T28 w 40"/>
                <a:gd name="T30" fmla="+- 0 2230 2221"/>
                <a:gd name="T31" fmla="*/ 2230 h 40"/>
                <a:gd name="T32" fmla="+- 0 583 552"/>
                <a:gd name="T33" fmla="*/ T32 w 40"/>
                <a:gd name="T34" fmla="+- 0 2221 2221"/>
                <a:gd name="T35" fmla="*/ 2221 h 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0" h="40">
                  <a:moveTo>
                    <a:pt x="31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1"/>
                  </a:lnTo>
                  <a:lnTo>
                    <a:pt x="8" y="40"/>
                  </a:lnTo>
                  <a:lnTo>
                    <a:pt x="31" y="40"/>
                  </a:lnTo>
                  <a:lnTo>
                    <a:pt x="40" y="31"/>
                  </a:lnTo>
                  <a:lnTo>
                    <a:pt x="40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3220" cy="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indent="136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36525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1925" y="77226"/>
            <a:ext cx="7824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90"/>
              </a:spcBef>
              <a:spcAft>
                <a:spcPts val="0"/>
              </a:spcAft>
              <a:buClr>
                <a:srgbClr val="231F20"/>
              </a:buClr>
              <a:buSzPts val="800"/>
              <a:tabLst>
                <a:tab pos="819150" algn="l"/>
              </a:tabLst>
            </a:pPr>
            <a:r>
              <a:rPr lang="ru-RU" sz="2800" b="1" i="1" spc="15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КОНСТРУКЦИЯ  НАГРЕВАТЕЛЬНОГО  </a:t>
            </a:r>
            <a:r>
              <a:rPr lang="ru-RU" sz="2800" b="1" i="1" spc="2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КАБЕЛЯ </a:t>
            </a:r>
            <a:r>
              <a:rPr lang="ru-RU" sz="2800" b="1" i="1" spc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2800" b="1" i="1" spc="35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spc="2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СЕКЦИИ</a:t>
            </a:r>
            <a:endParaRPr lang="ru-RU" sz="2800" b="1" i="1" spc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type A" panose="020B0500000000000000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0336" y="638733"/>
            <a:ext cx="7225249" cy="327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Саморегулирующийся нагревательный кабель состоит из двух параллельных медных проводников, промежуток между которыми заполнен специальным полупроводящим составом (полупроводящая матрица), изменяющим свое сопротивление в зависимости от температуры обогреваемого  объекта.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  <a:p>
            <a:pPr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целях электробезопасности и защиты полупроводящая матрица имеет изоляцию из термопластичного эластомера (ТПЭ), поверх которого наложена оплетка из луженой меди и оболочка из ТПЭ. Оболочка нагревательного кабеля стойка к солнечному излучению и атмосферным  осадкам, к перепадам температур, обладает высокой механической прочностью. Все это обеспечивает  стабильность  параметров  и надежность работы на протяжении всего срока службы нагревательного кабеля, который составляет более 25 лет.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35994" y="5351269"/>
            <a:ext cx="1198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08285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оболочка</a:t>
            </a:r>
            <a:endParaRPr lang="ru-RU" sz="1600" dirty="0">
              <a:latin typeface="GOST type A" panose="020B0500000000000000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72909" y="5619386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3652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808285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экран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86838" y="6185676"/>
            <a:ext cx="99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3652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808285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матрица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39215" y="6488668"/>
            <a:ext cx="2090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3652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rgbClr val="808285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токопроводящая жила</a:t>
            </a:r>
            <a:endParaRPr kumimoji="0" lang="ru-RU" alt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1899" y="5879427"/>
            <a:ext cx="1036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3652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808285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изоляция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9012" y="0"/>
            <a:ext cx="9083615" cy="2411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250825"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85725" algn="l"/>
              </a:tabLst>
            </a:pPr>
            <a:r>
              <a:rPr lang="ru-RU" sz="2400" b="1" spc="10" dirty="0" smtClean="0">
                <a:solidFill>
                  <a:srgbClr val="9C5707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ПРИНЦИП  </a:t>
            </a:r>
            <a:r>
              <a:rPr lang="ru-RU" sz="2400" b="1" spc="15" dirty="0" smtClean="0">
                <a:solidFill>
                  <a:srgbClr val="9C5707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САМОРЕГУЛИРОВАНИЯ	</a:t>
            </a:r>
            <a:r>
              <a:rPr lang="ru-RU" sz="3200" dirty="0" smtClean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Нагрев происходит за счет прохождения электрического тока через полупроводящую саморегулирующуюся матрицу от одной токопроводящей жилы к другой. Матрица изменяет свое  сопротивление</a:t>
            </a: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pc="-105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зависимости</a:t>
            </a:r>
            <a:r>
              <a:rPr lang="ru-RU" spc="-105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ru-RU" spc="-105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температуры</a:t>
            </a:r>
            <a:r>
              <a:rPr lang="ru-RU" spc="-105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поверхности, на которую уложен кабель</a:t>
            </a:r>
            <a:r>
              <a:rPr lang="ru-RU" spc="140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нагревательный.</a:t>
            </a:r>
            <a:endParaRPr lang="ru-RU" dirty="0" smtClean="0">
              <a:effectLst/>
              <a:latin typeface="GOST type A" panose="020B0500000000000000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" indent="250825">
              <a:lnSpc>
                <a:spcPct val="101000"/>
              </a:lnSpc>
              <a:spcBef>
                <a:spcPts val="520"/>
              </a:spcBef>
              <a:spcAft>
                <a:spcPts val="0"/>
              </a:spcAft>
              <a:tabLst>
                <a:tab pos="85725" algn="l"/>
              </a:tabLst>
            </a:pP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ru-RU" spc="-65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счет</a:t>
            </a:r>
            <a:r>
              <a:rPr lang="ru-RU" spc="-65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этого</a:t>
            </a:r>
            <a:r>
              <a:rPr lang="ru-RU" spc="-65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обеспечивается</a:t>
            </a:r>
            <a:r>
              <a:rPr lang="ru-RU" spc="-65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эффект</a:t>
            </a:r>
            <a:r>
              <a:rPr lang="ru-RU" spc="-65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само- регулирования,</a:t>
            </a:r>
            <a:r>
              <a:rPr lang="ru-RU" spc="-100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</a:t>
            </a:r>
            <a:r>
              <a:rPr lang="ru-RU" spc="-100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есть</a:t>
            </a:r>
            <a:r>
              <a:rPr lang="ru-RU" spc="-100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линейная</a:t>
            </a:r>
            <a:r>
              <a:rPr lang="ru-RU" spc="-100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мощность кабеля меняется в ответ на изменение температуры</a:t>
            </a:r>
            <a:r>
              <a:rPr lang="ru-RU" spc="-115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поверхности</a:t>
            </a:r>
            <a:r>
              <a:rPr lang="ru-RU" spc="-115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(при</a:t>
            </a:r>
            <a:r>
              <a:rPr lang="ru-RU" spc="-115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повышении температуры поверхности сопротивление матрицы увеличивается, мощность уменьшается и</a:t>
            </a:r>
            <a:r>
              <a:rPr lang="ru-RU" spc="20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наоборот).</a:t>
            </a:r>
            <a:endParaRPr lang="ru-RU" dirty="0" smtClean="0">
              <a:effectLst/>
              <a:latin typeface="GOST type A" panose="020B0500000000000000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207034" y="23377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81941" y="3022289"/>
            <a:ext cx="5651440" cy="1330007"/>
            <a:chOff x="1086" y="-85"/>
            <a:chExt cx="6851" cy="2094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" y="139"/>
              <a:ext cx="6851" cy="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301" y="627"/>
              <a:ext cx="409" cy="0"/>
            </a:xfrm>
            <a:prstGeom prst="line">
              <a:avLst/>
            </a:prstGeom>
            <a:noFill/>
            <a:ln w="6350">
              <a:solidFill>
                <a:srgbClr val="8082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974" y="836"/>
              <a:ext cx="0" cy="0"/>
            </a:xfrm>
            <a:prstGeom prst="line">
              <a:avLst/>
            </a:prstGeom>
            <a:noFill/>
            <a:ln w="6350">
              <a:solidFill>
                <a:srgbClr val="8082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304" y="1556"/>
              <a:ext cx="405" cy="0"/>
            </a:xfrm>
            <a:prstGeom prst="line">
              <a:avLst/>
            </a:prstGeom>
            <a:noFill/>
            <a:ln w="6350">
              <a:solidFill>
                <a:srgbClr val="8082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704" y="-85"/>
              <a:ext cx="1478" cy="0"/>
            </a:xfrm>
            <a:prstGeom prst="line">
              <a:avLst/>
            </a:prstGeom>
            <a:noFill/>
            <a:ln w="6350">
              <a:solidFill>
                <a:srgbClr val="8082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4043" y="-85"/>
              <a:ext cx="2909" cy="0"/>
            </a:xfrm>
            <a:prstGeom prst="line">
              <a:avLst/>
            </a:prstGeom>
            <a:noFill/>
            <a:ln w="6350">
              <a:solidFill>
                <a:srgbClr val="8082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1819" y="1842"/>
              <a:ext cx="76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800" b="1" i="0" u="none" strike="noStrike" cap="none" normalizeH="0" baseline="0" smtClean="0">
                  <a:ln>
                    <a:noFill/>
                  </a:ln>
                  <a:solidFill>
                    <a:srgbClr val="9C5707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Низкая t°C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3161" y="1830"/>
              <a:ext cx="2927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8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8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8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8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8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8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8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8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8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8050" algn="l"/>
                </a:tabLst>
              </a:pP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9C5707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Нормальная 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9C5707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9C5707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°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9C5707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9C5707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	                   Высокая 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9C5707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9C5707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°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9C5707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02257" y="2579989"/>
            <a:ext cx="5306581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3500" algn="l"/>
              </a:tabLs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A" panose="020B0500000000000000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3500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Токопроводящие жилы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Саморегулирующаяся  полупроводящая матрица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3500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>
            <a:endCxn id="12" idx="0"/>
          </p:cNvCxnSpPr>
          <p:nvPr/>
        </p:nvCxnSpPr>
        <p:spPr>
          <a:xfrm flipV="1">
            <a:off x="618446" y="3022289"/>
            <a:ext cx="373288" cy="406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2" idx="0"/>
          </p:cNvCxnSpPr>
          <p:nvPr/>
        </p:nvCxnSpPr>
        <p:spPr>
          <a:xfrm flipV="1">
            <a:off x="618446" y="3022289"/>
            <a:ext cx="373288" cy="1040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535502" y="3022289"/>
            <a:ext cx="1385690" cy="66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687743" y="3022289"/>
            <a:ext cx="233449" cy="799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21192" y="3022289"/>
            <a:ext cx="538819" cy="764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-586596" y="4499383"/>
            <a:ext cx="7789653" cy="1114279"/>
          </a:xfrm>
          <a:prstGeom prst="rect">
            <a:avLst/>
          </a:prstGeom>
        </p:spPr>
        <p:txBody>
          <a:bodyPr wrap="square" numCol="3" anchor="ctr">
            <a:spAutoFit/>
          </a:bodyPr>
          <a:lstStyle/>
          <a:p>
            <a:pPr marL="1154430">
              <a:spcBef>
                <a:spcPts val="465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Много проводящих путей. Высокое тепловыделение</a:t>
            </a:r>
            <a:r>
              <a:rPr lang="ru-RU" dirty="0" smtClean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dirty="0" smtClean="0">
              <a:effectLst/>
              <a:latin typeface="GOST type A" panose="020B0500000000000000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975">
              <a:lnSpc>
                <a:spcPct val="116000"/>
              </a:lnSpc>
              <a:spcBef>
                <a:spcPts val="465"/>
              </a:spcBef>
              <a:spcAft>
                <a:spcPts val="0"/>
              </a:spcAft>
            </a:pPr>
            <a:endParaRPr lang="ru-RU" sz="1400" dirty="0" smtClean="0">
              <a:effectLst/>
              <a:latin typeface="GOST type A" panose="020B0500000000000000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975">
              <a:spcBef>
                <a:spcPts val="465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Меньше проводящих</a:t>
            </a:r>
          </a:p>
          <a:p>
            <a:pPr marL="53975">
              <a:spcBef>
                <a:spcPts val="465"/>
              </a:spcBef>
              <a:spcAft>
                <a:spcPts val="0"/>
              </a:spcAft>
              <a:tabLst>
                <a:tab pos="1793875" algn="l"/>
                <a:tab pos="1974850" algn="l"/>
              </a:tabLst>
            </a:pPr>
            <a:r>
              <a:rPr lang="ru-RU" sz="1400" dirty="0" smtClean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путей. Среднее </a:t>
            </a:r>
          </a:p>
          <a:p>
            <a:pPr marL="53975">
              <a:spcBef>
                <a:spcPts val="465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тепловыделение.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dirty="0" smtClean="0">
              <a:effectLst/>
              <a:latin typeface="GOST type A" panose="020B0500000000000000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60011" y="4494569"/>
            <a:ext cx="12770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43138" algn="l"/>
              </a:tabLst>
            </a:pPr>
            <a:r>
              <a:rPr lang="ru-RU" sz="1400" dirty="0" smtClean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Мало проводящих</a:t>
            </a:r>
          </a:p>
          <a:p>
            <a:pPr>
              <a:tabLst>
                <a:tab pos="2243138" algn="l"/>
              </a:tabLst>
            </a:pPr>
            <a:r>
              <a:rPr lang="ru-RU" sz="1400" dirty="0" smtClean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путей. Низкое </a:t>
            </a:r>
          </a:p>
          <a:p>
            <a:pPr>
              <a:tabLst>
                <a:tab pos="2243138" algn="l"/>
              </a:tabLst>
            </a:pPr>
            <a:r>
              <a:rPr lang="ru-RU" sz="1400" dirty="0" smtClean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тепловыделение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797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"/>
            <a:ext cx="4238625" cy="4629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13" y="95250"/>
            <a:ext cx="4383087" cy="6534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775" y="95250"/>
            <a:ext cx="27622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5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4" y="171450"/>
            <a:ext cx="6879031" cy="4371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125" y="95250"/>
            <a:ext cx="27622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0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0"/>
            <a:ext cx="6984999" cy="554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750" y="0"/>
            <a:ext cx="3365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1257</Words>
  <Application>Microsoft Office PowerPoint</Application>
  <PresentationFormat>Экран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Adobe Gothic Std B</vt:lpstr>
      <vt:lpstr>Arial</vt:lpstr>
      <vt:lpstr>Calibri</vt:lpstr>
      <vt:lpstr>GOST type A</vt:lpstr>
      <vt:lpstr>PT Serif</vt:lpstr>
      <vt:lpstr>Trebuchet MS</vt:lpstr>
      <vt:lpstr>Wingdings 3</vt:lpstr>
      <vt:lpstr>Грань</vt:lpstr>
      <vt:lpstr>ОБОГРЕВ ВОДОСТОЧНОЙ СИСТЕМЫ И КРОВЛИ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ОБОГРЕВ ВОДОСТОЧНОЙ СИСТЕМЫ И КРОВЛИ</dc:title>
  <dc:creator>Наталья Мананникова</dc:creator>
  <cp:lastModifiedBy>Наталья Мананникова</cp:lastModifiedBy>
  <cp:revision>19</cp:revision>
  <dcterms:created xsi:type="dcterms:W3CDTF">2016-03-19T20:35:34Z</dcterms:created>
  <dcterms:modified xsi:type="dcterms:W3CDTF">2016-06-09T19:48:28Z</dcterms:modified>
</cp:coreProperties>
</file>