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notesMasterIdLst>
    <p:notesMasterId r:id="rId36"/>
  </p:notesMasterIdLst>
  <p:sldIdLst>
    <p:sldId id="262" r:id="rId2"/>
    <p:sldId id="269" r:id="rId3"/>
    <p:sldId id="281" r:id="rId4"/>
    <p:sldId id="280" r:id="rId5"/>
    <p:sldId id="263" r:id="rId6"/>
    <p:sldId id="268" r:id="rId7"/>
    <p:sldId id="257" r:id="rId8"/>
    <p:sldId id="258" r:id="rId9"/>
    <p:sldId id="277" r:id="rId10"/>
    <p:sldId id="261" r:id="rId11"/>
    <p:sldId id="278" r:id="rId12"/>
    <p:sldId id="270" r:id="rId13"/>
    <p:sldId id="271" r:id="rId14"/>
    <p:sldId id="282" r:id="rId15"/>
    <p:sldId id="283" r:id="rId16"/>
    <p:sldId id="289" r:id="rId17"/>
    <p:sldId id="292" r:id="rId18"/>
    <p:sldId id="291" r:id="rId19"/>
    <p:sldId id="290" r:id="rId20"/>
    <p:sldId id="288" r:id="rId21"/>
    <p:sldId id="285" r:id="rId22"/>
    <p:sldId id="272" r:id="rId23"/>
    <p:sldId id="276" r:id="rId24"/>
    <p:sldId id="273" r:id="rId25"/>
    <p:sldId id="293" r:id="rId26"/>
    <p:sldId id="264" r:id="rId27"/>
    <p:sldId id="274" r:id="rId28"/>
    <p:sldId id="260" r:id="rId29"/>
    <p:sldId id="284" r:id="rId30"/>
    <p:sldId id="266" r:id="rId31"/>
    <p:sldId id="286" r:id="rId32"/>
    <p:sldId id="294" r:id="rId33"/>
    <p:sldId id="265" r:id="rId34"/>
    <p:sldId id="287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73FD"/>
    <a:srgbClr val="00FF00"/>
    <a:srgbClr val="FF0000"/>
    <a:srgbClr val="3399FF"/>
    <a:srgbClr val="656A5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7" autoAdjust="0"/>
    <p:restoredTop sz="94660"/>
  </p:normalViewPr>
  <p:slideViewPr>
    <p:cSldViewPr snapToGrid="0">
      <p:cViewPr varScale="1">
        <p:scale>
          <a:sx n="75" d="100"/>
          <a:sy n="75" d="100"/>
        </p:scale>
        <p:origin x="12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965B1-FC51-40EE-9716-AF9F0C8E39C0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F8939-5848-4C31-A466-6B5DF0250A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83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F8939-5848-4C31-A466-6B5DF0250A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0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919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4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7332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58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8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89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37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1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925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64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78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2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7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28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27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08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8FB61-F570-468F-A050-5A019C3BA7B8}" type="datetimeFigureOut">
              <a:rPr lang="ru-RU" smtClean="0"/>
              <a:t>12.06.2016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28013-81F8-41E3-8325-E1398A32DB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5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4403" y="1639576"/>
            <a:ext cx="12100956" cy="33547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  <a:sp3d>
            <a:bevelT w="139700" prst="cross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ПОЗНАВАТЕЛЬНО-ИССЛЕДОВАТЕЛЬСКОЙ ДЕЯТЕЛЬНОСТИ  У ДЕТЕЙ ДОШКОЛЬНОГО </a:t>
            </a:r>
            <a:r>
              <a:rPr lang="ru-RU" sz="3200" b="1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</a:p>
          <a:p>
            <a:pPr algn="ctr"/>
            <a:endParaRPr lang="ru-RU" sz="3200" b="1" i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i="1" dirty="0" smtClean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воспитателя МКДОУ ДС ОВ № 34 </a:t>
            </a:r>
          </a:p>
          <a:p>
            <a:pPr algn="ctr"/>
            <a:r>
              <a:rPr lang="ru-RU" sz="2800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Села Вольно </a:t>
            </a:r>
            <a:r>
              <a:rPr lang="ru-RU" sz="2800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Надеждинское</a:t>
            </a:r>
            <a:r>
              <a:rPr lang="ru-RU" sz="2800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Надеждинского</a:t>
            </a:r>
            <a:r>
              <a:rPr lang="ru-RU" sz="2800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algn="ctr"/>
            <a:r>
              <a:rPr lang="ru-RU" sz="2800" i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Липухиной</a:t>
            </a:r>
            <a:r>
              <a:rPr lang="ru-RU" sz="2800" i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Ирины Владимировны</a:t>
            </a:r>
            <a:endParaRPr lang="ru-RU" sz="2800" dirty="0">
              <a:ln/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66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32508" y="95002"/>
            <a:ext cx="12279086" cy="70097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  ДЕТСКОГО  ЭКСПЕРИМЕНТИРОВАНИЯ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68575" y="866900"/>
            <a:ext cx="9872951" cy="5771408"/>
          </a:xfrm>
        </p:spPr>
        <p:txBody>
          <a:bodyPr>
            <a:noAutofit/>
          </a:bodyPr>
          <a:lstStyle/>
          <a:p>
            <a:r>
              <a:rPr lang="ru-RU" sz="2800" dirty="0"/>
              <a:t> 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которую необходимо разрешить;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Целеполагание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что нужно сделать для решения проблемы);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Выдвижение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 ( поиск возможных путей решения);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гипотез ( сбор данных, реализация в действиях);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полученного результата (подтвердилось – не подтвердилось);</a:t>
            </a:r>
          </a:p>
          <a:p>
            <a:pPr marL="457200" indent="-457200" algn="l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выводов.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76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170" y="1891430"/>
            <a:ext cx="5088235" cy="4258849"/>
          </a:xfrm>
        </p:spPr>
        <p:txBody>
          <a:bodyPr>
            <a:normAutofit/>
          </a:bodyPr>
          <a:lstStyle/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характере решаемых задач: они неизвестны только детям;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опытов не происходит научных открытий, а формируются элементарные понятия и умозаключения;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практически безопасны;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такой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используется обычное бытовое, игровое и нестандартное оборудование.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031" y="100208"/>
            <a:ext cx="7553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нашей группы используем только элементарные опыты и эксперименты. </a:t>
            </a:r>
            <a:r>
              <a:rPr lang="ru-RU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элементарность заключается: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526">
            <a:off x="5646981" y="2262079"/>
            <a:ext cx="5901150" cy="33193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8578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403188" y="2250829"/>
            <a:ext cx="2447778" cy="229303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72947" y="70338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966576" y="3239333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53569" y="120316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70405" y="599913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704224" y="479677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340311" y="3212924"/>
            <a:ext cx="1899139" cy="191320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322095" y="1142999"/>
            <a:ext cx="1515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 воздухом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13421" y="216568"/>
            <a:ext cx="151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Со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снегом, льдом, водой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6147" y="878305"/>
            <a:ext cx="157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песком, глиной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590" y="3693695"/>
            <a:ext cx="1768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93106" y="4908885"/>
            <a:ext cx="1431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фауной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и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00211" y="3681663"/>
            <a:ext cx="1588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бумагой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84032" y="2791326"/>
            <a:ext cx="2249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и опыты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>
            <a:stCxn id="6" idx="6"/>
            <a:endCxn id="12" idx="1"/>
          </p:cNvCxnSpPr>
          <p:nvPr/>
        </p:nvCxnSpPr>
        <p:spPr>
          <a:xfrm>
            <a:off x="6850966" y="3397346"/>
            <a:ext cx="767467" cy="9576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6" idx="7"/>
            <a:endCxn id="10" idx="3"/>
          </p:cNvCxnSpPr>
          <p:nvPr/>
        </p:nvCxnSpPr>
        <p:spPr>
          <a:xfrm flipV="1">
            <a:off x="6492497" y="2232937"/>
            <a:ext cx="1056030" cy="353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6" idx="0"/>
            <a:endCxn id="9" idx="4"/>
          </p:cNvCxnSpPr>
          <p:nvPr/>
        </p:nvCxnSpPr>
        <p:spPr>
          <a:xfrm flipH="1" flipV="1">
            <a:off x="5603139" y="2033523"/>
            <a:ext cx="23938" cy="217306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6" idx="1"/>
            <a:endCxn id="7" idx="5"/>
          </p:cNvCxnSpPr>
          <p:nvPr/>
        </p:nvCxnSpPr>
        <p:spPr>
          <a:xfrm flipH="1" flipV="1">
            <a:off x="3693964" y="2336408"/>
            <a:ext cx="1067693" cy="25022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6" idx="2"/>
          </p:cNvCxnSpPr>
          <p:nvPr/>
        </p:nvCxnSpPr>
        <p:spPr>
          <a:xfrm flipH="1">
            <a:off x="3832698" y="3397346"/>
            <a:ext cx="570490" cy="6104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6" idx="4"/>
            <a:endCxn id="11" idx="0"/>
          </p:cNvCxnSpPr>
          <p:nvPr/>
        </p:nvCxnSpPr>
        <p:spPr>
          <a:xfrm>
            <a:off x="5627077" y="4543863"/>
            <a:ext cx="26717" cy="25291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706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9302" y="731880"/>
            <a:ext cx="7800298" cy="5856812"/>
          </a:xfrm>
        </p:spPr>
        <p:txBody>
          <a:bodyPr>
            <a:normAutofit fontScale="85000" lnSpcReduction="10000"/>
          </a:bodyPr>
          <a:lstStyle/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Демонстрационные      (педагог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проводит опыт и демонстрирует его; а дети следят за ходом и результатами) и фронтальные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эксперимента находятся в руках у детей) – те и другие учат детей наблюдать, анализировать, делать выводы.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Большую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радость, удивление и даже 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восторг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испытывают от своих маленьких и больших «открытий», которые вызывают у них чувство удовлетворения от проделанной работы.</a:t>
            </a:r>
          </a:p>
          <a:p>
            <a:pPr algn="l">
              <a:spcBef>
                <a:spcPts val="0"/>
              </a:spcBef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экспериментирования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самостоятельного или под руководством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взрослого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дети получают возможность удовлетворить присущую им любознательность (почему?  как?  зачем?  что будет, если…?), почувствовать себя ученым, исследователем</a:t>
            </a:r>
            <a:r>
              <a:rPr lang="ru-RU" dirty="0"/>
              <a:t>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788">
            <a:off x="7784359" y="2238642"/>
            <a:ext cx="3801476" cy="28466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192054" y="12526"/>
            <a:ext cx="810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эксперименты проводим  разные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730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787" y="0"/>
            <a:ext cx="6526060" cy="394570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интерес к экспериментированию возникает у детей  с раннего возрасти, то свою работу по детскому экспериментированию стали проводить с младшей группы.   В младшей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осваивали действия по переливанию и  пересыпанию различных материалов и веществ;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удовольствием обследовали песок, познавая его свойства (сухой песок сыплется, из влажного можно выкладывать формы);  плескались в воде, открывая её тайны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холодная, тёплая, горячая, прозрачная, разноцветная,  булькает, её можно переливать);  ловили ветерок; превращали снег в воду, а воду в льдинки;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знакомились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свойствами ваты и камней;  выделяли основные качества предметов (твёрдый, мягкий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тонет, плавает), пускали кораблики.</a:t>
            </a: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Были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такие игры-эксперименты: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«Песочный замок», «Фокусы для Капельки», «Сказка о камушках», «Прятки с ветерком», «Здравствуй, солнечный зайчик», «Помощь золотой рыбке», «Танины загадки».</a:t>
            </a:r>
          </a:p>
          <a:p>
            <a:pPr algn="l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613">
            <a:off x="6601215" y="463464"/>
            <a:ext cx="5248406" cy="29522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839">
            <a:off x="6663845" y="3469709"/>
            <a:ext cx="5255364" cy="295614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2645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406" y="225469"/>
            <a:ext cx="10885118" cy="3106455"/>
          </a:xfrm>
        </p:spPr>
        <p:txBody>
          <a:bodyPr>
            <a:normAutofit fontScale="92500"/>
          </a:bodyPr>
          <a:lstStyle/>
          <a:p>
            <a:pPr algn="l"/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группе работа ведётся с небольшими усложнениями, дети более осознанно относятся к проведению игр-экспериментов. Также с детьми  исследуем объекты неживой природы: песок (состоит из кристалликов-песчинок, этим объясняется свойство сухого песка – сыпучесть),  камни (сравниваем свойства камней и ваты). Очень интересны и увлекательны  опыты с воздухом, так как он невидим.  Расширяем представления детей о свойствах воды (прозрачная, не имеет вкуса и запаха), её значении в жизни; пробуем делать пену. Узнаём о свойствах магнита и увеличительного стекла; исследуем бумагу (рвётся, размокает в воде, мнётся), ткань (мнётся и разглаживается, намокает и высыхает</a:t>
            </a: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1044">
            <a:off x="6375751" y="3507290"/>
            <a:ext cx="4772417" cy="26844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002">
            <a:off x="1037218" y="3429243"/>
            <a:ext cx="4751879" cy="267293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78874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66378" y="551147"/>
            <a:ext cx="8555276" cy="179122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у нас в саду дела – эксперименты снова,</a:t>
            </a:r>
          </a:p>
          <a:p>
            <a:pPr algn="l">
              <a:spcBef>
                <a:spcPts val="0"/>
              </a:spcBef>
            </a:pP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 волшебник  никогда не творил такого!</a:t>
            </a:r>
          </a:p>
          <a:p>
            <a:endParaRPr lang="ru-RU" sz="3200" b="1" i="1" dirty="0">
              <a:solidFill>
                <a:srgbClr val="00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718">
            <a:off x="5661765" y="2492680"/>
            <a:ext cx="6279713" cy="35323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31">
            <a:off x="383993" y="2065888"/>
            <a:ext cx="5887171" cy="331153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3686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11493" y="450937"/>
            <a:ext cx="4662349" cy="215447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32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Самое </a:t>
            </a:r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открытие то, которое ребёнок делает сам.</a:t>
            </a:r>
          </a:p>
          <a:p>
            <a:r>
              <a:rPr lang="ru-RU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380">
            <a:off x="343842" y="946744"/>
            <a:ext cx="5964172" cy="335484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80" y="3056349"/>
            <a:ext cx="5794735" cy="32595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7475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90220" y="425885"/>
            <a:ext cx="4486985" cy="26930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это за водица?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ответит на вопрос?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водичке всё узнаем, 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утрём любому нос.</a:t>
            </a:r>
          </a:p>
          <a:p>
            <a:pPr algn="l"/>
            <a:r>
              <a:rPr lang="ru-RU" sz="32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86">
            <a:off x="939453" y="3310785"/>
            <a:ext cx="5486400" cy="30861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85">
            <a:off x="5523980" y="2505204"/>
            <a:ext cx="5500318" cy="30939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7642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4921" y="250521"/>
            <a:ext cx="10446706" cy="165343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39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Очень, очень интересно – всё то</a:t>
            </a:r>
            <a:r>
              <a:rPr lang="ru-RU" sz="3900" b="1" i="1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…,что </a:t>
            </a:r>
            <a:r>
              <a:rPr lang="ru-RU" sz="3900" b="1" i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неизвестно…</a:t>
            </a:r>
          </a:p>
          <a:p>
            <a:pPr algn="l"/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51" y="2868461"/>
            <a:ext cx="5789808" cy="32567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700">
            <a:off x="642251" y="2041539"/>
            <a:ext cx="5789808" cy="32567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873341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9857" y="50104"/>
            <a:ext cx="8534401" cy="1034361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Актуальность     проблемы</a:t>
            </a:r>
            <a:endParaRPr lang="ru-RU" sz="4000" b="1" i="1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6545" y="1458022"/>
            <a:ext cx="10015455" cy="4785756"/>
          </a:xfrm>
        </p:spPr>
        <p:txBody>
          <a:bodyPr>
            <a:normAutofit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Любопытство, постоянное стремление наблюдать и экспериментировать, искать новые сведения об окружающем мире – важнейшие черты детского поведения. Ребёнок рождается  исследователем – это его естественное состояние.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Внутреннее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исследованиям порождает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исследовательское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поведение ребенка и создает условие для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того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психическое развитие ребёнка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разворачивалось    	        как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саморазвития.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Наша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задача педагогов – не пресекать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исследовательскую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познавательную активность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детей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наоборот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помогать её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развитию.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67" y="3109496"/>
            <a:ext cx="2528496" cy="284531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427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6161" y="563671"/>
            <a:ext cx="10490200" cy="4108885"/>
          </a:xfrm>
        </p:spPr>
        <p:txBody>
          <a:bodyPr>
            <a:normAutofit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познавательной активности детей и поддержания интереса к экспериментированию в группе  создан  уголок познавательно- исследовательской деятельности, который постоянно пополняется новыми материалами в соответствии с возрастом детей и их интересами.  </a:t>
            </a:r>
          </a:p>
          <a:p>
            <a:pPr algn="l"/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2.bp.blogspot.com/-z3SfvKHKEFM/Un-eB1cR7lI/AAAAAAAAB98/00aMXPPAZOM/s1600/Poshemushky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59" y="3060265"/>
            <a:ext cx="6756226" cy="3378113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13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23" y="3983278"/>
            <a:ext cx="4922729" cy="27690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619" y="-112734"/>
            <a:ext cx="11443569" cy="1263157"/>
          </a:xfrm>
        </p:spPr>
        <p:txBody>
          <a:bodyPr>
            <a:normAutofit/>
          </a:bodyPr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познавательно-    		исследовательской деятельности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42" y="3025036"/>
            <a:ext cx="4805818" cy="27557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181" y="1089765"/>
            <a:ext cx="4950565" cy="27846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3" y="1449958"/>
            <a:ext cx="2780778" cy="43970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893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81" y="136566"/>
            <a:ext cx="9388177" cy="6721434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ОБОРУДОВАНИЕ ДЛЯ ЭКСПЕРИМЕНТИРОВАНИЯ</a:t>
            </a:r>
          </a:p>
          <a:p>
            <a:pPr algn="l"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материал:    шишки, ракушки, фасоль, скорлупа орехов,  камни, семена фасоли, некоторые пищевые продукты (сахар, соль, мука);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  материалы:  пипетки, деревянные палочки, шприцы без игл, резиновые груши, вата;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материалы: винтики, гайки, шурупы, скрепки, детали конструктора, пластмассовые пластины;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Бросовый материал: верёвки, шнурки, прищепки, пробки, пуговицы, бусинки, пластмассовые колпачки, трубочки, цветные стёклышки;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Красители: гуашь, акварельные краски;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ПРОСТЕЙШИЕ 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И ПРИСПОСОБЛЕНИЯ</a:t>
            </a:r>
          </a:p>
          <a:p>
            <a:pPr algn="l">
              <a:spcBef>
                <a:spcPts val="0"/>
              </a:spcBef>
            </a:pP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мельница, песочные часы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Специальная посуда: разнообразные ёмкости, тарелки, мерные ложечки, стаканчики, сито, воронки, подносы, тазы;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Лупы, зеркальца, фонарики, контейнеры из-под «киндер-сюрпризов», венчики, воздушные шары, губки, свечи, мыло;</a:t>
            </a:r>
          </a:p>
          <a:p>
            <a:pPr algn="l"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и пластмассовые игрушки, лопатки, формочки.</a:t>
            </a:r>
          </a:p>
          <a:p>
            <a:pPr algn="l">
              <a:spcBef>
                <a:spcPts val="0"/>
              </a:spcBef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1-tub-ru.yandex.net/i?id=4fbd59c7031e900740e7a2777b3bf658&amp;n=33&amp;h=190&amp;w=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4154">
            <a:off x="9199366" y="1975047"/>
            <a:ext cx="2647057" cy="2647058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53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202" y="0"/>
            <a:ext cx="12192000" cy="1839355"/>
          </a:xfrm>
        </p:spPr>
        <p:txBody>
          <a:bodyPr>
            <a:normAutofit/>
          </a:bodyPr>
          <a:lstStyle/>
          <a:p>
            <a:pPr algn="l"/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персонаж уголка </a:t>
            </a: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экспериментирования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5640" y="1427966"/>
            <a:ext cx="10490200" cy="1628384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поддержания интереса к экспериментированию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персонажи, наделённые определёнными чертами («почемучка»),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от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которого моделируется 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ситуация. </a:t>
            </a:r>
          </a:p>
        </p:txBody>
      </p:sp>
      <p:pic>
        <p:nvPicPr>
          <p:cNvPr id="4" name="Рисунок 3" descr="D:\ирина\конкурс\IMG_26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941">
            <a:off x="4598265" y="2944724"/>
            <a:ext cx="2093595" cy="37242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Рисунок 4" descr="D:\ирина\конкурс\IMG_26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0265">
            <a:off x="8209571" y="2952027"/>
            <a:ext cx="2085975" cy="37096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4455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4972" y="62630"/>
            <a:ext cx="10273270" cy="3684534"/>
          </a:xfrm>
        </p:spPr>
        <p:txBody>
          <a:bodyPr>
            <a:normAutofit fontScale="92500"/>
          </a:bodyPr>
          <a:lstStyle/>
          <a:p>
            <a:pPr algn="l"/>
            <a:endParaRPr lang="ru-RU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ТРЕБОВАНИЯ </a:t>
            </a:r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ОБОРУДОВАНИИ </a:t>
            </a:r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УГОЛКА </a:t>
            </a:r>
            <a:r>
              <a:rPr lang="ru-RU" sz="36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ЭКСПЕРИМЕНТИРОВАНИЯ:</a:t>
            </a:r>
          </a:p>
          <a:p>
            <a:pPr marL="571500" indent="-571500" algn="l">
              <a:buFont typeface="Wingdings" panose="05000000000000000000" pitchFamily="2" charset="2"/>
              <a:buChar char="v"/>
            </a:pPr>
            <a:endParaRPr lang="ru-RU" sz="3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ru-RU" sz="3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жизни и здоровья детей;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Достаточность;</a:t>
            </a:r>
          </a:p>
          <a:p>
            <a:pPr marL="1028700" lvl="1" indent="-571500">
              <a:buFont typeface="Wingdings" panose="05000000000000000000" pitchFamily="2" charset="2"/>
              <a:buChar char="v"/>
            </a:pP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Доступность.</a:t>
            </a: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images.asteza.ru/2013-07-06/40854/photos0-800x6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555">
            <a:off x="5753479" y="3027201"/>
            <a:ext cx="4326630" cy="32449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87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4676" y="713983"/>
            <a:ext cx="3873209" cy="4234145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проведении опытов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знакомим детей 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правилами техники безопасности.</a:t>
            </a: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24" y="2398736"/>
            <a:ext cx="2842533" cy="41259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33" y="1271849"/>
            <a:ext cx="2970625" cy="4064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745" y="325678"/>
            <a:ext cx="2951067" cy="40709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216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446" y="237507"/>
            <a:ext cx="9255434" cy="6326909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Всем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основное ребенок познаёт дома из общения с родителями, участия в повседневных делах, наблюдений за действиями членов семьи. Родители могут   многое сделать для развития, используя естественные ситуации.  Именно поэтому, стараюсь привлечь родителей к совместному решению данных вопросов, используя следующие формы: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Родительский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уголок, фотовыставки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Беседы, в том числе индивидуальные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Тематические консультации, анкетирование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Привлекаю родителей к оформлению уголка экспериментирования в группе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Нацеливаю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на то, что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любознательность 		это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черта характера, которую   необходимо развивать 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раннего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что врожденная потребность в новых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впечатлениях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основу гармоничного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всестороннего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ребёнка.</a:t>
            </a:r>
          </a:p>
          <a:p>
            <a:pPr algn="l"/>
            <a:r>
              <a:rPr lang="ru-RU" dirty="0"/>
              <a:t>      </a:t>
            </a:r>
          </a:p>
          <a:p>
            <a:pPr algn="l"/>
            <a:endParaRPr lang="ru-RU" b="1" dirty="0"/>
          </a:p>
        </p:txBody>
      </p:sp>
      <p:pic>
        <p:nvPicPr>
          <p:cNvPr id="4" name="Рисунок 3" descr="http://belosnezka.ucoz.ru/s8496136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21328226">
            <a:off x="7894729" y="1869564"/>
            <a:ext cx="3532958" cy="24538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751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58563" y="339668"/>
            <a:ext cx="6831793" cy="629392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бесед и консультаций разнообразна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– маленький исследователь»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детское экспериментирование?»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детского экспериментирования в домашних условиях»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Роль семьи в развитии познавательной активности дошкольников»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Почемучки 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любознайки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Рекомендации: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Проведите с детьми дома»</a:t>
            </a: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Опыты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эксперименты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живой природе»</a:t>
            </a:r>
          </a:p>
          <a:p>
            <a:pPr algn="l">
              <a:spcBef>
                <a:spcPts val="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нельзя и что нужно делать для поддержания интереса детей к познавательному экспериментированию»</a:t>
            </a:r>
          </a:p>
          <a:p>
            <a:pPr algn="l">
              <a:spcBef>
                <a:spcPts val="0"/>
              </a:spcBef>
            </a:pPr>
            <a:r>
              <a:rPr lang="ru-RU" sz="2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2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в семье»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www.detsad179.ru/images/2(2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042">
            <a:off x="7445724" y="1576290"/>
            <a:ext cx="4341269" cy="3255952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408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6082" y="320634"/>
            <a:ext cx="10669918" cy="2268188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природе своей дети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исследователи. Открыть, изучить, исследовать – это первые шаги в неизведанное.  Благодаря такой деятельности, дети учатся думать, говорить, пробовать, искать, экспериментировать.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298">
            <a:off x="243363" y="2778607"/>
            <a:ext cx="5896997" cy="331706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Рисунок 5" descr="D:\ирина\конкурс\IMG_17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230">
            <a:off x="6117094" y="2728429"/>
            <a:ext cx="5804454" cy="33118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6485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044373">
            <a:off x="633047" y="705356"/>
            <a:ext cx="7283403" cy="722611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произойдёт если…?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5" y="3324327"/>
            <a:ext cx="5767536" cy="3244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95" y="1465548"/>
            <a:ext cx="5834343" cy="32818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5915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6057" y="563672"/>
            <a:ext cx="6704092" cy="617533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проектом ФГОС ДО одним из ориентиров является любознательность. Ребёнок задаёт вопросы, касающиеся близких и далёких предметов и явлений, интересуется причинно-следственными связями (как?  почему?  зачем?), пытается самостоятельно придумывать объяснения явлениям природы и поступкам людей. Склонен наблюдать, экспериментировать.</a:t>
            </a:r>
          </a:p>
          <a:p>
            <a:pPr algn="l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Исследовательская деятельность вызывает огромный интерес у детей. Исследования предоставляют ребёнку возможность самому найти ответы на вопросы «как?» и «почему?». Исследовательская активность – естественное состояние ребёнка. Он настроен на познание мира, он хочет всё знать, исследовать, открыть, изучить – значит сделать шаг в неизведанное. Это  огромная возможность для детей думать, пробовать, экспериментировать, а самое главное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 выражаться.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natalibobrova.ru/wp-content/uploads/2015/03/%D1%81%D0%BE%D0%B2%D0%B5%D0%BD%D0%BE%D0%B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06">
            <a:off x="7921711" y="999580"/>
            <a:ext cx="3547394" cy="3810414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284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21254262">
            <a:off x="1705491" y="688769"/>
            <a:ext cx="5574083" cy="938151"/>
          </a:xfrm>
        </p:spPr>
        <p:txBody>
          <a:bodyPr>
            <a:normAutofit/>
          </a:bodyPr>
          <a:lstStyle/>
          <a:p>
            <a:r>
              <a:rPr lang="ru-RU" sz="44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 БУДЕТ  </a:t>
            </a:r>
            <a:r>
              <a:rPr lang="ru-RU" sz="44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ЕСЛИ?</a:t>
            </a:r>
            <a:endParaRPr lang="ru-RU" sz="44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ирина\конкурс\IMG_23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55" y="2887422"/>
            <a:ext cx="5940425" cy="3339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" name="Рисунок 4" descr="D:\ирина\конкурс\IMG_23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60" y="1436655"/>
            <a:ext cx="5940425" cy="333946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581685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40601">
            <a:off x="760958" y="816164"/>
            <a:ext cx="8545882" cy="712012"/>
          </a:xfrm>
        </p:spPr>
        <p:txBody>
          <a:bodyPr/>
          <a:lstStyle/>
          <a:p>
            <a:pPr algn="l"/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так происходит?</a:t>
            </a: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1" y="2931091"/>
            <a:ext cx="5812075" cy="326929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6" y="1866379"/>
            <a:ext cx="5812076" cy="32692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38130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74211">
            <a:off x="177333" y="997025"/>
            <a:ext cx="5424233" cy="762116"/>
          </a:xfrm>
        </p:spPr>
        <p:txBody>
          <a:bodyPr>
            <a:noAutofit/>
          </a:bodyPr>
          <a:lstStyle/>
          <a:p>
            <a:pPr algn="l"/>
            <a:r>
              <a:rPr lang="ru-RU" sz="60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lang="ru-RU" sz="60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0" y="3106456"/>
            <a:ext cx="5395496" cy="34196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6" y="206812"/>
            <a:ext cx="4872625" cy="356049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4" y="3488498"/>
            <a:ext cx="5411244" cy="30438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725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8251" y="517309"/>
            <a:ext cx="8686737" cy="5710712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ходе работы, я могу сказать, что дети стали более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самостоятельны, любопытны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появился  интерес  к экспериментированию, расширился кругозор.  Благодаря этому большинство детей инициативны и активны в общении, установился тесный контакт с родителями. Всё это создаёт хорошую почву для развития любознательности и сенсорных представлений у детей.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своё выступление я хочу закончить словами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известного китайского мудреца Конфуция: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слышу – забываю 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вижу – я помню</a:t>
            </a:r>
          </a:p>
          <a:p>
            <a:pPr marL="914400" lvl="1" indent="-4572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я делаю – я понимаю</a:t>
            </a: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school31.perm.ru/images/614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510">
            <a:off x="8414237" y="1979111"/>
            <a:ext cx="3234970" cy="380429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77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5676" y="488516"/>
            <a:ext cx="11724362" cy="1866377"/>
          </a:xfrm>
        </p:spPr>
        <p:txBody>
          <a:bodyPr>
            <a:normAutofit/>
          </a:bodyPr>
          <a:lstStyle/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Смело в своей работе используйте    					экспериментальную деятельность.</a:t>
            </a:r>
          </a:p>
          <a:p>
            <a:pPr algn="l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Успехов Вам!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static.klasnaocinka.com.ua/uploads/editor/4016/342903/sitepage_48/images/emblema_pochemuchki_cop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3461" y="2430051"/>
            <a:ext cx="4208746" cy="406469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8043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6785" y="410710"/>
            <a:ext cx="10649790" cy="2132074"/>
          </a:xfrm>
        </p:spPr>
        <p:txBody>
          <a:bodyPr>
            <a:normAutofit/>
          </a:bodyPr>
          <a:lstStyle/>
          <a:p>
            <a:r>
              <a:rPr lang="ru-RU" dirty="0"/>
              <a:t> 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Усваивается  всё прочно и надолго, когда ребёнок слышит,    видит и делает сам. Вот на этом и основано активное внедрение 						     детского экспериментирования.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37" y="2970927"/>
            <a:ext cx="6030746" cy="339229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579">
            <a:off x="325365" y="2705000"/>
            <a:ext cx="6015330" cy="33836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426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46961" y="683491"/>
            <a:ext cx="12279086" cy="99752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</a:t>
            </a:r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экспериментирования</a:t>
            </a:r>
            <a: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61985"/>
            <a:ext cx="8534400" cy="4842494"/>
          </a:xfrm>
        </p:spPr>
        <p:txBody>
          <a:bodyPr>
            <a:noAutofit/>
          </a:bodyPr>
          <a:lstStyle/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– особая форма поисковой деятельности, в которой наиболее ярко выражены процессы целеобразования, процессы возникновения и развития новых мотивов личности, лежащих в основе самодвижения, саморазвития.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экспериментировании наиболее мощно проявляется собственная активность детей, направленная на получение новых сведений, новых знаний (познавательная форма экспериментирования), на получение продуктов творчества (продуктивная форма экспериментирования).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 пронизывает все сферы детской жизни, все виды деятельности, в том числе и игровую.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Рисунок 5" descr="http://xn--66-6kca9cjk3e.xn--p1ai/files/ckedit/1361_11_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4792" y="2238602"/>
            <a:ext cx="28575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9412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6743" y="226951"/>
            <a:ext cx="11945257" cy="6163293"/>
          </a:xfrm>
        </p:spPr>
        <p:txBody>
          <a:bodyPr>
            <a:noAutofit/>
          </a:bodyPr>
          <a:lstStyle/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детского экспериментирования были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изучены  в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целом ряде исследований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Н.Н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Поддъякова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А.И.Савенкова.</a:t>
            </a: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	Н.Н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Поддъяков указывает, что детское экспериментирование – это особая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форма  поисковой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дошкольников, в которой проявляется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собственная активность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детей, направленная на получение новых сведений 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знаний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naukarao.narod.ru/poddyako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480" y="1739156"/>
            <a:ext cx="1676400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cs624127.vk.me/v624127321/121c3/rmZ8If1Yq8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967" y="1789895"/>
            <a:ext cx="1813090" cy="2535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14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000">
              <a:srgbClr val="7D73FD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1790409" y="200416"/>
            <a:ext cx="10865922" cy="1139868"/>
          </a:xfrm>
        </p:spPr>
        <p:txBody>
          <a:bodyPr>
            <a:normAutofit fontScale="85000" lnSpcReduction="20000"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экспериментирование имеет огромный развивающий потенциал. Главное его достоинство заключается в том, что оно: </a:t>
            </a:r>
            <a:endParaRPr lang="ru-RU"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77">
            <a:off x="8317282" y="1893013"/>
            <a:ext cx="3085578" cy="3669503"/>
          </a:xfrm>
          <a:ln w="19050">
            <a:solidFill>
              <a:srgbClr val="FF0000"/>
            </a:solidFill>
          </a:ln>
        </p:spPr>
      </p:pic>
      <p:sp>
        <p:nvSpPr>
          <p:cNvPr id="31" name="Текст 30"/>
          <p:cNvSpPr>
            <a:spLocks noGrp="1"/>
          </p:cNvSpPr>
          <p:nvPr>
            <p:ph type="body" sz="quarter" idx="3"/>
          </p:nvPr>
        </p:nvSpPr>
        <p:spPr>
          <a:xfrm>
            <a:off x="501042" y="1409178"/>
            <a:ext cx="7578246" cy="5135671"/>
          </a:xfrm>
          <a:ln w="57150">
            <a:noFill/>
          </a:ln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ДАЕТ ДЕТЯМ РЕАЛЬНЫЕ ПРЕДСТАВЛЕНИЯ О РАЗЛИЧНЫХ СТОРОНАХ ИЗУЧАЕМОЕГО ОБЪЕКТА, О ЕГО ВЗАИМООТНОШЕНИЯХ С ДРУГИМИ ОБЪЕКТАМИ И СО СРЕДОЙ ОБИТАНИЯ.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РАЗВИТИЕ РЕЧИ.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ОБОГАЩЕНИЕ ПАМЯТИ РЕБЕНКА, АКТИВИЗИРУЮТСЯ ЕГО МЫСЛИТЕЛЬНЫЕ ПРОЦЕССЫ, ТАК КАК ПОСТОЯНННО ВОЗНИКАЕТ НЕОБХОДИМОСТЬ СОВЕРШАТЬ ОПЕРАЦИИ АНАЛИЗА, СИНТЕЗА, СРАВНЕНИЯ, КЛАССИФИКАЦИИ , ОБОБЩЕНИЯ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СПОСОБНОСТЕЙ, ФОРМИРОВАНИЕ ТРУДОВЫХ НАВЫКОВ И УКРЕПЛЕНИЕ ЗДОРОВЬЯ  ЗА СЧЁТ ПОВЫШЕНИЯ ОБЩЕГО УРОВНЯ ДВИГАТЕЛЬНОЙ АКТИВНОСТИ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5588" y="3106271"/>
            <a:ext cx="5607423" cy="1077218"/>
          </a:xfrm>
          <a:prstGeom prst="rect">
            <a:avLst/>
          </a:prstGeom>
          <a:noFill/>
          <a:ln w="571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ДЕТСКОЕ      ЭКСПЕРИМЕНТИРОВАНИЕ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16114"/>
            <a:ext cx="1148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детского экспериментирования </a:t>
            </a:r>
          </a:p>
          <a:p>
            <a:r>
              <a:rPr lang="ru-RU" sz="36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другими видами деятельности</a:t>
            </a:r>
            <a:endParaRPr lang="ru-RU" sz="36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5600" y="1439553"/>
            <a:ext cx="3762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3047" y="2111188"/>
            <a:ext cx="26221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729" y="3980329"/>
            <a:ext cx="199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694" y="4948518"/>
            <a:ext cx="2205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</a:t>
            </a:r>
          </a:p>
          <a:p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1600" y="5419165"/>
            <a:ext cx="3013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ДЕЯТЕЛЬНОСТЬ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51577" y="3751729"/>
            <a:ext cx="239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ДЕЯТЕЛЬНОСТЬ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2741" y="5082988"/>
            <a:ext cx="3832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ХУДОЖЕСТВЕННОЙ                 	ЛИТЕРАТУРЫ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412" y="1331259"/>
            <a:ext cx="3139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ПОЗНАВАТЕЛЬНО-ИССЛЕДОВАТЕЛЬСКАЯ ДЕЯТЕЛЬНОСТЬ (фэмп, формирование целостной картины мира)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>
            <a:stCxn id="4" idx="2"/>
            <a:endCxn id="10" idx="0"/>
          </p:cNvCxnSpPr>
          <p:nvPr/>
        </p:nvCxnSpPr>
        <p:spPr>
          <a:xfrm flipH="1">
            <a:off x="5418418" y="4183489"/>
            <a:ext cx="410882" cy="1235676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0"/>
            <a:endCxn id="6" idx="2"/>
          </p:cNvCxnSpPr>
          <p:nvPr/>
        </p:nvCxnSpPr>
        <p:spPr>
          <a:xfrm flipV="1">
            <a:off x="5829300" y="2147439"/>
            <a:ext cx="217394" cy="958832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12" idx="0"/>
          </p:cNvCxnSpPr>
          <p:nvPr/>
        </p:nvCxnSpPr>
        <p:spPr>
          <a:xfrm>
            <a:off x="5829300" y="4183489"/>
            <a:ext cx="3899647" cy="89949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2"/>
            <a:endCxn id="9" idx="0"/>
          </p:cNvCxnSpPr>
          <p:nvPr/>
        </p:nvCxnSpPr>
        <p:spPr>
          <a:xfrm flipH="1">
            <a:off x="1815353" y="4183489"/>
            <a:ext cx="4013947" cy="76502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4" idx="3"/>
            <a:endCxn id="11" idx="0"/>
          </p:cNvCxnSpPr>
          <p:nvPr/>
        </p:nvCxnSpPr>
        <p:spPr>
          <a:xfrm>
            <a:off x="8633011" y="3644880"/>
            <a:ext cx="1815354" cy="10684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4" idx="1"/>
            <a:endCxn id="8" idx="0"/>
          </p:cNvCxnSpPr>
          <p:nvPr/>
        </p:nvCxnSpPr>
        <p:spPr>
          <a:xfrm flipH="1">
            <a:off x="1317812" y="3644880"/>
            <a:ext cx="1707776" cy="335449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4" idx="0"/>
            <a:endCxn id="13" idx="3"/>
          </p:cNvCxnSpPr>
          <p:nvPr/>
        </p:nvCxnSpPr>
        <p:spPr>
          <a:xfrm flipH="1" flipV="1">
            <a:off x="3543300" y="2146867"/>
            <a:ext cx="2286000" cy="959404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4" idx="0"/>
            <a:endCxn id="7" idx="1"/>
          </p:cNvCxnSpPr>
          <p:nvPr/>
        </p:nvCxnSpPr>
        <p:spPr>
          <a:xfrm flipV="1">
            <a:off x="5829300" y="2465131"/>
            <a:ext cx="2413747" cy="641140"/>
          </a:xfrm>
          <a:prstGeom prst="straightConnector1">
            <a:avLst/>
          </a:prstGeom>
          <a:ln w="57150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24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73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2838"/>
            <a:ext cx="10820399" cy="108976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экспериментирования – это:</a:t>
            </a:r>
            <a:br>
              <a:rPr lang="ru-RU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520" y="814194"/>
            <a:ext cx="6613742" cy="3470058"/>
          </a:xfrm>
        </p:spPr>
        <p:txBody>
          <a:bodyPr>
            <a:noAutofit/>
          </a:bodyPr>
          <a:lstStyle/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интерес дошкольников к окружающей среде, удовлетворять детскую любознательность;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 детей познавательные способности (анализ, синтез, классификация, сравнение, обобщение);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мышление, речь;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воспитывать стремление сохранять и оберегать природный мир, видеть его красоту, следовать доступным экологическим правилам в деятельности и поведении;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опыт выполнения правил безопасности при проведении опытов и экспериментов.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www.studybook.com.ua/files/Image/news/db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5883" y="1447333"/>
            <a:ext cx="3396814" cy="347539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0199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1051</TotalTime>
  <Words>676</Words>
  <Application>Microsoft Office PowerPoint</Application>
  <PresentationFormat>Широкоэкранный</PresentationFormat>
  <Paragraphs>170</Paragraphs>
  <Slides>34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Times New Roman</vt:lpstr>
      <vt:lpstr>Wingdings</vt:lpstr>
      <vt:lpstr>След самолета</vt:lpstr>
      <vt:lpstr>Презентация PowerPoint</vt:lpstr>
      <vt:lpstr>Актуальность     проблемы</vt:lpstr>
      <vt:lpstr>Презентация PowerPoint</vt:lpstr>
      <vt:lpstr>Презентация PowerPoint</vt:lpstr>
      <vt:lpstr>   Характеристика детского экспериментирования </vt:lpstr>
      <vt:lpstr>Презентация PowerPoint</vt:lpstr>
      <vt:lpstr>Презентация PowerPoint</vt:lpstr>
      <vt:lpstr>Презентация PowerPoint</vt:lpstr>
      <vt:lpstr>Цели экспериментирования – это: </vt:lpstr>
      <vt:lpstr>СТРУКТУРА   ДЕТСКОГО  ЭКСПЕРИМЕНТИРОВАНИЯ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Уголок познавательно-      исследовательской деятельности</vt:lpstr>
      <vt:lpstr>Презентация PowerPoint</vt:lpstr>
      <vt:lpstr>Игровой персонаж уголка              экспериментирования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По природе своей дети – исследователи. Открыть, изучить, исследовать – это первые шаги в неизведанное.  Благодаря такой деятельности, дети учатся думать, говорить, пробовать, искать, экспериментировать. </vt:lpstr>
      <vt:lpstr>Что произойдёт если…?</vt:lpstr>
      <vt:lpstr>Презентация PowerPoint</vt:lpstr>
      <vt:lpstr>Почему так происходит?</vt:lpstr>
      <vt:lpstr>Литература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Алексей</cp:lastModifiedBy>
  <cp:revision>98</cp:revision>
  <dcterms:created xsi:type="dcterms:W3CDTF">2015-10-16T07:34:57Z</dcterms:created>
  <dcterms:modified xsi:type="dcterms:W3CDTF">2016-06-12T03:42:32Z</dcterms:modified>
</cp:coreProperties>
</file>