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6" r:id="rId3"/>
    <p:sldId id="274" r:id="rId4"/>
    <p:sldId id="259" r:id="rId5"/>
    <p:sldId id="275" r:id="rId6"/>
    <p:sldId id="300" r:id="rId7"/>
    <p:sldId id="260" r:id="rId8"/>
    <p:sldId id="290" r:id="rId9"/>
    <p:sldId id="293" r:id="rId10"/>
    <p:sldId id="277" r:id="rId11"/>
    <p:sldId id="279" r:id="rId12"/>
    <p:sldId id="302" r:id="rId13"/>
    <p:sldId id="304" r:id="rId14"/>
    <p:sldId id="296" r:id="rId15"/>
    <p:sldId id="265" r:id="rId16"/>
    <p:sldId id="268" r:id="rId17"/>
    <p:sldId id="306" r:id="rId18"/>
    <p:sldId id="269" r:id="rId19"/>
    <p:sldId id="270" r:id="rId20"/>
    <p:sldId id="284"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5" autoAdjust="0"/>
    <p:restoredTop sz="94660"/>
  </p:normalViewPr>
  <p:slideViewPr>
    <p:cSldViewPr>
      <p:cViewPr>
        <p:scale>
          <a:sx n="78" d="100"/>
          <a:sy n="78" d="100"/>
        </p:scale>
        <p:origin x="-3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23F441-8054-4A45-8967-98F4A3CF8F9B}" type="datetimeFigureOut">
              <a:rPr lang="ru-RU" smtClean="0"/>
              <a:pPr/>
              <a:t>14.06.2016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0BD4DF-1BD4-48F8-9328-DA43C5026B6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3F441-8054-4A45-8967-98F4A3CF8F9B}" type="datetimeFigureOut">
              <a:rPr lang="ru-RU" smtClean="0"/>
              <a:pPr/>
              <a:t>14.06.2016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BD4DF-1BD4-48F8-9328-DA43C5026B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694150049.gif"/>
          <p:cNvPicPr>
            <a:picLocks noChangeAspect="1" noChangeArrowheads="1"/>
          </p:cNvPicPr>
          <p:nvPr/>
        </p:nvPicPr>
        <p:blipFill>
          <a:blip r:embed="rId2"/>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457200" y="274638"/>
            <a:ext cx="8229600" cy="2154230"/>
          </a:xfrm>
        </p:spPr>
        <p:txBody>
          <a:bodyPr>
            <a:noAutofit/>
          </a:bodyPr>
          <a:lstStyle/>
          <a:p>
            <a:r>
              <a:rPr lang="ru-RU" sz="7200" dirty="0" smtClean="0">
                <a:solidFill>
                  <a:schemeClr val="bg1"/>
                </a:solidFill>
                <a:latin typeface="Monotype Corsiva" pitchFamily="66" charset="0"/>
              </a:rPr>
              <a:t>Живите вечно в памяти народа!</a:t>
            </a:r>
            <a:endParaRPr lang="ru-RU" sz="7200" dirty="0">
              <a:solidFill>
                <a:schemeClr val="bg1"/>
              </a:solidFill>
              <a:latin typeface="Monotype Corsiva" pitchFamily="66" charset="0"/>
            </a:endParaRPr>
          </a:p>
        </p:txBody>
      </p:sp>
      <p:sp>
        <p:nvSpPr>
          <p:cNvPr id="3" name="Содержимое 2"/>
          <p:cNvSpPr>
            <a:spLocks noGrp="1"/>
          </p:cNvSpPr>
          <p:nvPr>
            <p:ph idx="1"/>
          </p:nvPr>
        </p:nvSpPr>
        <p:spPr>
          <a:xfrm>
            <a:off x="457201" y="2348880"/>
            <a:ext cx="8229600" cy="3096344"/>
          </a:xfrm>
        </p:spPr>
        <p:txBody>
          <a:bodyPr>
            <a:normAutofit fontScale="92500" lnSpcReduction="20000"/>
          </a:bodyPr>
          <a:lstStyle/>
          <a:p>
            <a:pPr algn="ctr">
              <a:buNone/>
            </a:pPr>
            <a:r>
              <a:rPr lang="ru-RU" b="1" dirty="0" smtClean="0">
                <a:solidFill>
                  <a:srgbClr val="C00000"/>
                </a:solidFill>
                <a:latin typeface="Times New Roman" pitchFamily="18" charset="0"/>
                <a:cs typeface="Times New Roman" pitchFamily="18" charset="0"/>
              </a:rPr>
              <a:t>Стихи поэтов – земляков о Великой Отечественной войне</a:t>
            </a:r>
            <a:r>
              <a:rPr lang="ru-RU" b="1" dirty="0" smtClean="0">
                <a:solidFill>
                  <a:srgbClr val="FFFF00"/>
                </a:solidFill>
                <a:latin typeface="Times New Roman" pitchFamily="18" charset="0"/>
                <a:cs typeface="Times New Roman" pitchFamily="18" charset="0"/>
              </a:rPr>
              <a:t>.</a:t>
            </a:r>
            <a:endParaRPr lang="en-US" b="1" dirty="0" smtClean="0">
              <a:solidFill>
                <a:srgbClr val="FFFF00"/>
              </a:solidFill>
              <a:latin typeface="Times New Roman" pitchFamily="18" charset="0"/>
              <a:cs typeface="Times New Roman" pitchFamily="18" charset="0"/>
            </a:endParaRPr>
          </a:p>
          <a:p>
            <a:pPr algn="ctr">
              <a:buNone/>
            </a:pPr>
            <a:r>
              <a:rPr lang="ru-RU" sz="2000" b="1" i="1" dirty="0" smtClean="0">
                <a:latin typeface="Times New Roman" pitchFamily="18" charset="0"/>
                <a:cs typeface="Times New Roman" pitchFamily="18" charset="0"/>
              </a:rPr>
              <a:t>Подготовила</a:t>
            </a:r>
          </a:p>
          <a:p>
            <a:pPr algn="ctr">
              <a:buNone/>
            </a:pPr>
            <a:r>
              <a:rPr lang="ru-RU" sz="2000" b="1" i="1" dirty="0" smtClean="0">
                <a:latin typeface="Times New Roman" pitchFamily="18" charset="0"/>
                <a:cs typeface="Times New Roman" pitchFamily="18" charset="0"/>
              </a:rPr>
              <a:t>Учитель русского языка и литературы</a:t>
            </a:r>
          </a:p>
          <a:p>
            <a:pPr algn="ctr">
              <a:buNone/>
            </a:pPr>
            <a:r>
              <a:rPr lang="ru-RU" sz="2000" b="1" i="1" dirty="0" smtClean="0">
                <a:latin typeface="Times New Roman" pitchFamily="18" charset="0"/>
                <a:cs typeface="Times New Roman" pitchFamily="18" charset="0"/>
              </a:rPr>
              <a:t>Антипина Марина Фёдоровна</a:t>
            </a:r>
          </a:p>
          <a:p>
            <a:pPr algn="ctr">
              <a:buNone/>
            </a:pPr>
            <a:r>
              <a:rPr lang="ru-RU" sz="2000" b="1" i="1" dirty="0" smtClean="0">
                <a:latin typeface="Times New Roman" pitchFamily="18" charset="0"/>
                <a:cs typeface="Times New Roman" pitchFamily="18" charset="0"/>
              </a:rPr>
              <a:t>МОУ </a:t>
            </a:r>
            <a:r>
              <a:rPr lang="ru-RU" sz="2000" b="1" i="1" dirty="0">
                <a:latin typeface="Times New Roman" pitchFamily="18" charset="0"/>
                <a:cs typeface="Times New Roman" pitchFamily="18" charset="0"/>
              </a:rPr>
              <a:t>К</a:t>
            </a:r>
            <a:r>
              <a:rPr lang="ru-RU" sz="2000" b="1" i="1" dirty="0" smtClean="0">
                <a:latin typeface="Times New Roman" pitchFamily="18" charset="0"/>
                <a:cs typeface="Times New Roman" pitchFamily="18" charset="0"/>
              </a:rPr>
              <a:t>азачинская СОШ</a:t>
            </a:r>
          </a:p>
          <a:p>
            <a:pPr algn="ctr">
              <a:buNone/>
            </a:pPr>
            <a:r>
              <a:rPr lang="ru-RU" sz="2000" b="1" i="1" dirty="0">
                <a:solidFill>
                  <a:srgbClr val="FFC000"/>
                </a:solidFill>
                <a:latin typeface="Times New Roman" pitchFamily="18" charset="0"/>
                <a:cs typeface="Times New Roman" pitchFamily="18" charset="0"/>
              </a:rPr>
              <a:t>с</a:t>
            </a:r>
            <a:r>
              <a:rPr lang="ru-RU" sz="2000" b="1" i="1" dirty="0" smtClean="0">
                <a:solidFill>
                  <a:srgbClr val="FFC000"/>
                </a:solidFill>
                <a:latin typeface="Times New Roman" pitchFamily="18" charset="0"/>
                <a:cs typeface="Times New Roman" pitchFamily="18" charset="0"/>
              </a:rPr>
              <a:t>. Казачинское</a:t>
            </a:r>
          </a:p>
          <a:p>
            <a:pPr algn="ctr">
              <a:buNone/>
            </a:pPr>
            <a:r>
              <a:rPr lang="ru-RU" sz="2000" b="1" i="1" dirty="0" smtClean="0">
                <a:latin typeface="Times New Roman" pitchFamily="18" charset="0"/>
                <a:cs typeface="Times New Roman" pitchFamily="18" charset="0"/>
              </a:rPr>
              <a:t>Казачинско-Ленского района</a:t>
            </a:r>
          </a:p>
          <a:p>
            <a:pPr algn="ctr">
              <a:buNone/>
            </a:pPr>
            <a:r>
              <a:rPr lang="ru-RU" sz="2000" b="1" i="1" dirty="0" smtClean="0">
                <a:latin typeface="Times New Roman" pitchFamily="18" charset="0"/>
                <a:cs typeface="Times New Roman" pitchFamily="18" charset="0"/>
              </a:rPr>
              <a:t>Иркутской области</a:t>
            </a:r>
          </a:p>
          <a:p>
            <a:pPr algn="ctr">
              <a:buNone/>
            </a:pPr>
            <a:endParaRPr lang="ru-RU" sz="20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0"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2" end="2"/>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7"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3" end="3"/>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4"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3">
                                            <p:txEl>
                                              <p:pRg st="4" end="4"/>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5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5" end="5"/>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58"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60" dur="80"/>
                                        <p:tgtEl>
                                          <p:spTgt spid="3">
                                            <p:txEl>
                                              <p:pRg st="6" end="6"/>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65"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7"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t="67735" r="40323"/>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1357298"/>
            <a:ext cx="8229600" cy="5143536"/>
          </a:xfrm>
        </p:spPr>
        <p:txBody>
          <a:bodyPr numCol="2">
            <a:normAutofit fontScale="90000"/>
          </a:bodyPr>
          <a:lstStyle/>
          <a:p>
            <a:pPr algn="l"/>
            <a:r>
              <a:rPr lang="ru-RU" sz="2000" b="1" dirty="0" smtClean="0">
                <a:solidFill>
                  <a:srgbClr val="FFFF00"/>
                </a:solidFill>
                <a:latin typeface="Times New Roman" pitchFamily="18" charset="0"/>
                <a:cs typeface="Times New Roman" pitchFamily="18" charset="0"/>
              </a:rPr>
              <a:t>Почтальон.</a:t>
            </a: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Щипая прокуренный ус,</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Сельский ворчит почтальон:</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«Надо мной не вейся, грусть,</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Скорби в почте опять миллион».</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Военные письма на кучки</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Сортирует старательно он,</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Сердечные ритмы гулки</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 каждым новым письмом.</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Треугольникам место справа.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Эх, больше бы кучка росла!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 них солдатская скромная слава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И «жив, здоров» - главные слова.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Послания те веселили,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Радостью пела душа: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Шлёт весточку если служивый,</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Значит, воюет </a:t>
            </a:r>
            <a:r>
              <a:rPr lang="ru-RU" sz="1900" b="1" dirty="0" err="1" smtClean="0">
                <a:solidFill>
                  <a:schemeClr val="bg1"/>
                </a:solidFill>
                <a:latin typeface="Times New Roman" pitchFamily="18" charset="0"/>
                <a:cs typeface="Times New Roman" pitchFamily="18" charset="0"/>
              </a:rPr>
              <a:t>земеля</a:t>
            </a:r>
            <a:r>
              <a:rPr lang="ru-RU" sz="1900" b="1" dirty="0" smtClean="0">
                <a:solidFill>
                  <a:schemeClr val="bg1"/>
                </a:solidFill>
                <a:latin typeface="Times New Roman" pitchFamily="18" charset="0"/>
                <a:cs typeface="Times New Roman" pitchFamily="18" charset="0"/>
              </a:rPr>
              <a:t> пока.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И вдруг возникшую думку</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Письмоносец гонит долой:</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«Собираю их письма в сумку,</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А солдат, быть может, уже не живой!»</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Кучка вторая вся из конвертов</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С адресами городов тыловых.</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 них, наверное, радость приветов</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От сродников и людей деловых.</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Третья кучка – это письма горя.</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Казённая бумага скупа: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«Воин погиб на поле боя».</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Не дождутся сына или отца.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Почтальон отличает их сразу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Особая на конверте печать.</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Обронит фашисту крепкую фразу,</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Как нести солдатке печаль…</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Всю войну он первым знает:</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Нагрянула в дом чей беда.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Его сердце первым рыдает - </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 ту калитку дорога трудна.</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Угрюмо отдаст похоронку</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И спешно к порогу вспять,</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А скорбный плач вдогонку</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Рвёт его сердце опять.</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Кто же его утешит?</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Да просто не знает никто,</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Что о гибели сына Кеши</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Весть получил он давно.</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Приткнётся к чужой ограде,</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Чтоб слёзы никто не видал,</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О гибели сына – отрады</a:t>
            </a:r>
            <a:br>
              <a:rPr lang="ru-RU" sz="1900" b="1" dirty="0" smtClean="0">
                <a:solidFill>
                  <a:schemeClr val="bg1"/>
                </a:solidFill>
                <a:latin typeface="Times New Roman" pitchFamily="18" charset="0"/>
                <a:cs typeface="Times New Roman" pitchFamily="18" charset="0"/>
              </a:rPr>
            </a:br>
            <a:r>
              <a:rPr lang="ru-RU" sz="1900" b="1" dirty="0" smtClean="0">
                <a:solidFill>
                  <a:schemeClr val="bg1"/>
                </a:solidFill>
                <a:latin typeface="Times New Roman" pitchFamily="18" charset="0"/>
                <a:cs typeface="Times New Roman" pitchFamily="18" charset="0"/>
              </a:rPr>
              <a:t>Жене он ещё не сказал.</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t="34870" r="40323" b="33868"/>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5543560" cy="6583362"/>
          </a:xfrm>
        </p:spPr>
        <p:txBody>
          <a:bodyPr>
            <a:normAutofit fontScale="90000"/>
          </a:bodyPr>
          <a:lstStyle/>
          <a:p>
            <a:pPr algn="l"/>
            <a:r>
              <a:rPr lang="ru-RU" sz="3600" dirty="0" smtClean="0">
                <a:solidFill>
                  <a:srgbClr val="C00000"/>
                </a:solidFill>
                <a:latin typeface="Monotype Corsiva" pitchFamily="66" charset="0"/>
              </a:rPr>
              <a:t>Антипина Вера Павловна</a:t>
            </a:r>
            <a:r>
              <a:rPr lang="ru-RU" sz="3200" b="1" dirty="0" smtClean="0">
                <a:solidFill>
                  <a:srgbClr val="C00000"/>
                </a:solidFill>
                <a:latin typeface="Monotype Corsiva" pitchFamily="66" charset="0"/>
              </a:rPr>
              <a:t/>
            </a:r>
            <a:br>
              <a:rPr lang="ru-RU" sz="3200" b="1" dirty="0" smtClean="0">
                <a:solidFill>
                  <a:srgbClr val="C00000"/>
                </a:solidFill>
                <a:latin typeface="Monotype Corsiva" pitchFamily="66" charset="0"/>
              </a:rPr>
            </a:br>
            <a:r>
              <a:rPr lang="ru-RU" sz="3200" dirty="0" smtClean="0">
                <a:solidFill>
                  <a:srgbClr val="FF0000"/>
                </a:solidFill>
              </a:rPr>
              <a:t> </a:t>
            </a:r>
            <a:r>
              <a:rPr lang="ru-RU" sz="2700" b="1" dirty="0" smtClean="0">
                <a:solidFill>
                  <a:srgbClr val="002060"/>
                </a:solidFill>
                <a:latin typeface="Times New Roman" pitchFamily="18" charset="0"/>
                <a:cs typeface="Times New Roman" pitchFamily="18" charset="0"/>
              </a:rPr>
              <a:t>Ты лети домой, душа его, лети.</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Ты лети домой, душа его, лети,</a:t>
            </a:r>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Хоть на миг родимый дом ты навести,</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О его тоске, печали расскажи</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И родным к нему дорогу укажи.</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Пусть узнают, где нашёл навечно он приют,</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Пусть послушают тех птиц, что ему поют,</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Пусть поплачут над могилкою сильней,</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От горючих слёз взрастут цветы на ней.</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Пусть землицы с малой родины возьмут,</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На могильный холмик скорбно </a:t>
            </a:r>
            <a:r>
              <a:rPr lang="ru-RU" sz="2000" b="1" dirty="0" err="1" smtClean="0">
                <a:solidFill>
                  <a:srgbClr val="002060"/>
                </a:solidFill>
                <a:latin typeface="Times New Roman" pitchFamily="18" charset="0"/>
                <a:cs typeface="Times New Roman" pitchFamily="18" charset="0"/>
              </a:rPr>
              <a:t>покладут</a:t>
            </a:r>
            <a:r>
              <a:rPr lang="ru-RU" sz="2000" b="1" dirty="0" smtClean="0">
                <a:solidFill>
                  <a:srgbClr val="002060"/>
                </a:solidFill>
                <a:latin typeface="Times New Roman" pitchFamily="18" charset="0"/>
                <a:cs typeface="Times New Roman" pitchFamily="18" charset="0"/>
              </a:rPr>
              <a:t>,</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И о внуках, правнуках расскажут пусть</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И развеют всю печаль, тоску и грусть.</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Будь проклята та разлучница – война!</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Сколько жизней загубила, отняла.</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Без отцов детей оставила малых,</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И страдают дети их, скорбят о них.</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Ты лети домой, душа его, лети!</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На земле родной покой свой обрети,</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Вечной памятью живи в родных сердцах</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О пропавших без вести отцах.</a:t>
            </a:r>
            <a:r>
              <a:rPr lang="ru-RU" sz="3200" dirty="0" smtClean="0"/>
              <a:t/>
            </a:r>
            <a:br>
              <a:rPr lang="ru-RU" sz="3200" dirty="0" smtClean="0"/>
            </a:br>
            <a:r>
              <a:rPr lang="ru-RU" sz="3200" b="1" dirty="0" smtClean="0">
                <a:solidFill>
                  <a:srgbClr val="C00000"/>
                </a:solidFill>
                <a:latin typeface="Monotype Corsiva" pitchFamily="66" charset="0"/>
              </a:rPr>
              <a:t> </a:t>
            </a:r>
            <a:endParaRPr lang="ru-RU" sz="3200" b="1" dirty="0">
              <a:solidFill>
                <a:srgbClr val="C00000"/>
              </a:solidFill>
              <a:latin typeface="Monotype Corsiva" pitchFamily="66" charset="0"/>
            </a:endParaRPr>
          </a:p>
        </p:txBody>
      </p:sp>
      <p:pic>
        <p:nvPicPr>
          <p:cNvPr id="2050" name="Picture 2" descr="C:\Users\Admin\Desktop\классный час\P4230055.JPG"/>
          <p:cNvPicPr>
            <a:picLocks noChangeAspect="1" noChangeArrowheads="1"/>
          </p:cNvPicPr>
          <p:nvPr/>
        </p:nvPicPr>
        <p:blipFill>
          <a:blip r:embed="rId3"/>
          <a:srcRect l="35058" t="24219" r="30664" b="10156"/>
          <a:stretch>
            <a:fillRect/>
          </a:stretch>
        </p:blipFill>
        <p:spPr bwMode="auto">
          <a:xfrm rot="543033">
            <a:off x="5539675" y="2089028"/>
            <a:ext cx="3286148" cy="43054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53" name="Rectangle 5"/>
          <p:cNvSpPr>
            <a:spLocks noChangeArrowheads="1"/>
          </p:cNvSpPr>
          <p:nvPr/>
        </p:nvSpPr>
        <p:spPr bwMode="auto">
          <a:xfrm>
            <a:off x="5500694" y="285728"/>
            <a:ext cx="364330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Памяти моего деда,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Третьякова Ефрема Пименовича,</a:t>
            </a:r>
            <a:r>
              <a:rPr lang="ru-RU" b="1" dirty="0" smtClean="0">
                <a:solidFill>
                  <a:srgbClr val="002060"/>
                </a:solidFill>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без вести пропавшего в годы Великой Отечественной войны.</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053">
                                            <p:txEl>
                                              <p:pRg st="0" end="0"/>
                                            </p:txEl>
                                          </p:spTgt>
                                        </p:tgtEl>
                                        <p:attrNameLst>
                                          <p:attrName>style.visibility</p:attrName>
                                        </p:attrNameLst>
                                      </p:cBhvr>
                                      <p:to>
                                        <p:strVal val="visible"/>
                                      </p:to>
                                    </p:set>
                                    <p:anim calcmode="discrete" valueType="clr">
                                      <p:cBhvr override="childStyle">
                                        <p:cTn id="21" dur="80"/>
                                        <p:tgtEl>
                                          <p:spTgt spid="20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5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2053">
                                            <p:txEl>
                                              <p:pRg st="0" end="0"/>
                                            </p:txEl>
                                          </p:spTgt>
                                        </p:tgtEl>
                                        <p:attrNameLst>
                                          <p:attrName>fill.type</p:attrName>
                                        </p:attrNameLst>
                                      </p:cBhvr>
                                      <p:to>
                                        <p:strVal val="solid"/>
                                      </p:to>
                                    </p:set>
                                  </p:childTnLst>
                                </p:cTn>
                              </p:par>
                              <p:par>
                                <p:cTn id="24" presetID="27" presetClass="entr" presetSubtype="0" fill="hold" nodeType="withEffect">
                                  <p:stCondLst>
                                    <p:cond delay="0"/>
                                  </p:stCondLst>
                                  <p:iterate type="lt">
                                    <p:tmPct val="50000"/>
                                  </p:iterate>
                                  <p:childTnLst>
                                    <p:set>
                                      <p:cBhvr>
                                        <p:cTn id="25" dur="1" fill="hold">
                                          <p:stCondLst>
                                            <p:cond delay="0"/>
                                          </p:stCondLst>
                                        </p:cTn>
                                        <p:tgtEl>
                                          <p:spTgt spid="2053">
                                            <p:txEl>
                                              <p:pRg st="1" end="1"/>
                                            </p:txEl>
                                          </p:spTgt>
                                        </p:tgtEl>
                                        <p:attrNameLst>
                                          <p:attrName>style.visibility</p:attrName>
                                        </p:attrNameLst>
                                      </p:cBhvr>
                                      <p:to>
                                        <p:strVal val="visible"/>
                                      </p:to>
                                    </p:set>
                                    <p:anim calcmode="discrete" valueType="clr">
                                      <p:cBhvr override="childStyle">
                                        <p:cTn id="26" dur="80"/>
                                        <p:tgtEl>
                                          <p:spTgt spid="205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05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2053">
                                            <p:txEl>
                                              <p:pRg st="1" end="1"/>
                                            </p:txEl>
                                          </p:spTgt>
                                        </p:tgtEl>
                                        <p:attrNameLst>
                                          <p:attrName>fill.type</p:attrName>
                                        </p:attrNameLst>
                                      </p:cBhvr>
                                      <p:to>
                                        <p:strVal val="solid"/>
                                      </p:to>
                                    </p:se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2053">
                                            <p:txEl>
                                              <p:pRg st="2" end="2"/>
                                            </p:txEl>
                                          </p:spTgt>
                                        </p:tgtEl>
                                        <p:attrNameLst>
                                          <p:attrName>style.visibility</p:attrName>
                                        </p:attrNameLst>
                                      </p:cBhvr>
                                      <p:to>
                                        <p:strVal val="visible"/>
                                      </p:to>
                                    </p:set>
                                    <p:anim calcmode="discrete" valueType="clr">
                                      <p:cBhvr override="childStyle">
                                        <p:cTn id="31" dur="80"/>
                                        <p:tgtEl>
                                          <p:spTgt spid="205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53">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205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классный час\4976714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357298"/>
            <a:ext cx="8229600" cy="5000660"/>
          </a:xfrm>
        </p:spPr>
        <p:txBody>
          <a:bodyPr numCol="2">
            <a:normAutofit fontScale="90000"/>
          </a:bodyPr>
          <a:lstStyle/>
          <a:p>
            <a:pPr algn="l"/>
            <a:r>
              <a:rPr lang="ru-RU" sz="2200" b="1" dirty="0" smtClean="0">
                <a:solidFill>
                  <a:srgbClr val="FFFF00"/>
                </a:solidFill>
                <a:latin typeface="Times New Roman" pitchFamily="18" charset="0"/>
                <a:cs typeface="Times New Roman" pitchFamily="18" charset="0"/>
              </a:rPr>
              <a:t>Давно за Победу бои отгремели.</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Давно за Победу бои отгремели.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А эхо той страшной войны всё живёт,</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строй ветеранов живых всё редеет,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Безвестных имён число всё растёт.</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 погибших в войне той и сегодня хороним,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Как будто ей ещё нет и конца,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Мы останки бойцов убиенных находим,</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Жизнь которых сгубила вражья пуля свинца.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Где ты, безымянный солдат, похоронен?</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О тебе до сих пор дети весточку ждут,</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Глядят на портрет, где ты молод и строен,</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памятью тихой в своём сердце живут.</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Мы от горечи плачем, скорбя в День Победы,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Ведь в каждой семье побывала война.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Как забыть нам то время, те тяжкие беды,</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Что принесла всем народам она?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 одиночестве скорбном стоят обелиски,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 ним люди с цветами идут на поклон.</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Золотыми буквами на них выбиты списки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Миллионов погибших, бессмертных имён.</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Глубокие раны не лечит и время,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души погибших будто рядом живут,</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А подвиг солдатский – то тяжкое бремя,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 бессмертие птицы на крыльях несут.</a:t>
            </a:r>
            <a:r>
              <a:rPr lang="ru-RU" dirty="0" smtClean="0"/>
              <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a:xfrm>
            <a:off x="457200" y="6572272"/>
            <a:ext cx="8229600" cy="285728"/>
          </a:xfrm>
        </p:spPr>
        <p:txBody>
          <a:bodyPr>
            <a:normAutofit fontScale="47500" lnSpcReduction="2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l="61935" t="78458"/>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57158" y="785794"/>
            <a:ext cx="6572296" cy="6072206"/>
          </a:xfrm>
        </p:spPr>
        <p:txBody>
          <a:bodyPr>
            <a:normAutofit fontScale="90000"/>
          </a:bodyPr>
          <a:lstStyle/>
          <a:p>
            <a:pPr algn="l"/>
            <a:r>
              <a:rPr lang="ru-RU" sz="3600" b="1" dirty="0" err="1" smtClean="0">
                <a:solidFill>
                  <a:srgbClr val="FFFF00"/>
                </a:solidFill>
                <a:latin typeface="Monotype Corsiva" pitchFamily="66" charset="0"/>
              </a:rPr>
              <a:t>Кутимская</a:t>
            </a:r>
            <a:r>
              <a:rPr lang="ru-RU" sz="3600" b="1" dirty="0" smtClean="0">
                <a:solidFill>
                  <a:srgbClr val="FFFF00"/>
                </a:solidFill>
                <a:latin typeface="Monotype Corsiva" pitchFamily="66" charset="0"/>
              </a:rPr>
              <a:t> Евгения </a:t>
            </a:r>
            <a:r>
              <a:rPr lang="ru-RU" sz="3600" b="1" dirty="0" smtClean="0">
                <a:solidFill>
                  <a:srgbClr val="FFFF00"/>
                </a:solidFill>
                <a:latin typeface="Monotype Corsiva" pitchFamily="66" charset="0"/>
              </a:rPr>
              <a:t>   </a:t>
            </a:r>
            <a:r>
              <a:rPr lang="ru-RU" sz="3600" b="1" dirty="0" smtClean="0">
                <a:solidFill>
                  <a:srgbClr val="FFFF00"/>
                </a:solidFill>
                <a:latin typeface="Monotype Corsiva" pitchFamily="66" charset="0"/>
              </a:rPr>
              <a:t>Александровна</a:t>
            </a:r>
            <a:r>
              <a:rPr lang="ru-RU" sz="3200" b="1" dirty="0" smtClean="0">
                <a:solidFill>
                  <a:srgbClr val="FFC000"/>
                </a:solidFill>
                <a:latin typeface="Monotype Corsiva" pitchFamily="66" charset="0"/>
              </a:rPr>
              <a:t/>
            </a:r>
            <a:br>
              <a:rPr lang="ru-RU" sz="3200" b="1" dirty="0" smtClean="0">
                <a:solidFill>
                  <a:srgbClr val="FFC000"/>
                </a:solidFill>
                <a:latin typeface="Monotype Corsiva" pitchFamily="66" charset="0"/>
              </a:rPr>
            </a:br>
            <a:r>
              <a:rPr lang="ru-RU" sz="2800" b="1" dirty="0" smtClean="0">
                <a:solidFill>
                  <a:schemeClr val="bg1"/>
                </a:solidFill>
              </a:rPr>
              <a:t> </a:t>
            </a:r>
            <a:r>
              <a:rPr lang="ru-RU" sz="2700" b="1" dirty="0" smtClean="0">
                <a:solidFill>
                  <a:schemeClr val="bg1"/>
                </a:solidFill>
                <a:latin typeface="Times New Roman" pitchFamily="18" charset="0"/>
                <a:cs typeface="Times New Roman" pitchFamily="18" charset="0"/>
              </a:rPr>
              <a:t>В ожидании победы.</a:t>
            </a: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Война. Страшнее слова не найти.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Война. И нет назад уже пути.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Война. И слёзы матерей.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Война. И крошки сухарей.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Война. И суп из лебеды.</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Война. Как выйти из большой беды?</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Как прекратить проклятый вой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Тех самолётов над землёй,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Что нас бомбили день и ночь,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Да так, что жить было невмочь.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Как нам дожить до светлых дней?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Как нам дождаться сыновей,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Мужей, подруг с войны домой,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Чтоб мирно жить одной судьбой?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Так думал каждый много дней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ждал победы он скорей.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вот пришёл счастливый день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 разгар весны. Потоком света,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Теплом и радостью согрел</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криками: «Ура! Победа!»</a:t>
            </a:r>
            <a:r>
              <a:rPr lang="ru-RU" sz="2800" dirty="0" smtClean="0">
                <a:solidFill>
                  <a:schemeClr val="bg1"/>
                </a:solidFill>
              </a:rPr>
              <a:t/>
            </a:r>
            <a:br>
              <a:rPr lang="ru-RU" sz="2800" dirty="0" smtClean="0">
                <a:solidFill>
                  <a:schemeClr val="bg1"/>
                </a:solidFill>
              </a:rPr>
            </a:br>
            <a:r>
              <a:rPr lang="ru-RU" sz="2800" dirty="0" smtClean="0">
                <a:solidFill>
                  <a:schemeClr val="bg1"/>
                </a:solidFill>
              </a:rPr>
              <a:t> </a:t>
            </a:r>
            <a:r>
              <a:rPr lang="ru-RU" sz="2800" dirty="0" smtClean="0"/>
              <a:t/>
            </a:r>
            <a:br>
              <a:rPr lang="ru-RU" sz="2800" dirty="0" smtClean="0"/>
            </a:br>
            <a:endParaRPr lang="ru-RU" sz="3200" b="1" dirty="0">
              <a:solidFill>
                <a:srgbClr val="FFC000"/>
              </a:solidFill>
              <a:latin typeface="Monotype Corsiva" pitchFamily="66" charset="0"/>
            </a:endParaRPr>
          </a:p>
        </p:txBody>
      </p:sp>
      <p:pic>
        <p:nvPicPr>
          <p:cNvPr id="39938" name="Picture 2" descr="C:\Users\Admin\Desktop\классный час\P4230059.JPG"/>
          <p:cNvPicPr>
            <a:picLocks noChangeAspect="1" noChangeArrowheads="1"/>
          </p:cNvPicPr>
          <p:nvPr/>
        </p:nvPicPr>
        <p:blipFill>
          <a:blip r:embed="rId3"/>
          <a:srcRect l="28906" t="26562" r="19238"/>
          <a:stretch>
            <a:fillRect/>
          </a:stretch>
        </p:blipFill>
        <p:spPr bwMode="auto">
          <a:xfrm>
            <a:off x="4929190" y="1142984"/>
            <a:ext cx="3857652" cy="45005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OffAxis2Left"/>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классный час\97920789.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785050"/>
          </a:xfrm>
        </p:spPr>
        <p:txBody>
          <a:bodyPr>
            <a:normAutofit/>
          </a:bodyPr>
          <a:lstStyle/>
          <a:p>
            <a:r>
              <a:rPr lang="ru-RU" b="1" dirty="0" smtClean="0">
                <a:solidFill>
                  <a:srgbClr val="FF0000"/>
                </a:solidFill>
              </a:rPr>
              <a:t>А матери ждали…..</a:t>
            </a:r>
            <a:r>
              <a:rPr lang="ru-RU" dirty="0" smtClean="0"/>
              <a:t>…</a:t>
            </a:r>
            <a:endParaRPr lang="ru-RU" dirty="0"/>
          </a:p>
        </p:txBody>
      </p:sp>
      <p:pic>
        <p:nvPicPr>
          <p:cNvPr id="5122" name="Picture 2" descr="C:\Users\Admin\Desktop\Documents\баллада о матери\________________221669211052358144.jpg"/>
          <p:cNvPicPr>
            <a:picLocks noChangeAspect="1" noChangeArrowheads="1"/>
          </p:cNvPicPr>
          <p:nvPr/>
        </p:nvPicPr>
        <p:blipFill>
          <a:blip r:embed="rId3"/>
          <a:srcRect/>
          <a:stretch>
            <a:fillRect/>
          </a:stretch>
        </p:blipFill>
        <p:spPr bwMode="auto">
          <a:xfrm flipH="1">
            <a:off x="214282" y="785050"/>
            <a:ext cx="2786082" cy="2357454"/>
          </a:xfrm>
          <a:prstGeom prst="rect">
            <a:avLst/>
          </a:prstGeom>
          <a:noFill/>
        </p:spPr>
      </p:pic>
      <p:pic>
        <p:nvPicPr>
          <p:cNvPr id="5123" name="Picture 3" descr="C:\Users\Admin\Desktop\Documents\баллада о матери\93b.jpg"/>
          <p:cNvPicPr>
            <a:picLocks noChangeAspect="1" noChangeArrowheads="1"/>
          </p:cNvPicPr>
          <p:nvPr/>
        </p:nvPicPr>
        <p:blipFill>
          <a:blip r:embed="rId4"/>
          <a:srcRect/>
          <a:stretch>
            <a:fillRect/>
          </a:stretch>
        </p:blipFill>
        <p:spPr bwMode="auto">
          <a:xfrm>
            <a:off x="5786446" y="651496"/>
            <a:ext cx="3024182" cy="2571768"/>
          </a:xfrm>
          <a:prstGeom prst="rect">
            <a:avLst/>
          </a:prstGeom>
          <a:noFill/>
        </p:spPr>
      </p:pic>
      <p:pic>
        <p:nvPicPr>
          <p:cNvPr id="5124" name="Picture 4" descr="C:\Users\Admin\Desktop\Documents\баллада о матери\895672.jpg"/>
          <p:cNvPicPr>
            <a:picLocks noGrp="1" noChangeAspect="1" noChangeArrowheads="1"/>
          </p:cNvPicPr>
          <p:nvPr>
            <p:ph idx="1"/>
          </p:nvPr>
        </p:nvPicPr>
        <p:blipFill>
          <a:blip r:embed="rId5" cstate="print"/>
          <a:srcRect/>
          <a:stretch>
            <a:fillRect/>
          </a:stretch>
        </p:blipFill>
        <p:spPr bwMode="auto">
          <a:xfrm>
            <a:off x="0" y="3286124"/>
            <a:ext cx="3071834" cy="2357458"/>
          </a:xfrm>
          <a:prstGeom prst="rect">
            <a:avLst/>
          </a:prstGeom>
          <a:noFill/>
        </p:spPr>
      </p:pic>
      <p:pic>
        <p:nvPicPr>
          <p:cNvPr id="5125" name="Picture 5" descr="C:\Users\Admin\Desktop\Documents\баллада о матери\2654_800.jpg"/>
          <p:cNvPicPr>
            <a:picLocks noChangeAspect="1" noChangeArrowheads="1"/>
          </p:cNvPicPr>
          <p:nvPr/>
        </p:nvPicPr>
        <p:blipFill>
          <a:blip r:embed="rId6"/>
          <a:srcRect/>
          <a:stretch>
            <a:fillRect/>
          </a:stretch>
        </p:blipFill>
        <p:spPr bwMode="auto">
          <a:xfrm>
            <a:off x="6000728" y="3143248"/>
            <a:ext cx="3143272" cy="2500306"/>
          </a:xfrm>
          <a:prstGeom prst="rect">
            <a:avLst/>
          </a:prstGeom>
          <a:noFill/>
        </p:spPr>
      </p:pic>
      <p:pic>
        <p:nvPicPr>
          <p:cNvPr id="5126" name="Picture 6" descr="C:\Users\Admin\Desktop\Documents\баллада о матери\Мать-и-сын5.jpg"/>
          <p:cNvPicPr>
            <a:picLocks noChangeAspect="1" noChangeArrowheads="1"/>
          </p:cNvPicPr>
          <p:nvPr/>
        </p:nvPicPr>
        <p:blipFill>
          <a:blip r:embed="rId7" cstate="print"/>
          <a:srcRect/>
          <a:stretch>
            <a:fillRect/>
          </a:stretch>
        </p:blipFill>
        <p:spPr bwMode="auto">
          <a:xfrm>
            <a:off x="3000364" y="4221088"/>
            <a:ext cx="3000396" cy="2071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1000"/>
                                        <p:tgtEl>
                                          <p:spTgt spid="5124"/>
                                        </p:tgtEl>
                                      </p:cBhvr>
                                    </p:animEffect>
                                    <p:anim calcmode="lin" valueType="num">
                                      <p:cBhvr>
                                        <p:cTn id="22" dur="1000" fill="hold"/>
                                        <p:tgtEl>
                                          <p:spTgt spid="5124"/>
                                        </p:tgtEl>
                                        <p:attrNameLst>
                                          <p:attrName>ppt_x</p:attrName>
                                        </p:attrNameLst>
                                      </p:cBhvr>
                                      <p:tavLst>
                                        <p:tav tm="0">
                                          <p:val>
                                            <p:strVal val="#ppt_x"/>
                                          </p:val>
                                        </p:tav>
                                        <p:tav tm="100000">
                                          <p:val>
                                            <p:strVal val="#ppt_x"/>
                                          </p:val>
                                        </p:tav>
                                      </p:tavLst>
                                    </p:anim>
                                    <p:anim calcmode="lin" valueType="num">
                                      <p:cBhvr>
                                        <p:cTn id="2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5"/>
                                        </p:tgtEl>
                                        <p:attrNameLst>
                                          <p:attrName>style.visibility</p:attrName>
                                        </p:attrNameLst>
                                      </p:cBhvr>
                                      <p:to>
                                        <p:strVal val="visible"/>
                                      </p:to>
                                    </p:set>
                                    <p:animEffect transition="in" filter="fade">
                                      <p:cBhvr>
                                        <p:cTn id="28" dur="1000"/>
                                        <p:tgtEl>
                                          <p:spTgt spid="5125"/>
                                        </p:tgtEl>
                                      </p:cBhvr>
                                    </p:animEffect>
                                    <p:anim calcmode="lin" valueType="num">
                                      <p:cBhvr>
                                        <p:cTn id="29" dur="1000" fill="hold"/>
                                        <p:tgtEl>
                                          <p:spTgt spid="5125"/>
                                        </p:tgtEl>
                                        <p:attrNameLst>
                                          <p:attrName>ppt_x</p:attrName>
                                        </p:attrNameLst>
                                      </p:cBhvr>
                                      <p:tavLst>
                                        <p:tav tm="0">
                                          <p:val>
                                            <p:strVal val="#ppt_x"/>
                                          </p:val>
                                        </p:tav>
                                        <p:tav tm="100000">
                                          <p:val>
                                            <p:strVal val="#ppt_x"/>
                                          </p:val>
                                        </p:tav>
                                      </p:tavLst>
                                    </p:anim>
                                    <p:anim calcmode="lin" valueType="num">
                                      <p:cBhvr>
                                        <p:cTn id="30"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5126"/>
                                        </p:tgtEl>
                                        <p:attrNameLst>
                                          <p:attrName>style.visibility</p:attrName>
                                        </p:attrNameLst>
                                      </p:cBhvr>
                                      <p:to>
                                        <p:strVal val="visible"/>
                                      </p:to>
                                    </p:set>
                                    <p:animEffect transition="in" filter="diamond(in)">
                                      <p:cBhvr>
                                        <p:cTn id="35"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классный час\1367861714_333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numCol="2">
            <a:normAutofit/>
          </a:bodyPr>
          <a:lstStyle/>
          <a:p>
            <a:pPr algn="l"/>
            <a:r>
              <a:rPr lang="ru-RU" dirty="0" smtClean="0"/>
              <a:t/>
            </a:r>
            <a:br>
              <a:rPr lang="ru-RU" dirty="0" smtClean="0"/>
            </a:br>
            <a:endParaRPr lang="ru-RU" dirty="0"/>
          </a:p>
        </p:txBody>
      </p:sp>
      <p:sp>
        <p:nvSpPr>
          <p:cNvPr id="3" name="Содержимое 2"/>
          <p:cNvSpPr>
            <a:spLocks noGrp="1"/>
          </p:cNvSpPr>
          <p:nvPr>
            <p:ph idx="1"/>
          </p:nvPr>
        </p:nvSpPr>
        <p:spPr>
          <a:xfrm>
            <a:off x="5072066" y="428604"/>
            <a:ext cx="4071934" cy="6429396"/>
          </a:xfrm>
        </p:spPr>
        <p:txBody>
          <a:bodyPr>
            <a:normAutofit fontScale="62500" lnSpcReduction="20000"/>
          </a:bodyPr>
          <a:lstStyle/>
          <a:p>
            <a:pPr>
              <a:buNone/>
            </a:pPr>
            <a:r>
              <a:rPr lang="ru-RU" b="1" dirty="0" smtClean="0">
                <a:solidFill>
                  <a:schemeClr val="bg1"/>
                </a:solidFill>
                <a:latin typeface="Times New Roman" pitchFamily="18" charset="0"/>
                <a:cs typeface="Times New Roman" pitchFamily="18" charset="0"/>
              </a:rPr>
              <a:t>      </a:t>
            </a:r>
            <a:r>
              <a:rPr lang="ru-RU" sz="4400" b="1" dirty="0" smtClean="0">
                <a:solidFill>
                  <a:schemeClr val="bg1"/>
                </a:solidFill>
                <a:latin typeface="Times New Roman" pitchFamily="18" charset="0"/>
                <a:cs typeface="Times New Roman" pitchFamily="18" charset="0"/>
              </a:rPr>
              <a:t>Воспоминания вдов.</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Как далеко от нас года,</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Где шла великая война.</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Когда все думали о том,</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Как защитить свой милый дом,</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Как не пустить в Москву врага</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И выжить. Выжить! Но беда</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Уже стучалась в каждый дом,</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Уже кружила над жнивьём,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Уже рвала на части нас.</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И как хотелось нам подчас</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Немного мирной тишины,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Уйти туда, где нет войны.</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Как было горько от того,</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Что нет любимого.</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Его убила пуля под Орлом,</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Бомбёжкой был разрушен дом,</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Погибли мать, отец, сестра.</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Как будто не было вчера,</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Как будто не было семьи.</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И ты одна теперь живи.</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Живи за всех, люби за всех</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И вспоминай погибших тех.</a:t>
            </a:r>
            <a:endParaRPr lang="ru-RU" dirty="0"/>
          </a:p>
        </p:txBody>
      </p:sp>
      <p:pic>
        <p:nvPicPr>
          <p:cNvPr id="16385" name="Picture 1" descr="C:\Users\Admin\Desktop\Documents\баллада о матери\100706770_efaa4d3fde.jpg"/>
          <p:cNvPicPr>
            <a:picLocks noChangeAspect="1" noChangeArrowheads="1"/>
          </p:cNvPicPr>
          <p:nvPr/>
        </p:nvPicPr>
        <p:blipFill>
          <a:blip r:embed="rId3"/>
          <a:srcRect/>
          <a:stretch>
            <a:fillRect/>
          </a:stretch>
        </p:blipFill>
        <p:spPr bwMode="auto">
          <a:xfrm>
            <a:off x="785786" y="3786190"/>
            <a:ext cx="2624140" cy="28178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HeroicExtremeLeftFacing"/>
            <a:lightRig rig="threePt" dir="t">
              <a:rot lat="0" lon="0" rev="2700000"/>
            </a:lightRig>
          </a:scene3d>
          <a:sp3d>
            <a:bevelT h="38100"/>
            <a:contourClr>
              <a:srgbClr val="C0C0C0"/>
            </a:contourClr>
          </a:sp3d>
        </p:spPr>
      </p:pic>
      <p:pic>
        <p:nvPicPr>
          <p:cNvPr id="16387" name="Picture 3" descr="C:\Users\Admin\Desktop\Documents\баллада о матери\608942355494946304.jpg"/>
          <p:cNvPicPr>
            <a:picLocks noChangeAspect="1" noChangeArrowheads="1"/>
          </p:cNvPicPr>
          <p:nvPr/>
        </p:nvPicPr>
        <p:blipFill>
          <a:blip r:embed="rId4"/>
          <a:srcRect l="6451" t="6595" r="5242" b="4576"/>
          <a:stretch>
            <a:fillRect/>
          </a:stretch>
        </p:blipFill>
        <p:spPr bwMode="auto">
          <a:xfrm>
            <a:off x="0" y="357166"/>
            <a:ext cx="2714644" cy="3214710"/>
          </a:xfrm>
          <a:prstGeom prst="rect">
            <a:avLst/>
          </a:prstGeom>
          <a:noFill/>
          <a:scene3d>
            <a:camera prst="perspectiveContrastingRigh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5"/>
                                        </p:tgtEl>
                                        <p:attrNameLst>
                                          <p:attrName>style.visibility</p:attrName>
                                        </p:attrNameLst>
                                      </p:cBhvr>
                                      <p:to>
                                        <p:strVal val="visible"/>
                                      </p:to>
                                    </p:set>
                                    <p:animEffect transition="in" filter="fade">
                                      <p:cBhvr>
                                        <p:cTn id="14" dur="1000"/>
                                        <p:tgtEl>
                                          <p:spTgt spid="16385"/>
                                        </p:tgtEl>
                                      </p:cBhvr>
                                    </p:animEffect>
                                    <p:anim calcmode="lin" valueType="num">
                                      <p:cBhvr>
                                        <p:cTn id="15" dur="1000" fill="hold"/>
                                        <p:tgtEl>
                                          <p:spTgt spid="16385"/>
                                        </p:tgtEl>
                                        <p:attrNameLst>
                                          <p:attrName>ppt_x</p:attrName>
                                        </p:attrNameLst>
                                      </p:cBhvr>
                                      <p:tavLst>
                                        <p:tav tm="0">
                                          <p:val>
                                            <p:strVal val="#ppt_x"/>
                                          </p:val>
                                        </p:tav>
                                        <p:tav tm="100000">
                                          <p:val>
                                            <p:strVal val="#ppt_x"/>
                                          </p:val>
                                        </p:tav>
                                      </p:tavLst>
                                    </p:anim>
                                    <p:anim calcmode="lin" valueType="num">
                                      <p:cBhvr>
                                        <p:cTn id="16" dur="1000" fill="hold"/>
                                        <p:tgtEl>
                                          <p:spTgt spid="163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классный час\cjad628.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71480"/>
            <a:ext cx="8901146" cy="846158"/>
          </a:xfrm>
        </p:spPr>
        <p:txBody>
          <a:bodyPr>
            <a:normAutofit fontScale="90000"/>
          </a:bodyPr>
          <a:lstStyle/>
          <a:p>
            <a:r>
              <a:rPr lang="ru-RU" sz="3600" b="1" dirty="0" smtClean="0">
                <a:solidFill>
                  <a:schemeClr val="bg1"/>
                </a:solidFill>
                <a:latin typeface="Monotype Corsiva" pitchFamily="66" charset="0"/>
              </a:rPr>
              <a:t>И я хочу, чтоб никогда</a:t>
            </a:r>
            <a:br>
              <a:rPr lang="ru-RU" sz="3600" b="1" dirty="0" smtClean="0">
                <a:solidFill>
                  <a:schemeClr val="bg1"/>
                </a:solidFill>
                <a:latin typeface="Monotype Corsiva" pitchFamily="66" charset="0"/>
              </a:rPr>
            </a:br>
            <a:r>
              <a:rPr lang="ru-RU" sz="3600" b="1" dirty="0" smtClean="0">
                <a:solidFill>
                  <a:schemeClr val="bg1"/>
                </a:solidFill>
                <a:latin typeface="Monotype Corsiva" pitchFamily="66" charset="0"/>
              </a:rPr>
              <a:t>К нам не пришла война.</a:t>
            </a:r>
            <a:r>
              <a:rPr lang="ru-RU" dirty="0" smtClean="0"/>
              <a:t/>
            </a:r>
            <a:br>
              <a:rPr lang="ru-RU" dirty="0" smtClean="0"/>
            </a:br>
            <a:endParaRPr lang="ru-RU" dirty="0"/>
          </a:p>
        </p:txBody>
      </p:sp>
      <p:pic>
        <p:nvPicPr>
          <p:cNvPr id="14337" name="Picture 1" descr="C:\Users\Admin\Desktop\классный час\P4230037.JPG"/>
          <p:cNvPicPr>
            <a:picLocks noGrp="1" noChangeAspect="1" noChangeArrowheads="1"/>
          </p:cNvPicPr>
          <p:nvPr>
            <p:ph idx="1"/>
          </p:nvPr>
        </p:nvPicPr>
        <p:blipFill>
          <a:blip r:embed="rId3" cstate="print"/>
          <a:srcRect/>
          <a:stretch>
            <a:fillRect/>
          </a:stretch>
        </p:blipFill>
        <p:spPr bwMode="auto">
          <a:xfrm rot="326335">
            <a:off x="6572232" y="1214422"/>
            <a:ext cx="2571768" cy="1971676"/>
          </a:xfrm>
          <a:prstGeom prst="rect">
            <a:avLst/>
          </a:prstGeom>
          <a:noFill/>
        </p:spPr>
      </p:pic>
      <p:pic>
        <p:nvPicPr>
          <p:cNvPr id="14338" name="Picture 2" descr="C:\Users\Admin\Desktop\классный час\P4230038.JPG"/>
          <p:cNvPicPr>
            <a:picLocks noChangeAspect="1" noChangeArrowheads="1"/>
          </p:cNvPicPr>
          <p:nvPr/>
        </p:nvPicPr>
        <p:blipFill>
          <a:blip r:embed="rId4" cstate="print"/>
          <a:srcRect/>
          <a:stretch>
            <a:fillRect/>
          </a:stretch>
        </p:blipFill>
        <p:spPr bwMode="auto">
          <a:xfrm rot="20944161">
            <a:off x="285720" y="1000108"/>
            <a:ext cx="2571768" cy="1857388"/>
          </a:xfrm>
          <a:prstGeom prst="rect">
            <a:avLst/>
          </a:prstGeom>
          <a:noFill/>
        </p:spPr>
      </p:pic>
      <p:pic>
        <p:nvPicPr>
          <p:cNvPr id="14339" name="Picture 3" descr="C:\Users\Admin\Desktop\классный час\P4230040.JPG"/>
          <p:cNvPicPr>
            <a:picLocks noChangeAspect="1" noChangeArrowheads="1"/>
          </p:cNvPicPr>
          <p:nvPr/>
        </p:nvPicPr>
        <p:blipFill>
          <a:blip r:embed="rId5"/>
          <a:srcRect/>
          <a:stretch>
            <a:fillRect/>
          </a:stretch>
        </p:blipFill>
        <p:spPr bwMode="auto">
          <a:xfrm rot="21112706">
            <a:off x="285720" y="3286124"/>
            <a:ext cx="2563802" cy="2214578"/>
          </a:xfrm>
          <a:prstGeom prst="rect">
            <a:avLst/>
          </a:prstGeom>
          <a:noFill/>
        </p:spPr>
      </p:pic>
      <p:pic>
        <p:nvPicPr>
          <p:cNvPr id="14340" name="Picture 4" descr="C:\Users\Admin\Desktop\классный час\P4230042.JPG"/>
          <p:cNvPicPr>
            <a:picLocks noChangeAspect="1" noChangeArrowheads="1"/>
          </p:cNvPicPr>
          <p:nvPr/>
        </p:nvPicPr>
        <p:blipFill>
          <a:blip r:embed="rId6"/>
          <a:srcRect l="4116" t="25610" r="19054" b="15853"/>
          <a:stretch>
            <a:fillRect/>
          </a:stretch>
        </p:blipFill>
        <p:spPr bwMode="auto">
          <a:xfrm>
            <a:off x="3000364" y="4786322"/>
            <a:ext cx="3286148" cy="1785950"/>
          </a:xfrm>
          <a:prstGeom prst="rect">
            <a:avLst/>
          </a:prstGeom>
          <a:noFill/>
        </p:spPr>
      </p:pic>
      <p:pic>
        <p:nvPicPr>
          <p:cNvPr id="14341" name="Picture 5" descr="C:\Users\Admin\Desktop\классный час\P4230036.JPG"/>
          <p:cNvPicPr>
            <a:picLocks noChangeAspect="1" noChangeArrowheads="1"/>
          </p:cNvPicPr>
          <p:nvPr/>
        </p:nvPicPr>
        <p:blipFill>
          <a:blip r:embed="rId7" cstate="print"/>
          <a:srcRect/>
          <a:stretch>
            <a:fillRect/>
          </a:stretch>
        </p:blipFill>
        <p:spPr bwMode="auto">
          <a:xfrm rot="474388">
            <a:off x="6213012" y="3816018"/>
            <a:ext cx="2648259"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337"/>
                                        </p:tgtEl>
                                        <p:attrNameLst>
                                          <p:attrName>style.visibility</p:attrName>
                                        </p:attrNameLst>
                                      </p:cBhvr>
                                      <p:to>
                                        <p:strVal val="visible"/>
                                      </p:to>
                                    </p:set>
                                    <p:animEffect transition="in" filter="fade">
                                      <p:cBhvr>
                                        <p:cTn id="21" dur="1000"/>
                                        <p:tgtEl>
                                          <p:spTgt spid="14337"/>
                                        </p:tgtEl>
                                      </p:cBhvr>
                                    </p:animEffect>
                                    <p:anim calcmode="lin" valueType="num">
                                      <p:cBhvr>
                                        <p:cTn id="22" dur="1000" fill="hold"/>
                                        <p:tgtEl>
                                          <p:spTgt spid="14337"/>
                                        </p:tgtEl>
                                        <p:attrNameLst>
                                          <p:attrName>ppt_x</p:attrName>
                                        </p:attrNameLst>
                                      </p:cBhvr>
                                      <p:tavLst>
                                        <p:tav tm="0">
                                          <p:val>
                                            <p:strVal val="#ppt_x"/>
                                          </p:val>
                                        </p:tav>
                                        <p:tav tm="100000">
                                          <p:val>
                                            <p:strVal val="#ppt_x"/>
                                          </p:val>
                                        </p:tav>
                                      </p:tavLst>
                                    </p:anim>
                                    <p:anim calcmode="lin" valueType="num">
                                      <p:cBhvr>
                                        <p:cTn id="23" dur="1000" fill="hold"/>
                                        <p:tgtEl>
                                          <p:spTgt spid="143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fade">
                                      <p:cBhvr>
                                        <p:cTn id="28" dur="1000"/>
                                        <p:tgtEl>
                                          <p:spTgt spid="14339"/>
                                        </p:tgtEl>
                                      </p:cBhvr>
                                    </p:animEffect>
                                    <p:anim calcmode="lin" valueType="num">
                                      <p:cBhvr>
                                        <p:cTn id="29" dur="1000" fill="hold"/>
                                        <p:tgtEl>
                                          <p:spTgt spid="14339"/>
                                        </p:tgtEl>
                                        <p:attrNameLst>
                                          <p:attrName>ppt_x</p:attrName>
                                        </p:attrNameLst>
                                      </p:cBhvr>
                                      <p:tavLst>
                                        <p:tav tm="0">
                                          <p:val>
                                            <p:strVal val="#ppt_x"/>
                                          </p:val>
                                        </p:tav>
                                        <p:tav tm="100000">
                                          <p:val>
                                            <p:strVal val="#ppt_x"/>
                                          </p:val>
                                        </p:tav>
                                      </p:tavLst>
                                    </p:anim>
                                    <p:anim calcmode="lin" valueType="num">
                                      <p:cBhvr>
                                        <p:cTn id="30"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341"/>
                                        </p:tgtEl>
                                        <p:attrNameLst>
                                          <p:attrName>style.visibility</p:attrName>
                                        </p:attrNameLst>
                                      </p:cBhvr>
                                      <p:to>
                                        <p:strVal val="visible"/>
                                      </p:to>
                                    </p:set>
                                    <p:animEffect transition="in" filter="fade">
                                      <p:cBhvr>
                                        <p:cTn id="35" dur="1000"/>
                                        <p:tgtEl>
                                          <p:spTgt spid="14341"/>
                                        </p:tgtEl>
                                      </p:cBhvr>
                                    </p:animEffect>
                                    <p:anim calcmode="lin" valueType="num">
                                      <p:cBhvr>
                                        <p:cTn id="36" dur="1000" fill="hold"/>
                                        <p:tgtEl>
                                          <p:spTgt spid="14341"/>
                                        </p:tgtEl>
                                        <p:attrNameLst>
                                          <p:attrName>ppt_x</p:attrName>
                                        </p:attrNameLst>
                                      </p:cBhvr>
                                      <p:tavLst>
                                        <p:tav tm="0">
                                          <p:val>
                                            <p:strVal val="#ppt_x"/>
                                          </p:val>
                                        </p:tav>
                                        <p:tav tm="100000">
                                          <p:val>
                                            <p:strVal val="#ppt_x"/>
                                          </p:val>
                                        </p:tav>
                                      </p:tavLst>
                                    </p:anim>
                                    <p:anim calcmode="lin" valueType="num">
                                      <p:cBhvr>
                                        <p:cTn id="37"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4340"/>
                                        </p:tgtEl>
                                        <p:attrNameLst>
                                          <p:attrName>style.visibility</p:attrName>
                                        </p:attrNameLst>
                                      </p:cBhvr>
                                      <p:to>
                                        <p:strVal val="visible"/>
                                      </p:to>
                                    </p:set>
                                    <p:animEffect transition="in" filter="diamond(in)">
                                      <p:cBhvr>
                                        <p:cTn id="42"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r="67742" b="66992"/>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143040" y="274638"/>
            <a:ext cx="11001452" cy="1143000"/>
          </a:xfrm>
        </p:spPr>
        <p:txBody>
          <a:bodyPr>
            <a:noAutofit/>
          </a:bodyPr>
          <a:lstStyle/>
          <a:p>
            <a:r>
              <a:rPr lang="ru-RU" sz="3200" b="1" dirty="0" smtClean="0">
                <a:solidFill>
                  <a:schemeClr val="bg1"/>
                </a:solidFill>
                <a:latin typeface="Monotype Corsiva" pitchFamily="66" charset="0"/>
              </a:rPr>
              <a:t>Люди  мира! </a:t>
            </a:r>
            <a:r>
              <a:rPr lang="ru-RU" sz="3200" b="1" smtClean="0">
                <a:solidFill>
                  <a:schemeClr val="bg1"/>
                </a:solidFill>
                <a:latin typeface="Monotype Corsiva" pitchFamily="66" charset="0"/>
              </a:rPr>
              <a:t>Обещайте, </a:t>
            </a:r>
            <a:r>
              <a:rPr lang="ru-RU" sz="3200" b="1" dirty="0" smtClean="0">
                <a:solidFill>
                  <a:schemeClr val="bg1"/>
                </a:solidFill>
                <a:latin typeface="Monotype Corsiva" pitchFamily="66" charset="0"/>
              </a:rPr>
              <a:t>никогда не воевать,</a:t>
            </a:r>
            <a:br>
              <a:rPr lang="ru-RU" sz="3200" b="1" dirty="0" smtClean="0">
                <a:solidFill>
                  <a:schemeClr val="bg1"/>
                </a:solidFill>
                <a:latin typeface="Monotype Corsiva" pitchFamily="66" charset="0"/>
              </a:rPr>
            </a:br>
            <a:r>
              <a:rPr lang="ru-RU" sz="3200" b="1" dirty="0" smtClean="0">
                <a:solidFill>
                  <a:schemeClr val="bg1"/>
                </a:solidFill>
                <a:latin typeface="Monotype Corsiva" pitchFamily="66" charset="0"/>
              </a:rPr>
              <a:t>Жизнь дана нам всем во благо для того, чтоб созидать!</a:t>
            </a:r>
            <a:r>
              <a:rPr lang="ru-RU" sz="3200" b="1" dirty="0" smtClean="0"/>
              <a:t/>
            </a:r>
            <a:br>
              <a:rPr lang="ru-RU" sz="3200" b="1" dirty="0" smtClean="0"/>
            </a:br>
            <a:endParaRPr lang="ru-RU" sz="3200" b="1" dirty="0"/>
          </a:p>
        </p:txBody>
      </p:sp>
      <p:pic>
        <p:nvPicPr>
          <p:cNvPr id="40963" name="Picture 3" descr="C:\Users\Admin\Desktop\классный час\P4230050.JPG"/>
          <p:cNvPicPr>
            <a:picLocks noChangeAspect="1" noChangeArrowheads="1"/>
          </p:cNvPicPr>
          <p:nvPr/>
        </p:nvPicPr>
        <p:blipFill>
          <a:blip r:embed="rId3"/>
          <a:srcRect t="13672" b="11328"/>
          <a:stretch>
            <a:fillRect/>
          </a:stretch>
        </p:blipFill>
        <p:spPr bwMode="auto">
          <a:xfrm>
            <a:off x="571472" y="1643050"/>
            <a:ext cx="81280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0963"/>
                                        </p:tgtEl>
                                        <p:attrNameLst>
                                          <p:attrName>style.visibility</p:attrName>
                                        </p:attrNameLst>
                                      </p:cBhvr>
                                      <p:to>
                                        <p:strVal val="visible"/>
                                      </p:to>
                                    </p:set>
                                    <p:animEffect transition="in" filter="diamond(in)">
                                      <p:cBhvr>
                                        <p:cTn id="14" dur="2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Admin\Desktop\классный час\http%3A%2F%2Fimage.newsru.com%2Fpict%2Fid%2Flarge%2F1531539_20130110184934.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1000108"/>
            <a:ext cx="8686800" cy="4714908"/>
          </a:xfrm>
        </p:spPr>
        <p:txBody>
          <a:bodyPr>
            <a:noAutofit/>
          </a:bodyPr>
          <a:lstStyle/>
          <a:p>
            <a:pPr algn="l"/>
            <a:r>
              <a:rPr lang="ru-RU" sz="3200" b="1" dirty="0" smtClean="0">
                <a:solidFill>
                  <a:schemeClr val="bg1"/>
                </a:solidFill>
                <a:latin typeface="Times New Roman" pitchFamily="18" charset="0"/>
                <a:cs typeface="Times New Roman" pitchFamily="18" charset="0"/>
              </a:rPr>
              <a:t>Война великая была.</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Война великая была,</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И долго шла она.</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И не забыть нам никогда</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Те страшные года.</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Враг был силён,</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Но мы сильней-</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Победа к нам пришла!</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И я хочу, чтоб никогда</a:t>
            </a:r>
            <a:br>
              <a:rPr lang="ru-RU" sz="2800" dirty="0" smtClean="0">
                <a:solidFill>
                  <a:schemeClr val="bg1"/>
                </a:solidFill>
                <a:latin typeface="Times New Roman" pitchFamily="18" charset="0"/>
                <a:cs typeface="Times New Roman" pitchFamily="18" charset="0"/>
              </a:rPr>
            </a:br>
            <a:r>
              <a:rPr lang="ru-RU" sz="2800" dirty="0" smtClean="0">
                <a:solidFill>
                  <a:schemeClr val="bg1"/>
                </a:solidFill>
                <a:latin typeface="Times New Roman" pitchFamily="18" charset="0"/>
                <a:cs typeface="Times New Roman" pitchFamily="18" charset="0"/>
              </a:rPr>
              <a:t>К нам не пришла война.</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endParaRPr lang="ru-RU" sz="24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6000760" y="1000108"/>
            <a:ext cx="3143240" cy="1071571"/>
          </a:xfrm>
        </p:spPr>
        <p:txBody>
          <a:bodyPr>
            <a:noAutofit/>
          </a:bodyPr>
          <a:lstStyle/>
          <a:p>
            <a:pPr algn="ctr">
              <a:buNone/>
            </a:pPr>
            <a:r>
              <a:rPr lang="ru-RU" sz="4400" dirty="0" err="1" smtClean="0">
                <a:solidFill>
                  <a:srgbClr val="FFFF00"/>
                </a:solidFill>
                <a:latin typeface="Monotype Corsiva" pitchFamily="66" charset="0"/>
              </a:rPr>
              <a:t>Чепикова</a:t>
            </a:r>
            <a:r>
              <a:rPr lang="ru-RU" sz="4400" dirty="0" smtClean="0">
                <a:solidFill>
                  <a:srgbClr val="FFFF00"/>
                </a:solidFill>
                <a:latin typeface="Monotype Corsiva" pitchFamily="66" charset="0"/>
              </a:rPr>
              <a:t> Екатерина</a:t>
            </a:r>
            <a:endParaRPr lang="ru-RU" sz="4400" dirty="0">
              <a:solidFill>
                <a:srgbClr val="FFFF00"/>
              </a:solidFill>
              <a:latin typeface="Monotype Corsiva" pitchFamily="66" charset="0"/>
            </a:endParaRPr>
          </a:p>
        </p:txBody>
      </p:sp>
      <p:pic>
        <p:nvPicPr>
          <p:cNvPr id="13313" name="Picture 1" descr="C:\Users\Admin\Desktop\Documents\5 а фото\Фото1235.jpg"/>
          <p:cNvPicPr>
            <a:picLocks noChangeAspect="1" noChangeArrowheads="1"/>
          </p:cNvPicPr>
          <p:nvPr/>
        </p:nvPicPr>
        <p:blipFill>
          <a:blip r:embed="rId3" cstate="print"/>
          <a:srcRect l="5764" t="7655" r="7256" b="23677"/>
          <a:stretch>
            <a:fillRect/>
          </a:stretch>
        </p:blipFill>
        <p:spPr bwMode="auto">
          <a:xfrm>
            <a:off x="5715008" y="2357430"/>
            <a:ext cx="3214678" cy="37147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314" name="Rectangle 2"/>
          <p:cNvSpPr>
            <a:spLocks noChangeArrowheads="1"/>
          </p:cNvSpPr>
          <p:nvPr/>
        </p:nvSpPr>
        <p:spPr bwMode="auto">
          <a:xfrm>
            <a:off x="928662" y="0"/>
            <a:ext cx="821533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FFFF00"/>
                </a:solidFill>
                <a:effectLst/>
                <a:latin typeface="Monotype Corsiva" pitchFamily="66" charset="0"/>
                <a:ea typeface="Calibri" pitchFamily="34" charset="0"/>
                <a:cs typeface="Times New Roman" pitchFamily="18" charset="0"/>
              </a:rPr>
              <a:t>Первые строки о войне.</a:t>
            </a:r>
            <a:endParaRPr kumimoji="0" lang="ru-RU" sz="6000" b="1" i="0" u="none" strike="noStrike" cap="none" normalizeH="0" baseline="0" dirty="0" smtClean="0">
              <a:ln>
                <a:noFill/>
              </a:ln>
              <a:solidFill>
                <a:srgbClr val="FFFF00"/>
              </a:solidFill>
              <a:effectLst/>
              <a:latin typeface="Monotype Corsiva"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4">
                                            <p:txEl>
                                              <p:pRg st="0" end="0"/>
                                            </p:txEl>
                                          </p:spTgt>
                                        </p:tgtEl>
                                        <p:attrNameLst>
                                          <p:attrName>style.visibility</p:attrName>
                                        </p:attrNameLst>
                                      </p:cBhvr>
                                      <p:to>
                                        <p:strVal val="visible"/>
                                      </p:to>
                                    </p:set>
                                    <p:anim calcmode="discrete" valueType="clr">
                                      <p:cBhvr override="childStyle">
                                        <p:cTn id="7" dur="80"/>
                                        <p:tgtEl>
                                          <p:spTgt spid="133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3"/>
                                        </p:tgtEl>
                                        <p:attrNameLst>
                                          <p:attrName>style.visibility</p:attrName>
                                        </p:attrNameLst>
                                      </p:cBhvr>
                                      <p:to>
                                        <p:strVal val="visible"/>
                                      </p:to>
                                    </p:set>
                                    <p:animEffect transition="in" filter="fade">
                                      <p:cBhvr>
                                        <p:cTn id="14" dur="1000"/>
                                        <p:tgtEl>
                                          <p:spTgt spid="13313"/>
                                        </p:tgtEl>
                                      </p:cBhvr>
                                    </p:animEffect>
                                    <p:anim calcmode="lin" valueType="num">
                                      <p:cBhvr>
                                        <p:cTn id="15" dur="1000" fill="hold"/>
                                        <p:tgtEl>
                                          <p:spTgt spid="13313"/>
                                        </p:tgtEl>
                                        <p:attrNameLst>
                                          <p:attrName>ppt_x</p:attrName>
                                        </p:attrNameLst>
                                      </p:cBhvr>
                                      <p:tavLst>
                                        <p:tav tm="0">
                                          <p:val>
                                            <p:strVal val="#ppt_x"/>
                                          </p:val>
                                        </p:tav>
                                        <p:tav tm="100000">
                                          <p:val>
                                            <p:strVal val="#ppt_x"/>
                                          </p:val>
                                        </p:tav>
                                      </p:tavLst>
                                    </p:anim>
                                    <p:anim calcmode="lin" valueType="num">
                                      <p:cBhvr>
                                        <p:cTn id="16" dur="1000" fill="hold"/>
                                        <p:tgtEl>
                                          <p:spTgt spid="133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
                                        </p:tgtEl>
                                        <p:attrNameLst>
                                          <p:attrName>style.visibility</p:attrName>
                                        </p:attrNameLst>
                                      </p:cBhvr>
                                      <p:to>
                                        <p:strVal val="visible"/>
                                      </p:to>
                                    </p:set>
                                    <p:anim calcmode="discrete" valueType="clr">
                                      <p:cBhvr override="childStyle">
                                        <p:cTn id="28"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
                                        </p:tgtEl>
                                        <p:attrNameLst>
                                          <p:attrName>fillcolor</p:attrName>
                                        </p:attrNameLst>
                                      </p:cBhvr>
                                      <p:tavLst>
                                        <p:tav tm="0">
                                          <p:val>
                                            <p:clrVal>
                                              <a:schemeClr val="accent2"/>
                                            </p:clrVal>
                                          </p:val>
                                        </p:tav>
                                        <p:tav tm="50000">
                                          <p:val>
                                            <p:clrVal>
                                              <a:schemeClr val="hlink"/>
                                            </p:clrVal>
                                          </p:val>
                                        </p:tav>
                                      </p:tavLst>
                                    </p:anim>
                                    <p:set>
                                      <p:cBhvr>
                                        <p:cTn id="30"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классный час\image.jpg"/>
          <p:cNvPicPr>
            <a:picLocks noChangeAspect="1" noChangeArrowheads="1"/>
          </p:cNvPicPr>
          <p:nvPr/>
        </p:nvPicPr>
        <p:blipFill>
          <a:blip r:embed="rId2"/>
          <a:srcRect b="8362"/>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643570" y="642918"/>
            <a:ext cx="3500430" cy="6215082"/>
          </a:xfrm>
        </p:spPr>
        <p:txBody>
          <a:bodyPr>
            <a:normAutofit fontScale="90000"/>
          </a:bodyPr>
          <a:lstStyle/>
          <a:p>
            <a:pPr algn="l"/>
            <a:r>
              <a:rPr lang="ru-RU" sz="3100" b="1" dirty="0" smtClean="0">
                <a:solidFill>
                  <a:schemeClr val="bg1"/>
                </a:solidFill>
                <a:latin typeface="Times New Roman" pitchFamily="18" charset="0"/>
                <a:cs typeface="Times New Roman" pitchFamily="18" charset="0"/>
              </a:rPr>
              <a:t>Конец войны.</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Бушует бой, грохочут пушки,</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И танки первыми идут,</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А наши лётчики не дремлют-</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И в воздухе врага найдут.</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Сегодня битва непростая,</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Хотим конца войны достичь.</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На всех фронтах идём на штурм мы,</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В ушах звенит победный клич.</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Почти пять лет не отдыхали,</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Не знали дома своего,</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Мы всех родных </a:t>
            </a:r>
            <a:r>
              <a:rPr lang="ru-RU" sz="2000" dirty="0" err="1" smtClean="0">
                <a:solidFill>
                  <a:schemeClr val="bg1"/>
                </a:solidFill>
                <a:latin typeface="Times New Roman" pitchFamily="18" charset="0"/>
                <a:cs typeface="Times New Roman" pitchFamily="18" charset="0"/>
              </a:rPr>
              <a:t>порастеряли</a:t>
            </a:r>
            <a:r>
              <a:rPr lang="ru-RU" sz="2000" dirty="0" smtClean="0">
                <a:solidFill>
                  <a:schemeClr val="bg1"/>
                </a:solidFill>
                <a:latin typeface="Times New Roman" pitchFamily="18" charset="0"/>
                <a:cs typeface="Times New Roman" pitchFamily="18" charset="0"/>
              </a:rPr>
              <a:t>,</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Друзья остались далеко.</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Но верим дружно мы в удачу,</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За Родину стоим плечом.</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Она, умытая слезами,</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Победы ждёт своих сынов.</a:t>
            </a:r>
            <a:r>
              <a:rPr lang="ru-RU" dirty="0" smtClean="0"/>
              <a:t/>
            </a:r>
            <a:br>
              <a:rPr lang="ru-RU" dirty="0" smtClean="0"/>
            </a:br>
            <a:endParaRPr lang="ru-RU" dirty="0"/>
          </a:p>
        </p:txBody>
      </p:sp>
      <p:sp>
        <p:nvSpPr>
          <p:cNvPr id="3" name="Содержимое 2"/>
          <p:cNvSpPr>
            <a:spLocks noGrp="1"/>
          </p:cNvSpPr>
          <p:nvPr>
            <p:ph idx="1"/>
          </p:nvPr>
        </p:nvSpPr>
        <p:spPr>
          <a:xfrm>
            <a:off x="457200" y="857232"/>
            <a:ext cx="4972056" cy="1143008"/>
          </a:xfrm>
        </p:spPr>
        <p:txBody>
          <a:bodyPr>
            <a:normAutofit/>
          </a:bodyPr>
          <a:lstStyle/>
          <a:p>
            <a:pPr>
              <a:buNone/>
            </a:pPr>
            <a:r>
              <a:rPr lang="ru-RU" sz="4400" dirty="0" smtClean="0">
                <a:solidFill>
                  <a:srgbClr val="FFFF00"/>
                </a:solidFill>
                <a:latin typeface="Monotype Corsiva" pitchFamily="66" charset="0"/>
              </a:rPr>
              <a:t>Киселёв Кирилл</a:t>
            </a:r>
            <a:endParaRPr lang="ru-RU" sz="4400" dirty="0">
              <a:solidFill>
                <a:srgbClr val="FFFF00"/>
              </a:solidFill>
              <a:latin typeface="Monotype Corsiva" pitchFamily="66" charset="0"/>
            </a:endParaRPr>
          </a:p>
        </p:txBody>
      </p:sp>
      <p:pic>
        <p:nvPicPr>
          <p:cNvPr id="11265" name="Picture 1" descr="C:\Users\Admin\Desktop\Documents\5 а фото\Фото1237.jpg"/>
          <p:cNvPicPr>
            <a:picLocks noChangeAspect="1" noChangeArrowheads="1"/>
          </p:cNvPicPr>
          <p:nvPr/>
        </p:nvPicPr>
        <p:blipFill>
          <a:blip r:embed="rId3" cstate="print"/>
          <a:srcRect l="13394" t="14522" r="8782" b="19099"/>
          <a:stretch>
            <a:fillRect/>
          </a:stretch>
        </p:blipFill>
        <p:spPr bwMode="auto">
          <a:xfrm>
            <a:off x="357158" y="2000240"/>
            <a:ext cx="3071834" cy="37147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1000"/>
                                        <p:tgtEl>
                                          <p:spTgt spid="11265"/>
                                        </p:tgtEl>
                                      </p:cBhvr>
                                    </p:animEffect>
                                    <p:anim calcmode="lin" valueType="num">
                                      <p:cBhvr>
                                        <p:cTn id="8" dur="1000" fill="hold"/>
                                        <p:tgtEl>
                                          <p:spTgt spid="11265"/>
                                        </p:tgtEl>
                                        <p:attrNameLst>
                                          <p:attrName>ppt_x</p:attrName>
                                        </p:attrNameLst>
                                      </p:cBhvr>
                                      <p:tavLst>
                                        <p:tav tm="0">
                                          <p:val>
                                            <p:strVal val="#ppt_x"/>
                                          </p:val>
                                        </p:tav>
                                        <p:tav tm="100000">
                                          <p:val>
                                            <p:strVal val="#ppt_x"/>
                                          </p:val>
                                        </p:tav>
                                      </p:tavLst>
                                    </p:anim>
                                    <p:anim calcmode="lin" valueType="num">
                                      <p:cBhvr>
                                        <p:cTn id="9" dur="1000" fill="hold"/>
                                        <p:tgtEl>
                                          <p:spTgt spid="112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gtEl>
                                        <p:attrNameLst>
                                          <p:attrName>fillcolor</p:attrName>
                                        </p:attrNameLst>
                                      </p:cBhvr>
                                      <p:tavLst>
                                        <p:tav tm="0">
                                          <p:val>
                                            <p:clrVal>
                                              <a:schemeClr val="accent2"/>
                                            </p:clrVal>
                                          </p:val>
                                        </p:tav>
                                        <p:tav tm="50000">
                                          <p:val>
                                            <p:clrVal>
                                              <a:schemeClr val="hlink"/>
                                            </p:clrVal>
                                          </p:val>
                                        </p:tav>
                                      </p:tavLst>
                                    </p:anim>
                                    <p:set>
                                      <p:cBhvr>
                                        <p:cTn id="2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l="61559" t="34870" b="22445"/>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995936" y="785794"/>
            <a:ext cx="5148064" cy="5357850"/>
          </a:xfrm>
        </p:spPr>
        <p:txBody>
          <a:bodyPr>
            <a:normAutofit fontScale="90000"/>
          </a:bodyPr>
          <a:lstStyle/>
          <a:p>
            <a:r>
              <a:rPr lang="ru-RU" sz="3600" dirty="0" err="1" smtClean="0">
                <a:solidFill>
                  <a:srgbClr val="FFC000"/>
                </a:solidFill>
                <a:latin typeface="Monotype Corsiva" pitchFamily="66" charset="0"/>
              </a:rPr>
              <a:t>Кирпичникова</a:t>
            </a:r>
            <a:r>
              <a:rPr lang="ru-RU" sz="3600" dirty="0" smtClean="0">
                <a:solidFill>
                  <a:srgbClr val="FFC000"/>
                </a:solidFill>
                <a:latin typeface="Monotype Corsiva" pitchFamily="66" charset="0"/>
              </a:rPr>
              <a:t> Белла Фёдоровна</a:t>
            </a:r>
            <a:r>
              <a:rPr lang="ru-RU" dirty="0" smtClean="0">
                <a:solidFill>
                  <a:srgbClr val="FFC000"/>
                </a:solidFill>
                <a:latin typeface="Monotype Corsiva" pitchFamily="66" charset="0"/>
              </a:rPr>
              <a:t/>
            </a:r>
            <a:br>
              <a:rPr lang="ru-RU" dirty="0" smtClean="0">
                <a:solidFill>
                  <a:srgbClr val="FFC000"/>
                </a:solidFill>
                <a:latin typeface="Monotype Corsiva" pitchFamily="66" charset="0"/>
              </a:rPr>
            </a:br>
            <a:r>
              <a:rPr lang="ru-RU" dirty="0" smtClean="0">
                <a:solidFill>
                  <a:srgbClr val="FFFF00"/>
                </a:solidFill>
              </a:rPr>
              <a:t> </a:t>
            </a:r>
            <a:r>
              <a:rPr lang="ru-RU" sz="2200" dirty="0" smtClean="0">
                <a:solidFill>
                  <a:srgbClr val="FFFF00"/>
                </a:solidFill>
                <a:latin typeface="Times New Roman" pitchFamily="18" charset="0"/>
                <a:cs typeface="Times New Roman" pitchFamily="18" charset="0"/>
              </a:rPr>
              <a:t>Гордись героями своими.</a:t>
            </a:r>
            <a:r>
              <a:rPr lang="ru-RU" sz="2200" dirty="0" smtClean="0">
                <a:solidFill>
                  <a:schemeClr val="bg1"/>
                </a:solidFill>
                <a:latin typeface="Times New Roman" pitchFamily="18" charset="0"/>
                <a:cs typeface="Times New Roman" pitchFamily="18" charset="0"/>
              </a:rPr>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Гордись героями своими,</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Родная наша сторона,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Что жизнь отдали, не жалея,</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А жизнь у всех у нас одна.</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Но вопреки земным законам</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Они вовеки будут жить</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В сердцах и памяти народа,</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А память надо заслужить.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Они, конечно, заслужили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Они Отчизну заслонили</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Своей любовью, жизнью, телом.</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Для них обычным было делом –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Страну от ворога спасти</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И мир в мозолистых ладонях</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Ему весной преподнести.</a:t>
            </a:r>
            <a:r>
              <a:rPr lang="ru-RU" dirty="0" smtClean="0"/>
              <a:t/>
            </a:r>
            <a:br>
              <a:rPr lang="ru-RU" dirty="0" smtClean="0"/>
            </a:br>
            <a:endParaRPr lang="ru-RU" dirty="0">
              <a:solidFill>
                <a:srgbClr val="FFC000"/>
              </a:solidFill>
              <a:latin typeface="Monotype Corsiva" pitchFamily="66" charset="0"/>
            </a:endParaRPr>
          </a:p>
        </p:txBody>
      </p:sp>
      <p:pic>
        <p:nvPicPr>
          <p:cNvPr id="2050" name="Picture 2" descr="C:\Users\Admin\Desktop\классный час\P4230051.JPG"/>
          <p:cNvPicPr>
            <a:picLocks noChangeAspect="1" noChangeArrowheads="1"/>
          </p:cNvPicPr>
          <p:nvPr/>
        </p:nvPicPr>
        <p:blipFill>
          <a:blip r:embed="rId3"/>
          <a:srcRect l="34180" t="21875" r="20117" b="8984"/>
          <a:stretch>
            <a:fillRect/>
          </a:stretch>
        </p:blipFill>
        <p:spPr bwMode="auto">
          <a:xfrm rot="21151488">
            <a:off x="581137" y="1495771"/>
            <a:ext cx="3062525" cy="3643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классный час\18.jpg"/>
          <p:cNvPicPr>
            <a:picLocks noChangeAspect="1" noChangeArrowheads="1"/>
          </p:cNvPicPr>
          <p:nvPr/>
        </p:nvPicPr>
        <p:blipFill>
          <a:blip r:embed="rId2"/>
          <a:srcRect l="7847" t="4329" r="3871" b="23796"/>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643570" y="274638"/>
            <a:ext cx="3714776" cy="6154758"/>
          </a:xfrm>
        </p:spPr>
        <p:txBody>
          <a:bodyPr>
            <a:normAutofit fontScale="90000"/>
          </a:bodyPr>
          <a:lstStyle/>
          <a:p>
            <a:pPr algn="l"/>
            <a:r>
              <a:rPr lang="ru-RU" sz="3100" b="1" dirty="0" smtClean="0">
                <a:solidFill>
                  <a:schemeClr val="bg1"/>
                </a:solidFill>
                <a:latin typeface="Times New Roman" pitchFamily="18" charset="0"/>
                <a:cs typeface="Times New Roman" pitchFamily="18" charset="0"/>
              </a:rPr>
              <a:t>День Победы.</a:t>
            </a:r>
            <a:r>
              <a:rPr lang="ru-RU" sz="2200" dirty="0" smtClean="0">
                <a:solidFill>
                  <a:schemeClr val="bg1"/>
                </a:solidFill>
                <a:latin typeface="Times New Roman" pitchFamily="18" charset="0"/>
                <a:cs typeface="Times New Roman" pitchFamily="18" charset="0"/>
              </a:rPr>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«День Победы, что за праздник?»-</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Раз спросил у мамы я.</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Отвечает: «Эту дату отмечает вся страна!»</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Никогда не позабудем</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Подвиг прадедов, отцов,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Что отдали свои жизни,</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Защищая нашу «кровь».</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Тех, кто там лежать остались,</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Тех, кто до конца дошли,</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Весть о мире и победе</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Всем герои принесли.</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Люди мира! Обещайте</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Никогда не воевать,</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Жизнь дана нам всем во благо,</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Для того, чтоб созидать!</a:t>
            </a:r>
            <a:r>
              <a:rPr lang="ru-RU" dirty="0" smtClean="0"/>
              <a:t/>
            </a:r>
            <a:br>
              <a:rPr lang="ru-RU" dirty="0" smtClean="0"/>
            </a:br>
            <a:endParaRPr lang="ru-RU" dirty="0">
              <a:solidFill>
                <a:schemeClr val="bg1"/>
              </a:solidFill>
              <a:latin typeface="Monotype Corsiva" pitchFamily="66" charset="0"/>
            </a:endParaRPr>
          </a:p>
        </p:txBody>
      </p:sp>
      <p:sp>
        <p:nvSpPr>
          <p:cNvPr id="3" name="Содержимое 2"/>
          <p:cNvSpPr>
            <a:spLocks noGrp="1"/>
          </p:cNvSpPr>
          <p:nvPr>
            <p:ph idx="1"/>
          </p:nvPr>
        </p:nvSpPr>
        <p:spPr>
          <a:xfrm>
            <a:off x="457200" y="285729"/>
            <a:ext cx="4471990" cy="714380"/>
          </a:xfrm>
        </p:spPr>
        <p:txBody>
          <a:bodyPr>
            <a:noAutofit/>
          </a:bodyPr>
          <a:lstStyle/>
          <a:p>
            <a:pPr>
              <a:buNone/>
            </a:pPr>
            <a:r>
              <a:rPr lang="ru-RU" sz="4400" dirty="0" smtClean="0">
                <a:solidFill>
                  <a:srgbClr val="FFFF00"/>
                </a:solidFill>
                <a:latin typeface="Monotype Corsiva" pitchFamily="66" charset="0"/>
              </a:rPr>
              <a:t>Антипин Владимир</a:t>
            </a:r>
            <a:endParaRPr lang="ru-RU" sz="4400" dirty="0">
              <a:solidFill>
                <a:srgbClr val="FFFF00"/>
              </a:solidFill>
              <a:latin typeface="Monotype Corsiva" pitchFamily="66" charset="0"/>
            </a:endParaRPr>
          </a:p>
        </p:txBody>
      </p:sp>
      <p:pic>
        <p:nvPicPr>
          <p:cNvPr id="9217" name="Picture 1" descr="C:\Users\Admin\Desktop\Documents\5 а фото\Фото1239.jpg"/>
          <p:cNvPicPr>
            <a:picLocks noChangeAspect="1" noChangeArrowheads="1"/>
          </p:cNvPicPr>
          <p:nvPr/>
        </p:nvPicPr>
        <p:blipFill>
          <a:blip r:embed="rId3" cstate="print"/>
          <a:srcRect l="8816" t="7655" r="7256" b="13377"/>
          <a:stretch>
            <a:fillRect/>
          </a:stretch>
        </p:blipFill>
        <p:spPr bwMode="auto">
          <a:xfrm>
            <a:off x="500034" y="1643050"/>
            <a:ext cx="3571900" cy="4357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1000"/>
                                        <p:tgtEl>
                                          <p:spTgt spid="9217"/>
                                        </p:tgtEl>
                                      </p:cBhvr>
                                    </p:animEffect>
                                    <p:anim calcmode="lin" valueType="num">
                                      <p:cBhvr>
                                        <p:cTn id="8" dur="1000" fill="hold"/>
                                        <p:tgtEl>
                                          <p:spTgt spid="9217"/>
                                        </p:tgtEl>
                                        <p:attrNameLst>
                                          <p:attrName>ppt_x</p:attrName>
                                        </p:attrNameLst>
                                      </p:cBhvr>
                                      <p:tavLst>
                                        <p:tav tm="0">
                                          <p:val>
                                            <p:strVal val="#ppt_x"/>
                                          </p:val>
                                        </p:tav>
                                        <p:tav tm="100000">
                                          <p:val>
                                            <p:strVal val="#ppt_x"/>
                                          </p:val>
                                        </p:tav>
                                      </p:tavLst>
                                    </p:anim>
                                    <p:anim calcmode="lin" valueType="num">
                                      <p:cBhvr>
                                        <p:cTn id="9" dur="1000" fill="hold"/>
                                        <p:tgtEl>
                                          <p:spTgt spid="92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gtEl>
                                        <p:attrNameLst>
                                          <p:attrName>fillcolor</p:attrName>
                                        </p:attrNameLst>
                                      </p:cBhvr>
                                      <p:tavLst>
                                        <p:tav tm="0">
                                          <p:val>
                                            <p:clrVal>
                                              <a:schemeClr val="accent2"/>
                                            </p:clrVal>
                                          </p:val>
                                        </p:tav>
                                        <p:tav tm="50000">
                                          <p:val>
                                            <p:clrVal>
                                              <a:schemeClr val="hlink"/>
                                            </p:clrVal>
                                          </p:val>
                                        </p:tav>
                                      </p:tavLst>
                                    </p:anim>
                                    <p:set>
                                      <p:cBhvr>
                                        <p:cTn id="2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классный час\2.gif"/>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Содержимое 2"/>
          <p:cNvSpPr>
            <a:spLocks noGrp="1"/>
          </p:cNvSpPr>
          <p:nvPr>
            <p:ph idx="1"/>
          </p:nvPr>
        </p:nvSpPr>
        <p:spPr>
          <a:xfrm>
            <a:off x="1403648" y="4149080"/>
            <a:ext cx="7560840" cy="2376264"/>
          </a:xfrm>
        </p:spPr>
        <p:txBody>
          <a:bodyPr>
            <a:normAutofit fontScale="85000" lnSpcReduction="10000"/>
          </a:bodyPr>
          <a:lstStyle/>
          <a:p>
            <a:pPr algn="ctr"/>
            <a:r>
              <a:rPr lang="ru-RU" dirty="0" smtClean="0">
                <a:solidFill>
                  <a:schemeClr val="bg1"/>
                </a:solidFill>
              </a:rPr>
              <a:t>Презентация подготовлена по итогам встречи с поэтами земляками Казачинско-Ленского района в канун Дня </a:t>
            </a:r>
            <a:r>
              <a:rPr lang="ru-RU" dirty="0">
                <a:solidFill>
                  <a:schemeClr val="bg1"/>
                </a:solidFill>
              </a:rPr>
              <a:t>Победы в литературной гостиной с  </a:t>
            </a:r>
            <a:r>
              <a:rPr lang="ru-RU" dirty="0" smtClean="0">
                <a:solidFill>
                  <a:schemeClr val="bg1"/>
                </a:solidFill>
              </a:rPr>
              <a:t>учащимися 7 «А» класса</a:t>
            </a:r>
          </a:p>
          <a:p>
            <a:pPr algn="ctr"/>
            <a:r>
              <a:rPr lang="ru-RU" dirty="0" smtClean="0">
                <a:solidFill>
                  <a:schemeClr val="bg1"/>
                </a:solidFill>
              </a:rPr>
              <a:t>Учитель: Антипина Марина Фёдоровна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l="34858" r="35215" b="66733"/>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14282" y="357166"/>
            <a:ext cx="8715436" cy="5929354"/>
          </a:xfrm>
        </p:spPr>
        <p:txBody>
          <a:bodyPr numCol="2">
            <a:normAutofit/>
          </a:bodyPr>
          <a:lstStyle/>
          <a:p>
            <a:pPr algn="l"/>
            <a:r>
              <a:rPr lang="ru-RU" sz="3100" b="1" dirty="0" smtClean="0">
                <a:solidFill>
                  <a:srgbClr val="FFFF00"/>
                </a:solidFill>
                <a:latin typeface="Times New Roman" pitchFamily="18" charset="0"/>
                <a:cs typeface="Times New Roman" pitchFamily="18" charset="0"/>
              </a:rPr>
              <a:t>Живите вечно в памяти народа.</a:t>
            </a: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Живите вечно в памяти народа!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Вы совершили подвиг на века!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Такого подвига, такого одоленья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Никто, нигде не видывал пока.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Какой же можно меркою измерить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Тот подвиг, что свершили вы тогда,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как же свято надо было верить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 Победу в эти тяжкие года.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Вы шли, ползли, вы рвали себе жилы,</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Чтобы победу для страны добыть,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А как вы Родину и свой народ </a:t>
            </a:r>
            <a:r>
              <a:rPr lang="ru-RU" sz="2000" b="1" dirty="0" err="1" smtClean="0">
                <a:solidFill>
                  <a:schemeClr val="bg1"/>
                </a:solidFill>
                <a:latin typeface="Times New Roman" pitchFamily="18" charset="0"/>
                <a:cs typeface="Times New Roman" pitchFamily="18" charset="0"/>
              </a:rPr>
              <a:t>любили,Лишь</a:t>
            </a:r>
            <a:r>
              <a:rPr lang="ru-RU" sz="2000" b="1" dirty="0" smtClean="0">
                <a:solidFill>
                  <a:schemeClr val="bg1"/>
                </a:solidFill>
                <a:latin typeface="Times New Roman" pitchFamily="18" charset="0"/>
                <a:cs typeface="Times New Roman" pitchFamily="18" charset="0"/>
              </a:rPr>
              <a:t> только вы вот так могли любить.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Что даже жизни молодые не жалели,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smtClean="0">
                <a:solidFill>
                  <a:schemeClr val="bg1"/>
                </a:solidFill>
                <a:latin typeface="Times New Roman" pitchFamily="18" charset="0"/>
                <a:cs typeface="Times New Roman" pitchFamily="18" charset="0"/>
              </a:rPr>
              <a:t/>
            </a:r>
            <a:br>
              <a:rPr lang="ru-RU" sz="2000" b="1" smtClean="0">
                <a:solidFill>
                  <a:schemeClr val="bg1"/>
                </a:solidFill>
                <a:latin typeface="Times New Roman" pitchFamily="18" charset="0"/>
                <a:cs typeface="Times New Roman" pitchFamily="18" charset="0"/>
              </a:rPr>
            </a:br>
            <a:r>
              <a:rPr lang="ru-RU" sz="2000" b="1" smtClean="0">
                <a:solidFill>
                  <a:schemeClr val="bg1"/>
                </a:solidFill>
                <a:latin typeface="Times New Roman" pitchFamily="18" charset="0"/>
                <a:cs typeface="Times New Roman" pitchFamily="18" charset="0"/>
              </a:rPr>
              <a:t/>
            </a:r>
            <a:br>
              <a:rPr lang="ru-RU" sz="2000" b="1" smtClean="0">
                <a:solidFill>
                  <a:schemeClr val="bg1"/>
                </a:solidFill>
                <a:latin typeface="Times New Roman" pitchFamily="18" charset="0"/>
                <a:cs typeface="Times New Roman" pitchFamily="18" charset="0"/>
              </a:rPr>
            </a:br>
            <a:r>
              <a:rPr lang="ru-RU" sz="2000" b="1" smtClean="0">
                <a:solidFill>
                  <a:schemeClr val="bg1"/>
                </a:solidFill>
                <a:latin typeface="Times New Roman" pitchFamily="18" charset="0"/>
                <a:cs typeface="Times New Roman" pitchFamily="18" charset="0"/>
              </a:rPr>
              <a:t>Не </a:t>
            </a:r>
            <a:r>
              <a:rPr lang="ru-RU" sz="2000" b="1" dirty="0" smtClean="0">
                <a:solidFill>
                  <a:schemeClr val="bg1"/>
                </a:solidFill>
                <a:latin typeface="Times New Roman" pitchFamily="18" charset="0"/>
                <a:cs typeface="Times New Roman" pitchFamily="18" charset="0"/>
              </a:rPr>
              <a:t>ожидали для себя наград.</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Вы вместе с Родиной её бедой болели,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Для вас к Победе не было преград.</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Вы вырвали её большой ценою,</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Порой ценою жизней молодых,</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были все тогда одной семьёю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 семье стремлений не было иных.</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Ну а от тех, кто не вернулся с боя,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Святой наказ вы в сердце принесли,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Чтоб вечно помнили своих героев</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чтоб Отчизну свято берегли.</a:t>
            </a:r>
            <a:r>
              <a:rPr lang="ru-RU" dirty="0" smtClean="0"/>
              <a:t/>
            </a:r>
            <a:br>
              <a:rPr lang="ru-RU" dirty="0" smtClean="0"/>
            </a:br>
            <a:r>
              <a:rPr lang="ru-RU" dirty="0" smtClean="0"/>
              <a:t>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классный час\21.04 iqhtdirpk 4.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4429124" y="1000108"/>
            <a:ext cx="4714876" cy="5857892"/>
          </a:xfrm>
        </p:spPr>
        <p:txBody>
          <a:bodyPr>
            <a:normAutofit fontScale="90000"/>
          </a:bodyPr>
          <a:lstStyle/>
          <a:p>
            <a:r>
              <a:rPr lang="ru-RU" sz="2000" b="1" dirty="0" smtClean="0">
                <a:solidFill>
                  <a:srgbClr val="FFFF00"/>
                </a:solidFill>
                <a:latin typeface="Times New Roman" pitchFamily="18" charset="0"/>
                <a:cs typeface="Times New Roman" pitchFamily="18" charset="0"/>
              </a:rPr>
              <a:t>Видимо, врагам нашим неймётся</a:t>
            </a:r>
            <a:r>
              <a:rPr lang="ru-RU" sz="2000" b="1" dirty="0" smtClean="0">
                <a:solidFill>
                  <a:srgbClr val="C00000"/>
                </a:solidFill>
                <a:latin typeface="Times New Roman" pitchFamily="18" charset="0"/>
                <a:cs typeface="Times New Roman" pitchFamily="18" charset="0"/>
              </a:rPr>
              <a:t>.</a:t>
            </a:r>
            <a:r>
              <a:rPr lang="ru-RU" sz="2000" b="1" dirty="0" smtClean="0">
                <a:solidFill>
                  <a:schemeClr val="bg1"/>
                </a:solidFill>
                <a:latin typeface="Times New Roman" pitchFamily="18" charset="0"/>
                <a:cs typeface="Times New Roman" pitchFamily="18" charset="0"/>
              </a:rPr>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Видимо, врагам нашим неймётся.</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Видимо, их память коротка.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Видимо, забылось, как лупили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Мы своих врагов во все века.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Видимо, забылось, как делились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С братьями и хлебом, и теплом.</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враги крадутся тихой сапой,</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Веря, что страна пойдёт на слом.</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Но напрасны тщетные потуги.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Не сломить нас и не запугать,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Наш народ, коль это будет нужно,</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За себя сумеет постоять.</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напрасно, брызгая слюною,</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Шлёт проклятья весь продажный сброд</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И из – за бугра швыряет камни</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 наш большой Российский огород.</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Мы из тех камней дворцы построим</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Всем на зависть, помните всегда.</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Никогда вам не сломить Россию,</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Даже в её тяжкие года.</a:t>
            </a:r>
            <a:r>
              <a:rPr lang="ru-RU" sz="2000" dirty="0" smtClean="0"/>
              <a:t/>
            </a:r>
            <a:br>
              <a:rPr lang="ru-RU" sz="2000" dirty="0" smtClean="0"/>
            </a:br>
            <a:r>
              <a:rPr lang="ru-RU" sz="2000" dirty="0" smtClean="0"/>
              <a:t> </a:t>
            </a:r>
            <a:r>
              <a:rPr lang="ru-RU" dirty="0" smtClean="0"/>
              <a:t/>
            </a:r>
            <a:br>
              <a:rPr lang="ru-RU" dirty="0" smtClean="0"/>
            </a:br>
            <a:endParaRPr lang="ru-RU" dirty="0"/>
          </a:p>
        </p:txBody>
      </p:sp>
      <p:sp>
        <p:nvSpPr>
          <p:cNvPr id="3" name="Содержимое 2"/>
          <p:cNvSpPr>
            <a:spLocks noGrp="1"/>
          </p:cNvSpPr>
          <p:nvPr>
            <p:ph idx="1"/>
          </p:nvPr>
        </p:nvSpPr>
        <p:spPr>
          <a:xfrm flipV="1">
            <a:off x="457200" y="6858000"/>
            <a:ext cx="8229600" cy="214338"/>
          </a:xfrm>
        </p:spPr>
        <p:txBody>
          <a:bodyPr>
            <a:normAutofit fontScale="32500" lnSpcReduction="2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l="68548" b="68023"/>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571480"/>
            <a:ext cx="4929190" cy="5857916"/>
          </a:xfrm>
        </p:spPr>
        <p:txBody>
          <a:bodyPr>
            <a:normAutofit fontScale="90000"/>
          </a:bodyPr>
          <a:lstStyle/>
          <a:p>
            <a:pPr algn="l"/>
            <a:r>
              <a:rPr lang="ru-RU" sz="3600" dirty="0" smtClean="0">
                <a:solidFill>
                  <a:srgbClr val="FFFF00"/>
                </a:solidFill>
                <a:latin typeface="Monotype Corsiva" pitchFamily="66" charset="0"/>
              </a:rPr>
              <a:t>Тарасова Галина Антоновна</a:t>
            </a:r>
            <a:r>
              <a:rPr lang="ru-RU" sz="3200" dirty="0" smtClean="0">
                <a:solidFill>
                  <a:srgbClr val="FFFF00"/>
                </a:solidFill>
                <a:latin typeface="Monotype Corsiva" pitchFamily="66" charset="0"/>
              </a:rPr>
              <a:t/>
            </a:r>
            <a:br>
              <a:rPr lang="ru-RU" sz="3200" dirty="0" smtClean="0">
                <a:solidFill>
                  <a:srgbClr val="FFFF00"/>
                </a:solidFill>
                <a:latin typeface="Monotype Corsiva" pitchFamily="66" charset="0"/>
              </a:rPr>
            </a:br>
            <a:r>
              <a:rPr lang="ru-RU" sz="2200" b="1" dirty="0" smtClean="0">
                <a:solidFill>
                  <a:srgbClr val="C00000"/>
                </a:solidFill>
                <a:latin typeface="Times New Roman" pitchFamily="18" charset="0"/>
                <a:cs typeface="Times New Roman" pitchFamily="18" charset="0"/>
              </a:rPr>
              <a:t>Дети войны.</a:t>
            </a:r>
            <a:r>
              <a:rPr lang="ru-RU" sz="2200" b="1" dirty="0" smtClean="0">
                <a:solidFill>
                  <a:schemeClr val="bg1"/>
                </a:solidFill>
                <a:latin typeface="Times New Roman" pitchFamily="18" charset="0"/>
                <a:cs typeface="Times New Roman" pitchFamily="18" charset="0"/>
              </a:rPr>
              <a:t/>
            </a:r>
            <a:br>
              <a:rPr lang="ru-RU" sz="2200" b="1" dirty="0" smtClean="0">
                <a:solidFill>
                  <a:schemeClr val="bg1"/>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Война началась в сорок первом году,</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Люди сполна познали беду.</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В тяжёлое время для нашей страны</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Отважно её защищали сыны.</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Коснулась и детей война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Разруху, нищету и голод принесла она.</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Дети войны! У них не было детства.</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Взрослыми стали они с малолетства.</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Трудом своим взрослым они помогали,</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Все тяготы жизни на себе испытали.</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Всё в памяти живо, очень трудно забыть</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Всё, что пришлось пережить.</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Дети войны! Как они постарели,</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Инеем белым виски поседели.</a:t>
            </a:r>
            <a:r>
              <a:rPr lang="ru-RU" sz="2400" dirty="0" smtClean="0"/>
              <a:t/>
            </a:r>
            <a:br>
              <a:rPr lang="ru-RU" sz="2400" dirty="0" smtClean="0"/>
            </a:br>
            <a:r>
              <a:rPr lang="ru-RU" sz="2800" dirty="0" smtClean="0"/>
              <a:t/>
            </a:r>
            <a:br>
              <a:rPr lang="ru-RU" sz="2800" dirty="0" smtClean="0"/>
            </a:br>
            <a:endParaRPr lang="ru-RU" sz="3200" dirty="0">
              <a:solidFill>
                <a:srgbClr val="FFFF00"/>
              </a:solidFill>
              <a:latin typeface="Monotype Corsiva" pitchFamily="66" charset="0"/>
            </a:endParaRPr>
          </a:p>
        </p:txBody>
      </p:sp>
      <p:pic>
        <p:nvPicPr>
          <p:cNvPr id="3075" name="Picture 3" descr="C:\Users\Admin\Desktop\классный час\P4230057.JPG"/>
          <p:cNvPicPr>
            <a:picLocks noChangeAspect="1" noChangeArrowheads="1"/>
          </p:cNvPicPr>
          <p:nvPr/>
        </p:nvPicPr>
        <p:blipFill>
          <a:blip r:embed="rId3"/>
          <a:srcRect l="37695" t="27734" r="21875"/>
          <a:stretch>
            <a:fillRect/>
          </a:stretch>
        </p:blipFill>
        <p:spPr bwMode="auto">
          <a:xfrm rot="531754">
            <a:off x="5248926" y="1941330"/>
            <a:ext cx="3286148" cy="4405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Admin\Desktop\классный час\http%3A%2F%2Fimage.newsru.com%2Fpict%2Fid%2Flarge%2F1531539_20130110184934.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597724"/>
          </a:xfrm>
        </p:spPr>
        <p:txBody>
          <a:bodyPr>
            <a:normAutofit fontScale="90000"/>
          </a:bodyPr>
          <a:lstStyle/>
          <a:p>
            <a:r>
              <a:rPr lang="ru-RU" b="1" dirty="0" smtClean="0">
                <a:solidFill>
                  <a:srgbClr val="FF0000"/>
                </a:solidFill>
              </a:rPr>
              <a:t>Трудное военное детство</a:t>
            </a:r>
            <a:endParaRPr lang="ru-RU" b="1" dirty="0">
              <a:solidFill>
                <a:srgbClr val="FF0000"/>
              </a:solidFill>
            </a:endParaRPr>
          </a:p>
        </p:txBody>
      </p:sp>
      <p:pic>
        <p:nvPicPr>
          <p:cNvPr id="4098" name="Picture 2" descr="C:\Users\Admin\Desktop\Documents\ВОв\8c4c82d01b11.jpg"/>
          <p:cNvPicPr>
            <a:picLocks noChangeAspect="1" noChangeArrowheads="1"/>
          </p:cNvPicPr>
          <p:nvPr/>
        </p:nvPicPr>
        <p:blipFill>
          <a:blip r:embed="rId3"/>
          <a:srcRect/>
          <a:stretch>
            <a:fillRect/>
          </a:stretch>
        </p:blipFill>
        <p:spPr bwMode="auto">
          <a:xfrm>
            <a:off x="285721" y="642918"/>
            <a:ext cx="3286148" cy="2466976"/>
          </a:xfrm>
          <a:prstGeom prst="rect">
            <a:avLst/>
          </a:prstGeom>
          <a:noFill/>
        </p:spPr>
      </p:pic>
      <p:pic>
        <p:nvPicPr>
          <p:cNvPr id="4099" name="Picture 3" descr="C:\Users\Admin\Desktop\Documents\ВОв\2898.jpg"/>
          <p:cNvPicPr>
            <a:picLocks noChangeAspect="1" noChangeArrowheads="1"/>
          </p:cNvPicPr>
          <p:nvPr/>
        </p:nvPicPr>
        <p:blipFill>
          <a:blip r:embed="rId4"/>
          <a:srcRect/>
          <a:stretch>
            <a:fillRect/>
          </a:stretch>
        </p:blipFill>
        <p:spPr bwMode="auto">
          <a:xfrm>
            <a:off x="5786446" y="714356"/>
            <a:ext cx="2928938" cy="2543177"/>
          </a:xfrm>
          <a:prstGeom prst="rect">
            <a:avLst/>
          </a:prstGeom>
          <a:noFill/>
        </p:spPr>
      </p:pic>
      <p:pic>
        <p:nvPicPr>
          <p:cNvPr id="4100" name="Picture 4" descr="C:\Users\Admin\Desktop\Documents\ВОв\untitled.bmp"/>
          <p:cNvPicPr>
            <a:picLocks noGrp="1" noChangeAspect="1" noChangeArrowheads="1"/>
          </p:cNvPicPr>
          <p:nvPr>
            <p:ph idx="1"/>
          </p:nvPr>
        </p:nvPicPr>
        <p:blipFill>
          <a:blip r:embed="rId5"/>
          <a:srcRect/>
          <a:stretch>
            <a:fillRect/>
          </a:stretch>
        </p:blipFill>
        <p:spPr bwMode="auto">
          <a:xfrm>
            <a:off x="6429388" y="3357562"/>
            <a:ext cx="2456206" cy="2768601"/>
          </a:xfrm>
          <a:prstGeom prst="rect">
            <a:avLst/>
          </a:prstGeom>
          <a:noFill/>
        </p:spPr>
      </p:pic>
      <p:pic>
        <p:nvPicPr>
          <p:cNvPr id="4101" name="Picture 5" descr="C:\Users\Admin\Desktop\Documents\ВОв\дети войны\Дети_войны_14-150x150.jpg"/>
          <p:cNvPicPr>
            <a:picLocks noChangeAspect="1" noChangeArrowheads="1"/>
          </p:cNvPicPr>
          <p:nvPr/>
        </p:nvPicPr>
        <p:blipFill>
          <a:blip r:embed="rId6"/>
          <a:srcRect/>
          <a:stretch>
            <a:fillRect/>
          </a:stretch>
        </p:blipFill>
        <p:spPr bwMode="auto">
          <a:xfrm>
            <a:off x="285720" y="3571876"/>
            <a:ext cx="2786082" cy="2500320"/>
          </a:xfrm>
          <a:prstGeom prst="rect">
            <a:avLst/>
          </a:prstGeom>
          <a:noFill/>
        </p:spPr>
      </p:pic>
      <p:pic>
        <p:nvPicPr>
          <p:cNvPr id="4102" name="Picture 6" descr="C:\Users\Admin\Desktop\Documents\ВОв\дети войны\19.jpg"/>
          <p:cNvPicPr>
            <a:picLocks noChangeAspect="1" noChangeArrowheads="1"/>
          </p:cNvPicPr>
          <p:nvPr/>
        </p:nvPicPr>
        <p:blipFill>
          <a:blip r:embed="rId7" cstate="print"/>
          <a:srcRect/>
          <a:stretch>
            <a:fillRect/>
          </a:stretch>
        </p:blipFill>
        <p:spPr bwMode="auto">
          <a:xfrm>
            <a:off x="3214678" y="4857760"/>
            <a:ext cx="2857520"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1000"/>
                                        <p:tgtEl>
                                          <p:spTgt spid="4101"/>
                                        </p:tgtEl>
                                      </p:cBhvr>
                                    </p:animEffect>
                                    <p:anim calcmode="lin" valueType="num">
                                      <p:cBhvr>
                                        <p:cTn id="22" dur="1000" fill="hold"/>
                                        <p:tgtEl>
                                          <p:spTgt spid="4101"/>
                                        </p:tgtEl>
                                        <p:attrNameLst>
                                          <p:attrName>ppt_x</p:attrName>
                                        </p:attrNameLst>
                                      </p:cBhvr>
                                      <p:tavLst>
                                        <p:tav tm="0">
                                          <p:val>
                                            <p:strVal val="#ppt_x"/>
                                          </p:val>
                                        </p:tav>
                                        <p:tav tm="100000">
                                          <p:val>
                                            <p:strVal val="#ppt_x"/>
                                          </p:val>
                                        </p:tav>
                                      </p:tavLst>
                                    </p:anim>
                                    <p:anim calcmode="lin" valueType="num">
                                      <p:cBhvr>
                                        <p:cTn id="23"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1000"/>
                                        <p:tgtEl>
                                          <p:spTgt spid="4100"/>
                                        </p:tgtEl>
                                      </p:cBhvr>
                                    </p:animEffect>
                                    <p:anim calcmode="lin" valueType="num">
                                      <p:cBhvr>
                                        <p:cTn id="29" dur="1000" fill="hold"/>
                                        <p:tgtEl>
                                          <p:spTgt spid="4100"/>
                                        </p:tgtEl>
                                        <p:attrNameLst>
                                          <p:attrName>ppt_x</p:attrName>
                                        </p:attrNameLst>
                                      </p:cBhvr>
                                      <p:tavLst>
                                        <p:tav tm="0">
                                          <p:val>
                                            <p:strVal val="#ppt_x"/>
                                          </p:val>
                                        </p:tav>
                                        <p:tav tm="100000">
                                          <p:val>
                                            <p:strVal val="#ppt_x"/>
                                          </p:val>
                                        </p:tav>
                                      </p:tavLst>
                                    </p:anim>
                                    <p:anim calcmode="lin" valueType="num">
                                      <p:cBhvr>
                                        <p:cTn id="3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4102"/>
                                        </p:tgtEl>
                                        <p:attrNameLst>
                                          <p:attrName>style.visibility</p:attrName>
                                        </p:attrNameLst>
                                      </p:cBhvr>
                                      <p:to>
                                        <p:strVal val="visible"/>
                                      </p:to>
                                    </p:set>
                                    <p:animEffect transition="in" filter="diamond(in)">
                                      <p:cBhvr>
                                        <p:cTn id="35"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классный час\49707-36_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p:txBody>
          <a:bodyPr>
            <a:noAutofit/>
          </a:bodyPr>
          <a:lstStyle/>
          <a:p>
            <a:r>
              <a:rPr lang="ru-RU" sz="3600" b="1" dirty="0">
                <a:solidFill>
                  <a:srgbClr val="FF0000"/>
                </a:solidFill>
                <a:latin typeface="Times New Roman" pitchFamily="18" charset="0"/>
                <a:cs typeface="Times New Roman" pitchFamily="18" charset="0"/>
              </a:rPr>
              <a:t>Спасибо Вам, ветераны войны.</a:t>
            </a:r>
            <a:br>
              <a:rPr lang="ru-RU" sz="3600" b="1" dirty="0">
                <a:solidFill>
                  <a:srgbClr val="FF0000"/>
                </a:solidFill>
                <a:latin typeface="Times New Roman" pitchFamily="18" charset="0"/>
                <a:cs typeface="Times New Roman" pitchFamily="18" charset="0"/>
              </a:rPr>
            </a:br>
            <a:endParaRPr lang="ru-RU" sz="36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715040"/>
          </a:xfrm>
        </p:spPr>
        <p:txBody>
          <a:bodyPr numCol="2">
            <a:normAutofit fontScale="55000" lnSpcReduction="20000"/>
          </a:bodyPr>
          <a:lstStyle/>
          <a:p>
            <a:pPr>
              <a:buNone/>
            </a:pPr>
            <a:r>
              <a:rPr lang="ru-RU" sz="3600" b="1" dirty="0" smtClean="0">
                <a:solidFill>
                  <a:schemeClr val="bg1"/>
                </a:solidFill>
                <a:latin typeface="Times New Roman" pitchFamily="18" charset="0"/>
                <a:cs typeface="Times New Roman" pitchFamily="18" charset="0"/>
              </a:rPr>
              <a:t>Спасибо </a:t>
            </a:r>
            <a:r>
              <a:rPr lang="ru-RU" sz="3600" b="1" dirty="0" smtClean="0">
                <a:solidFill>
                  <a:schemeClr val="bg1"/>
                </a:solidFill>
                <a:latin typeface="Times New Roman" pitchFamily="18" charset="0"/>
                <a:cs typeface="Times New Roman" pitchFamily="18" charset="0"/>
              </a:rPr>
              <a:t>Вам, ветераны войны.</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Низкий поклон вам от нас до земли.</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Сколько всего вам пришлось испытать,</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Родину – мать от врагов защищать.</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Война – это страшное слово,</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В каждый дом заглянула она,</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Забрала, не возвратила</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Брата, сына или отца.</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Ветераны войны, был нелёгок ваш путь,</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Погибших в бою уже не вернуть.</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Голод и холод вам пришлось испытать,</a:t>
            </a:r>
            <a:br>
              <a:rPr lang="ru-RU" sz="3600" b="1" dirty="0" smtClean="0">
                <a:solidFill>
                  <a:schemeClr val="bg1"/>
                </a:solidFill>
                <a:latin typeface="Times New Roman" pitchFamily="18" charset="0"/>
                <a:cs typeface="Times New Roman" pitchFamily="18" charset="0"/>
              </a:rPr>
            </a:br>
            <a:endParaRPr lang="ru-RU" sz="3600" b="1" dirty="0" smtClean="0">
              <a:solidFill>
                <a:schemeClr val="bg1"/>
              </a:solidFill>
              <a:latin typeface="Times New Roman" pitchFamily="18" charset="0"/>
              <a:cs typeface="Times New Roman" pitchFamily="18" charset="0"/>
            </a:endParaRPr>
          </a:p>
          <a:p>
            <a:endParaRPr lang="ru-RU" sz="3600" b="1" dirty="0" smtClean="0">
              <a:solidFill>
                <a:schemeClr val="bg1"/>
              </a:solidFill>
              <a:latin typeface="Times New Roman" pitchFamily="18" charset="0"/>
              <a:cs typeface="Times New Roman" pitchFamily="18" charset="0"/>
            </a:endParaRPr>
          </a:p>
          <a:p>
            <a:endParaRPr lang="ru-RU" sz="3600" b="1" dirty="0" smtClean="0">
              <a:solidFill>
                <a:schemeClr val="bg1"/>
              </a:solidFill>
              <a:latin typeface="Times New Roman" pitchFamily="18" charset="0"/>
              <a:cs typeface="Times New Roman" pitchFamily="18" charset="0"/>
            </a:endParaRPr>
          </a:p>
          <a:p>
            <a:endParaRPr lang="ru-RU" sz="3600" b="1" dirty="0" smtClean="0">
              <a:solidFill>
                <a:schemeClr val="bg1"/>
              </a:solidFill>
              <a:latin typeface="Times New Roman" pitchFamily="18" charset="0"/>
              <a:cs typeface="Times New Roman" pitchFamily="18" charset="0"/>
            </a:endParaRPr>
          </a:p>
          <a:p>
            <a:endParaRPr lang="ru-RU" sz="3600" b="1" dirty="0" smtClean="0">
              <a:solidFill>
                <a:schemeClr val="bg1"/>
              </a:solidFill>
              <a:latin typeface="Times New Roman" pitchFamily="18" charset="0"/>
              <a:cs typeface="Times New Roman" pitchFamily="18" charset="0"/>
            </a:endParaRPr>
          </a:p>
          <a:p>
            <a:pPr>
              <a:buNone/>
            </a:pPr>
            <a:r>
              <a:rPr lang="ru-RU" sz="3600" b="1" dirty="0" smtClean="0">
                <a:solidFill>
                  <a:schemeClr val="bg1"/>
                </a:solidFill>
                <a:latin typeface="Times New Roman" pitchFamily="18" charset="0"/>
                <a:cs typeface="Times New Roman" pitchFamily="18" charset="0"/>
              </a:rPr>
              <a:t>      Все трудности выдержать, но устоять.</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Спасибо вам, ветераны войны,</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За то, что живём мы, не зная беды.</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Мир на земле вашим подвигом создан.</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Спасибо вам, ветераны войны</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И низкий поклон вам от нас до земли.</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День Победы отмечает вся страна,</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На груди у ветеранов сверкают ордена.</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Пусть проходят года, не забыть никогда </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Тех солдат, не вернувшихся с фронта.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1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Desktop\классный час\s37964531 (1).jpg"/>
          <p:cNvPicPr>
            <a:picLocks noGrp="1"/>
          </p:cNvPicPr>
          <p:nvPr>
            <p:ph idx="1"/>
          </p:nvPr>
        </p:nvPicPr>
        <p:blipFill>
          <a:blip r:embed="rId2"/>
          <a:srcRect l="61559" t="34870" b="22445"/>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143240" y="274638"/>
            <a:ext cx="6000760" cy="6011882"/>
          </a:xfrm>
        </p:spPr>
        <p:txBody>
          <a:bodyPr numCol="2">
            <a:normAutofit fontScale="90000"/>
          </a:bodyPr>
          <a:lstStyle/>
          <a:p>
            <a:pPr algn="l"/>
            <a:r>
              <a:rPr lang="ru-RU" sz="3200" dirty="0" err="1" smtClean="0">
                <a:solidFill>
                  <a:srgbClr val="FFFF00"/>
                </a:solidFill>
                <a:latin typeface="Monotype Corsiva" pitchFamily="66" charset="0"/>
              </a:rPr>
              <a:t>Ярова</a:t>
            </a:r>
            <a:r>
              <a:rPr lang="ru-RU" sz="3200" dirty="0" smtClean="0">
                <a:solidFill>
                  <a:srgbClr val="FFFF00"/>
                </a:solidFill>
                <a:latin typeface="Monotype Corsiva" pitchFamily="66" charset="0"/>
              </a:rPr>
              <a:t> Дина Гавриловна</a:t>
            </a:r>
            <a:br>
              <a:rPr lang="ru-RU" sz="3200" dirty="0" smtClean="0">
                <a:solidFill>
                  <a:srgbClr val="FFFF00"/>
                </a:solidFill>
                <a:latin typeface="Monotype Corsiva" pitchFamily="66" charset="0"/>
              </a:rPr>
            </a:br>
            <a:r>
              <a:rPr lang="ru-RU" sz="1800" b="1" dirty="0" smtClean="0">
                <a:solidFill>
                  <a:srgbClr val="FFC000"/>
                </a:solidFill>
                <a:latin typeface="Times New Roman" pitchFamily="18" charset="0"/>
                <a:cs typeface="Times New Roman" pitchFamily="18" charset="0"/>
              </a:rPr>
              <a:t> Об отце – фронтовике.</a:t>
            </a:r>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Бросают нам часто упрёк –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Вы, дети послевоенные,</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Про голодный не знали паёк,</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Горнилом войны незакалённые.</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Взрослея, вы не торопились</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Послушать рассказы отца,</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Что на фронте им </a:t>
            </a:r>
            <a:r>
              <a:rPr lang="ru-RU" sz="1800" dirty="0" err="1" smtClean="0">
                <a:solidFill>
                  <a:schemeClr val="bg1"/>
                </a:solidFill>
                <a:latin typeface="Times New Roman" pitchFamily="18" charset="0"/>
                <a:cs typeface="Times New Roman" pitchFamily="18" charset="0"/>
              </a:rPr>
              <a:t>претерпелось</a:t>
            </a:r>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Ради </a:t>
            </a:r>
            <a:r>
              <a:rPr lang="ru-RU" sz="1800" dirty="0" err="1" smtClean="0">
                <a:solidFill>
                  <a:schemeClr val="bg1"/>
                </a:solidFill>
                <a:latin typeface="Times New Roman" pitchFamily="18" charset="0"/>
                <a:cs typeface="Times New Roman" pitchFamily="18" charset="0"/>
              </a:rPr>
              <a:t>нерождённого</a:t>
            </a:r>
            <a:r>
              <a:rPr lang="ru-RU" sz="1800" dirty="0" smtClean="0">
                <a:solidFill>
                  <a:schemeClr val="bg1"/>
                </a:solidFill>
                <a:latin typeface="Times New Roman" pitchFamily="18" charset="0"/>
                <a:cs typeface="Times New Roman" pitchFamily="18" charset="0"/>
              </a:rPr>
              <a:t> ещё мальца.</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Услышать отца! Без сомненья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Это сильное желанье подчас!</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Но раны и фронтовые лишенья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Его давненько забрали от нас.</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Званьем ветерана не насладился,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Почестей нынешних вовсе не знал,</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Солдатской хвальбы сторонился,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Хоть и все пять лет воевал.</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С болезнями свёл он счёты,</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Но умер на свободной земле.</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Пусть тех славят, жив кто ещё</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 доблестной солдатской родне!</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Юбилейные дни Победы</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Празднуют давно без него,</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Не разжигайте огонь обиды:</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 семье не забыто имя его.</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Воинов подобает помнить,</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Под пули шагнул кто тогда,</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И семейный альбом пополнит</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 гимнастёрке фото отца.</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Здесь он, конечно, моложе.</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Значительно старше уж 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Внешне с ним мы похожи,</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 нём внуки узнают себя.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И пусть меня упрекают,</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Что не в курсе военных всех дел,</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У высотки какой был ранен,</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Где на отдых уставший присел.</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Зато поведаю внукам одно:</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С наградами дед их вернулся,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Доблестно выполнил дело своё –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С врагами бесстрашно сразился.</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Не лишу их гордости этой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Знать о дедушке – воине всё:</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Шёл с боями как зиму – лето</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И до Берлина даже дошёл.</a:t>
            </a:r>
            <a:r>
              <a:rPr lang="ru-RU" sz="3200" dirty="0" smtClean="0">
                <a:solidFill>
                  <a:schemeClr val="bg1"/>
                </a:solidFill>
              </a:rPr>
              <a:t/>
            </a:r>
            <a:br>
              <a:rPr lang="ru-RU" sz="3200" dirty="0" smtClean="0">
                <a:solidFill>
                  <a:schemeClr val="bg1"/>
                </a:solidFill>
              </a:rPr>
            </a:br>
            <a:endParaRPr lang="ru-RU" sz="3200" dirty="0">
              <a:solidFill>
                <a:schemeClr val="bg1"/>
              </a:solidFill>
              <a:latin typeface="Monotype Corsiva" pitchFamily="66" charset="0"/>
            </a:endParaRPr>
          </a:p>
        </p:txBody>
      </p:sp>
      <p:pic>
        <p:nvPicPr>
          <p:cNvPr id="5122" name="Picture 2" descr="C:\Users\Admin\Desktop\кл.час\P4230053.JPG"/>
          <p:cNvPicPr>
            <a:picLocks noChangeAspect="1" noChangeArrowheads="1"/>
          </p:cNvPicPr>
          <p:nvPr/>
        </p:nvPicPr>
        <p:blipFill>
          <a:blip r:embed="rId3"/>
          <a:srcRect l="28904" t="24219" r="21006" b="11328"/>
          <a:stretch>
            <a:fillRect/>
          </a:stretch>
        </p:blipFill>
        <p:spPr bwMode="auto">
          <a:xfrm rot="339128">
            <a:off x="179502" y="488679"/>
            <a:ext cx="2857520" cy="3786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классный час\1726629.jpe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274638"/>
            <a:ext cx="8229600" cy="562074"/>
          </a:xfrm>
        </p:spPr>
        <p:txBody>
          <a:bodyPr>
            <a:noAutofit/>
          </a:bodyPr>
          <a:lstStyle/>
          <a:p>
            <a:r>
              <a:rPr lang="ru-RU" sz="3600" b="1" dirty="0" smtClean="0">
                <a:solidFill>
                  <a:srgbClr val="FF0000"/>
                </a:solidFill>
              </a:rPr>
              <a:t>В перерыве между боями</a:t>
            </a:r>
            <a:endParaRPr lang="ru-RU" sz="3600" b="1" dirty="0">
              <a:solidFill>
                <a:srgbClr val="FF0000"/>
              </a:solidFill>
            </a:endParaRPr>
          </a:p>
        </p:txBody>
      </p:sp>
      <p:pic>
        <p:nvPicPr>
          <p:cNvPr id="6146" name="Picture 2" descr="C:\Users\Admin\Desktop\классный час\1.jpg"/>
          <p:cNvPicPr>
            <a:picLocks noChangeAspect="1" noChangeArrowheads="1"/>
          </p:cNvPicPr>
          <p:nvPr/>
        </p:nvPicPr>
        <p:blipFill>
          <a:blip r:embed="rId3"/>
          <a:srcRect b="9482"/>
          <a:stretch>
            <a:fillRect/>
          </a:stretch>
        </p:blipFill>
        <p:spPr bwMode="auto">
          <a:xfrm>
            <a:off x="6372200" y="836712"/>
            <a:ext cx="2381250" cy="2576526"/>
          </a:xfrm>
          <a:prstGeom prst="rect">
            <a:avLst/>
          </a:prstGeom>
          <a:noFill/>
        </p:spPr>
      </p:pic>
      <p:pic>
        <p:nvPicPr>
          <p:cNvPr id="6147" name="Picture 3" descr="C:\Users\Admin\Desktop\классный час\22_06(1).jpg"/>
          <p:cNvPicPr>
            <a:picLocks noGrp="1" noChangeAspect="1" noChangeArrowheads="1"/>
          </p:cNvPicPr>
          <p:nvPr>
            <p:ph idx="1"/>
          </p:nvPr>
        </p:nvPicPr>
        <p:blipFill>
          <a:blip r:embed="rId4" cstate="print"/>
          <a:srcRect/>
          <a:stretch>
            <a:fillRect/>
          </a:stretch>
        </p:blipFill>
        <p:spPr bwMode="auto">
          <a:xfrm>
            <a:off x="285720" y="3500438"/>
            <a:ext cx="2428892" cy="2614618"/>
          </a:xfrm>
          <a:prstGeom prst="rect">
            <a:avLst/>
          </a:prstGeom>
          <a:noFill/>
        </p:spPr>
      </p:pic>
      <p:pic>
        <p:nvPicPr>
          <p:cNvPr id="1026" name="Picture 2" descr="C:\Users\Admin\Desktop\классный час\3842.jpg"/>
          <p:cNvPicPr>
            <a:picLocks noChangeAspect="1" noChangeArrowheads="1"/>
          </p:cNvPicPr>
          <p:nvPr/>
        </p:nvPicPr>
        <p:blipFill>
          <a:blip r:embed="rId5" cstate="print"/>
          <a:srcRect/>
          <a:stretch>
            <a:fillRect/>
          </a:stretch>
        </p:blipFill>
        <p:spPr bwMode="auto">
          <a:xfrm>
            <a:off x="357158" y="836712"/>
            <a:ext cx="2643206" cy="2438408"/>
          </a:xfrm>
          <a:prstGeom prst="rect">
            <a:avLst/>
          </a:prstGeom>
          <a:noFill/>
        </p:spPr>
      </p:pic>
      <p:pic>
        <p:nvPicPr>
          <p:cNvPr id="1027" name="Picture 3" descr="C:\Users\Admin\Desktop\классный час\232792-55a5d-31309425-m750x740.jpg"/>
          <p:cNvPicPr>
            <a:picLocks noChangeAspect="1" noChangeArrowheads="1"/>
          </p:cNvPicPr>
          <p:nvPr/>
        </p:nvPicPr>
        <p:blipFill>
          <a:blip r:embed="rId6"/>
          <a:srcRect/>
          <a:stretch>
            <a:fillRect/>
          </a:stretch>
        </p:blipFill>
        <p:spPr bwMode="auto">
          <a:xfrm>
            <a:off x="3000364" y="3643314"/>
            <a:ext cx="2928933" cy="2257423"/>
          </a:xfrm>
          <a:prstGeom prst="rect">
            <a:avLst/>
          </a:prstGeom>
          <a:noFill/>
        </p:spPr>
      </p:pic>
      <p:pic>
        <p:nvPicPr>
          <p:cNvPr id="1028" name="Picture 4" descr="C:\Users\Admin\Desktop\классный час\img1871.68e8nqa9fcg8css48g4084ck8.ejcuplo1l0oo0sk8c40s8osc4.th.jpeg"/>
          <p:cNvPicPr>
            <a:picLocks noChangeAspect="1" noChangeArrowheads="1"/>
          </p:cNvPicPr>
          <p:nvPr/>
        </p:nvPicPr>
        <p:blipFill>
          <a:blip r:embed="rId7" cstate="print"/>
          <a:srcRect/>
          <a:stretch>
            <a:fillRect/>
          </a:stretch>
        </p:blipFill>
        <p:spPr bwMode="auto">
          <a:xfrm>
            <a:off x="6372200" y="3643314"/>
            <a:ext cx="2381240"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1000"/>
                                        <p:tgtEl>
                                          <p:spTgt spid="6147"/>
                                        </p:tgtEl>
                                      </p:cBhvr>
                                    </p:animEffect>
                                    <p:anim calcmode="lin" valueType="num">
                                      <p:cBhvr>
                                        <p:cTn id="22" dur="1000" fill="hold"/>
                                        <p:tgtEl>
                                          <p:spTgt spid="6147"/>
                                        </p:tgtEl>
                                        <p:attrNameLst>
                                          <p:attrName>ppt_x</p:attrName>
                                        </p:attrNameLst>
                                      </p:cBhvr>
                                      <p:tavLst>
                                        <p:tav tm="0">
                                          <p:val>
                                            <p:strVal val="#ppt_x"/>
                                          </p:val>
                                        </p:tav>
                                        <p:tav tm="100000">
                                          <p:val>
                                            <p:strVal val="#ppt_x"/>
                                          </p:val>
                                        </p:tav>
                                      </p:tavLst>
                                    </p:anim>
                                    <p:anim calcmode="lin" valueType="num">
                                      <p:cBhvr>
                                        <p:cTn id="23"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diamond(in)">
                                      <p:cBhvr>
                                        <p:cTn id="3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179</Words>
  <Application>Microsoft Office PowerPoint</Application>
  <PresentationFormat>Экран (4:3)</PresentationFormat>
  <Paragraphs>44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Живите вечно в памяти народа!</vt:lpstr>
      <vt:lpstr>Кирпичникова Белла Фёдоровна  Гордись героями своими. Гордись героями своими, Родная наша сторона,  Что жизнь отдали, не жалея, А жизнь у всех у нас одна. Но вопреки земным законам Они вовеки будут жить В сердцах и памяти народа, А память надо заслужить.  Они, конечно, заслужили – Они Отчизну заслонили Своей любовью, жизнью, телом. Для них обычным было делом –  Страну от ворога спасти И мир в мозолистых ладонях Ему весной преподнести. </vt:lpstr>
      <vt:lpstr>Живите вечно в памяти народа. Живите вечно в памяти народа! Вы совершили подвиг на века! Такого подвига, такого одоленья Никто, нигде не видывал пока. Какой же можно меркою измерить Тот подвиг, что свершили вы тогда, И как же свято надо было верить В Победу в эти тяжкие года. Вы шли, ползли, вы рвали себе жилы, Чтобы победу для страны добыть, А как вы Родину и свой народ любили,Лишь только вы вот так могли любить. Что даже жизни молодые не жалели,     Не ожидали для себя наград. Вы вместе с Родиной её бедой болели,  Для вас к Победе не было преград. Вы вырвали её большой ценою, Порой ценою жизней молодых, И были все тогда одной семьёю - В семье стремлений не было иных. Ну а от тех, кто не вернулся с боя, Святой наказ вы в сердце принесли, Чтоб вечно помнили своих героев И чтоб Отчизну свято берегли.   </vt:lpstr>
      <vt:lpstr>Видимо, врагам нашим неймётся. Видимо, врагам нашим неймётся. Видимо, их память коротка. Видимо, забылось, как лупили Мы своих врагов во все века. Видимо, забылось, как делились С братьями и хлебом, и теплом. И враги крадутся тихой сапой, Веря, что страна пойдёт на слом. Но напрасны тщетные потуги. Не сломить нас и не запугать, Наш народ, коль это будет нужно, За себя сумеет постоять. И напрасно, брызгая слюною, Шлёт проклятья весь продажный сброд И из – за бугра швыряет камни В наш большой Российский огород. Мы из тех камней дворцы построим Всем на зависть, помните всегда. Никогда вам не сломить Россию, Даже в её тяжкие года.   </vt:lpstr>
      <vt:lpstr>Тарасова Галина Антоновна Дети войны. Война началась в сорок первом году, Люди сполна познали беду. В тяжёлое время для нашей страны Отважно её защищали сыны. Коснулась и детей война – Разруху, нищету и голод принесла она. Дети войны! У них не было детства. Взрослыми стали они с малолетства. Трудом своим взрослым они помогали, Все тяготы жизни на себе испытали. Всё в памяти живо, очень трудно забыть Всё, что пришлось пережить. Дети войны! Как они постарели, Инеем белым виски поседели.  </vt:lpstr>
      <vt:lpstr>Трудное военное детство</vt:lpstr>
      <vt:lpstr>Спасибо Вам, ветераны войны. </vt:lpstr>
      <vt:lpstr>Ярова Дина Гавриловна  Об отце – фронтовике. Бросают нам часто упрёк –  Вы, дети послевоенные, Про голодный не знали паёк, Горнилом войны незакалённые. Взрослея, вы не торопились Послушать рассказы отца, Что на фронте им претерпелось Ради нерождённого ещё мальца. Услышать отца! Без сомненья Это сильное желанье подчас! Но раны и фронтовые лишенья Его давненько забрали от нас. Званьем ветерана не насладился, Почестей нынешних вовсе не знал, Солдатской хвальбы сторонился, Хоть и все пять лет воевал. С болезнями свёл он счёты, Но умер на свободной земле. Пусть тех славят, жив кто ещё В доблестной солдатской родне! Юбилейные дни Победы Празднуют давно без него, Не разжигайте огонь обиды: В семье не забыто имя его. Воинов подобает помнить, Под пули шагнул кто тогда, И семейный альбом пополнит В гимнастёрке фото отца. Здесь он, конечно, моложе. Значительно старше уж я, Внешне с ним мы похожи, В нём внуки узнают себя. И пусть меня упрекают, Что не в курсе военных всех дел, У высотки какой был ранен, Где на отдых уставший присел. Зато поведаю внукам одно: С наградами дед их вернулся, Доблестно выполнил дело своё –  С врагами бесстрашно сразился. Не лишу их гордости этой – Знать о дедушке – воине всё: Шёл с боями как зиму – лето И до Берлина даже дошёл. </vt:lpstr>
      <vt:lpstr>В перерыве между боями</vt:lpstr>
      <vt:lpstr>Почтальон. Щипая прокуренный ус, Сельский ворчит почтальон: «Надо мной не вейся, грусть, Скорби в почте опять миллион». Военные письма на кучки Сортирует старательно он, Сердечные ритмы гулки С каждым новым письмом. Треугольникам место справа. Эх, больше бы кучка росла! В них солдатская скромная слава И «жив, здоров» - главные слова. Послания те веселили,  Радостью пела душа: Шлёт весточку если служивый, Значит, воюет земеля пока. И вдруг возникшую думку Письмоносец гонит долой: «Собираю их письма в сумку, А солдат, быть может, уже не живой!» Кучка вторая вся из конвертов С адресами городов тыловых. В них, наверное, радость приветов     От сродников и людей деловых. Третья кучка – это письма горя. Казённая бумага скупа: «Воин погиб на поле боя». Не дождутся сына или отца. Почтальон отличает их сразу – Особая на конверте печать. Обронит фашисту крепкую фразу, Как нести солдатке печаль… Всю войну он первым знает: Нагрянула в дом чей беда. Его сердце первым рыдает -  В ту калитку дорога трудна. Угрюмо отдаст похоронку И спешно к порогу вспять, А скорбный плач вдогонку Рвёт его сердце опять. Кто же его утешит? Да просто не знает никто, Что о гибели сына Кеши Весть получил он давно. Приткнётся к чужой ограде, Чтоб слёзы никто не видал, О гибели сына – отрады Жене он ещё не сказал. </vt:lpstr>
      <vt:lpstr>Антипина Вера Павловна  Ты лети домой, душа его, лети. Ты лети домой, душа его, лети, Хоть на миг родимый дом ты навести, О его тоске, печали расскажи И родным к нему дорогу укажи. Пусть узнают, где нашёл навечно он приют, Пусть послушают тех птиц, что ему поют, Пусть поплачут над могилкою сильней, От горючих слёз взрастут цветы на ней. Пусть землицы с малой родины возьмут, На могильный холмик скорбно покладут, И о внуках, правнуках расскажут пусть И развеют всю печаль, тоску и грусть. Будь проклята та разлучница – война! Сколько жизней загубила, отняла. Без отцов детей оставила малых, И страдают дети их, скорбят о них. Ты лети домой, душа его, лети! На земле родной покой свой обрети, Вечной памятью живи в родных сердцах О пропавших без вести отцах.  </vt:lpstr>
      <vt:lpstr>Давно за Победу бои отгремели. Давно за Победу бои отгремели. А эхо той страшной войны всё живёт, И строй ветеранов живых всё редеет,  Безвестных имён число всё растёт. М погибших в войне той и сегодня хороним,  Как будто ей ещё нет и конца, Мы останки бойцов убиенных находим, Жизнь которых сгубила вражья пуля свинца. Где ты, безымянный солдат, похоронен? О тебе до сих пор дети весточку ждут, Глядят на портрет, где ты молод и строен, И памятью тихой в своём сердце живут.       Мы от горечи плачем, скорбя в День Победы,  Ведь в каждой семье побывала война. Как забыть нам то время, те тяжкие беды, Что принесла всем народам она? В одиночестве скорбном стоят обелиски, К ним люди с цветами идут на поклон. Золотыми буквами на них выбиты списки  Миллионов погибших, бессмертных имён. Глубокие раны не лечит и время, И души погибших будто рядом живут, А подвиг солдатский – то тяжкое бремя, В бессмертие птицы на крыльях несут.   </vt:lpstr>
      <vt:lpstr>Кутимская Евгения    Александровна  В ожидании победы. Война. Страшнее слова не найти. Война. И нет назад уже пути. Война. И слёзы матерей. Война. И крошки сухарей. Война. И суп из лебеды. Война. Как выйти из большой беды? Как прекратить проклятый вой Тех самолётов над землёй, Что нас бомбили день и ночь, Да так, что жить было невмочь. Как нам дожить до светлых дней? Как нам дождаться сыновей, Мужей, подруг с войны домой, Чтоб мирно жить одной судьбой? Так думал каждый много дней И ждал победы он скорей. И вот пришёл счастливый день В разгар весны. Потоком света, Теплом и радостью согрел И криками: «Ура! Победа!»   </vt:lpstr>
      <vt:lpstr>А матери ждали…..…</vt:lpstr>
      <vt:lpstr> </vt:lpstr>
      <vt:lpstr>И я хочу, чтоб никогда К нам не пришла война. </vt:lpstr>
      <vt:lpstr>Люди  мира! Обещайте, никогда не воевать, Жизнь дана нам всем во благо для того, чтоб созидать! </vt:lpstr>
      <vt:lpstr>Война великая была. Война великая была, И долго шла она. И не забыть нам никогда Те страшные года. Враг был силён, Но мы сильней- Победа к нам пришла! И я хочу, чтоб никогда К нам не пришла война. </vt:lpstr>
      <vt:lpstr>Конец войны. Бушует бой, грохочут пушки, И танки первыми идут, А наши лётчики не дремлют- И в воздухе врага найдут. Сегодня битва непростая, Хотим конца войны достичь. На всех фронтах идём на штурм мы, В ушах звенит победный клич. Почти пять лет не отдыхали, Не знали дома своего, Мы всех родных порастеряли, Друзья остались далеко. Но верим дружно мы в удачу, За Родину стоим плечом. Она, умытая слезами, Победы ждёт своих сынов. </vt:lpstr>
      <vt:lpstr>День Победы. «День Победы, что за праздник?»- Раз спросил у мамы я. Отвечает: «Эту дату отмечает вся страна!» Никогда не позабудем Подвиг прадедов, отцов,  Что отдали свои жизни, Защищая нашу «кровь». Тех, кто там лежать остались, Тех, кто до конца дошли, Весть о мире и победе Всем герои принесли. Люди мира! Обещайте Никогда не воевать, Жизнь дана нам всем во благо, Для того, чтоб созидать!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44</cp:revision>
  <dcterms:created xsi:type="dcterms:W3CDTF">2015-04-23T17:08:39Z</dcterms:created>
  <dcterms:modified xsi:type="dcterms:W3CDTF">2016-06-14T13:17:40Z</dcterms:modified>
</cp:coreProperties>
</file>