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68" r:id="rId3"/>
    <p:sldId id="269" r:id="rId4"/>
    <p:sldId id="270" r:id="rId5"/>
    <p:sldId id="257" r:id="rId6"/>
    <p:sldId id="258" r:id="rId7"/>
    <p:sldId id="259" r:id="rId8"/>
    <p:sldId id="260" r:id="rId9"/>
    <p:sldId id="261" r:id="rId10"/>
    <p:sldId id="276" r:id="rId11"/>
    <p:sldId id="262" r:id="rId12"/>
    <p:sldId id="271" r:id="rId13"/>
    <p:sldId id="272" r:id="rId14"/>
    <p:sldId id="273" r:id="rId15"/>
    <p:sldId id="278" r:id="rId16"/>
    <p:sldId id="279" r:id="rId17"/>
    <p:sldId id="280" r:id="rId18"/>
    <p:sldId id="277" r:id="rId19"/>
    <p:sldId id="263" r:id="rId20"/>
    <p:sldId id="264" r:id="rId21"/>
    <p:sldId id="265" r:id="rId22"/>
    <p:sldId id="266" r:id="rId23"/>
    <p:sldId id="275" r:id="rId24"/>
    <p:sldId id="274" r:id="rId25"/>
    <p:sldId id="267" r:id="rId26"/>
    <p:sldId id="282" r:id="rId27"/>
    <p:sldId id="281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18.06.2016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43041" y="1500174"/>
            <a:ext cx="6000793" cy="38570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/>
                <a:effectLst/>
                <a:latin typeface="Monotype Corsiva" pitchFamily="66" charset="0"/>
              </a:rPr>
              <a:t>ИГРА </a:t>
            </a:r>
          </a:p>
          <a:p>
            <a:pPr algn="ctr"/>
            <a:r>
              <a:rPr lang="ru-RU" sz="8000" b="1" cap="none" spc="0" dirty="0" smtClean="0">
                <a:ln/>
                <a:effectLst/>
                <a:latin typeface="Monotype Corsiva" pitchFamily="66" charset="0"/>
              </a:rPr>
              <a:t>-</a:t>
            </a:r>
          </a:p>
          <a:p>
            <a:pPr algn="ctr"/>
            <a:r>
              <a:rPr lang="ru-RU" sz="8000" b="1" dirty="0" smtClean="0">
                <a:ln/>
                <a:latin typeface="Monotype Corsiva" pitchFamily="66" charset="0"/>
              </a:rPr>
              <a:t>д</a:t>
            </a:r>
            <a:r>
              <a:rPr lang="ru-RU" sz="8000" b="1" cap="none" spc="0" dirty="0" smtClean="0">
                <a:ln/>
                <a:effectLst/>
                <a:latin typeface="Monotype Corsiva" pitchFamily="66" charset="0"/>
              </a:rPr>
              <a:t>ело серьёзное </a:t>
            </a:r>
            <a:endParaRPr lang="ru-RU" sz="8000" b="1" cap="none" spc="0" dirty="0">
              <a:ln/>
              <a:effectLst/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0034" y="285728"/>
            <a:ext cx="8215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Дошкольный возраст – это яркая, неповторимая страница в жизни человека. </a:t>
            </a:r>
          </a:p>
        </p:txBody>
      </p:sp>
      <p:pic>
        <p:nvPicPr>
          <p:cNvPr id="6" name="Рисунок 5" descr="DSCN5129.JPG"/>
          <p:cNvPicPr>
            <a:picLocks noChangeAspect="1"/>
          </p:cNvPicPr>
          <p:nvPr/>
        </p:nvPicPr>
        <p:blipFill>
          <a:blip r:embed="rId2" cstate="print"/>
          <a:srcRect l="2980" r="4788" b="7803"/>
          <a:stretch>
            <a:fillRect/>
          </a:stretch>
        </p:blipFill>
        <p:spPr>
          <a:xfrm>
            <a:off x="285720" y="1357298"/>
            <a:ext cx="3906722" cy="2928958"/>
          </a:xfrm>
          <a:prstGeom prst="rect">
            <a:avLst/>
          </a:prstGeom>
        </p:spPr>
      </p:pic>
      <p:pic>
        <p:nvPicPr>
          <p:cNvPr id="9" name="Рисунок 8" descr="DSCN5153.JPG"/>
          <p:cNvPicPr>
            <a:picLocks noChangeAspect="1"/>
          </p:cNvPicPr>
          <p:nvPr/>
        </p:nvPicPr>
        <p:blipFill>
          <a:blip r:embed="rId3"/>
          <a:srcRect l="33724" r="10214" b="27093"/>
          <a:stretch>
            <a:fillRect/>
          </a:stretch>
        </p:blipFill>
        <p:spPr>
          <a:xfrm>
            <a:off x="4500562" y="1357298"/>
            <a:ext cx="4429156" cy="4319978"/>
          </a:xfrm>
          <a:prstGeom prst="rect">
            <a:avLst/>
          </a:prstGeom>
        </p:spPr>
      </p:pic>
      <p:pic>
        <p:nvPicPr>
          <p:cNvPr id="7" name="Рисунок 6" descr="DSCN5149.JPG"/>
          <p:cNvPicPr>
            <a:picLocks noChangeAspect="1"/>
          </p:cNvPicPr>
          <p:nvPr/>
        </p:nvPicPr>
        <p:blipFill>
          <a:blip r:embed="rId4" cstate="print"/>
          <a:srcRect l="8405" r="10214" b="22270"/>
          <a:stretch>
            <a:fillRect/>
          </a:stretch>
        </p:blipFill>
        <p:spPr>
          <a:xfrm>
            <a:off x="928662" y="2928934"/>
            <a:ext cx="5000660" cy="3582234"/>
          </a:xfrm>
          <a:prstGeom prst="rect">
            <a:avLst/>
          </a:prstGeom>
        </p:spPr>
      </p:pic>
      <p:pic>
        <p:nvPicPr>
          <p:cNvPr id="11" name="Рисунок 10" descr="DSCN5161.JPG"/>
          <p:cNvPicPr>
            <a:picLocks noChangeAspect="1"/>
          </p:cNvPicPr>
          <p:nvPr/>
        </p:nvPicPr>
        <p:blipFill>
          <a:blip r:embed="rId5"/>
          <a:srcRect l="23777" t="9009" r="21065" b="25887"/>
          <a:stretch>
            <a:fillRect/>
          </a:stretch>
        </p:blipFill>
        <p:spPr>
          <a:xfrm>
            <a:off x="4071934" y="2786058"/>
            <a:ext cx="4357718" cy="3857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SCN4880.JPG"/>
          <p:cNvPicPr>
            <a:picLocks noChangeAspect="1"/>
          </p:cNvPicPr>
          <p:nvPr/>
        </p:nvPicPr>
        <p:blipFill>
          <a:blip r:embed="rId2" cstate="print"/>
          <a:srcRect l="5693" r="8405" b="12625"/>
          <a:stretch>
            <a:fillRect/>
          </a:stretch>
        </p:blipFill>
        <p:spPr>
          <a:xfrm rot="20451800">
            <a:off x="430927" y="1498730"/>
            <a:ext cx="4143404" cy="3160838"/>
          </a:xfrm>
          <a:prstGeom prst="rect">
            <a:avLst/>
          </a:prstGeom>
        </p:spPr>
      </p:pic>
      <p:pic>
        <p:nvPicPr>
          <p:cNvPr id="7" name="Рисунок 6" descr="DSCN4919.JPG"/>
          <p:cNvPicPr>
            <a:picLocks noChangeAspect="1"/>
          </p:cNvPicPr>
          <p:nvPr/>
        </p:nvPicPr>
        <p:blipFill>
          <a:blip r:embed="rId3"/>
          <a:srcRect l="24682" t="18653" r="22873" b="6597"/>
          <a:stretch>
            <a:fillRect/>
          </a:stretch>
        </p:blipFill>
        <p:spPr>
          <a:xfrm rot="1762643">
            <a:off x="3891779" y="1517310"/>
            <a:ext cx="4143404" cy="4429156"/>
          </a:xfrm>
          <a:prstGeom prst="rect">
            <a:avLst/>
          </a:prstGeom>
        </p:spPr>
      </p:pic>
      <p:pic>
        <p:nvPicPr>
          <p:cNvPr id="8" name="Рисунок 7" descr="DSCN5114.JPG"/>
          <p:cNvPicPr>
            <a:picLocks noChangeAspect="1"/>
          </p:cNvPicPr>
          <p:nvPr/>
        </p:nvPicPr>
        <p:blipFill>
          <a:blip r:embed="rId4" cstate="print"/>
          <a:srcRect l="8405" t="11419" b="12970"/>
          <a:stretch>
            <a:fillRect/>
          </a:stretch>
        </p:blipFill>
        <p:spPr>
          <a:xfrm>
            <a:off x="1285852" y="2357430"/>
            <a:ext cx="6807728" cy="4214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42860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ведущим видом деятельности в дошкольном  возрасте является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ИГРА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58" y="142853"/>
            <a:ext cx="8286808" cy="671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Игры  существуют  разные.  </a:t>
            </a: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Одни развивают мышление и кругозор, а также обогащают чувственный опыт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(например, дидактические игры);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/>
          </a:p>
        </p:txBody>
      </p:sp>
      <p:pic>
        <p:nvPicPr>
          <p:cNvPr id="5" name="Рисунок 4" descr="DSCN5614.JPG"/>
          <p:cNvPicPr>
            <a:picLocks noChangeAspect="1"/>
          </p:cNvPicPr>
          <p:nvPr/>
        </p:nvPicPr>
        <p:blipFill>
          <a:blip r:embed="rId2"/>
          <a:srcRect l="13793" t="13538" r="43103" b="17496"/>
          <a:stretch>
            <a:fillRect/>
          </a:stretch>
        </p:blipFill>
        <p:spPr>
          <a:xfrm rot="21018328">
            <a:off x="573524" y="860832"/>
            <a:ext cx="3825915" cy="4591098"/>
          </a:xfrm>
          <a:prstGeom prst="rect">
            <a:avLst/>
          </a:prstGeom>
        </p:spPr>
      </p:pic>
      <p:pic>
        <p:nvPicPr>
          <p:cNvPr id="6" name="Рисунок 5" descr="DSCN5733.JPG"/>
          <p:cNvPicPr>
            <a:picLocks noChangeAspect="1"/>
          </p:cNvPicPr>
          <p:nvPr/>
        </p:nvPicPr>
        <p:blipFill>
          <a:blip r:embed="rId3" cstate="print"/>
          <a:srcRect l="26490" t="9008" r="18352"/>
          <a:stretch>
            <a:fillRect/>
          </a:stretch>
        </p:blipFill>
        <p:spPr>
          <a:xfrm rot="634840">
            <a:off x="5021815" y="937711"/>
            <a:ext cx="3641744" cy="4505716"/>
          </a:xfrm>
          <a:prstGeom prst="rect">
            <a:avLst/>
          </a:prstGeom>
        </p:spPr>
      </p:pic>
      <p:pic>
        <p:nvPicPr>
          <p:cNvPr id="7" name="Рисунок 6" descr="DSCN5746.JPG"/>
          <p:cNvPicPr>
            <a:picLocks noChangeAspect="1"/>
          </p:cNvPicPr>
          <p:nvPr/>
        </p:nvPicPr>
        <p:blipFill>
          <a:blip r:embed="rId4" cstate="print"/>
          <a:srcRect l="20160" t="6597" r="13831" b="15036"/>
          <a:stretch>
            <a:fillRect/>
          </a:stretch>
        </p:blipFill>
        <p:spPr>
          <a:xfrm>
            <a:off x="2214546" y="1000108"/>
            <a:ext cx="5214974" cy="4643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8572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другие – ловкость и силу </a:t>
            </a:r>
          </a:p>
          <a:p>
            <a:pPr lvl="0"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(это подвижные игры);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596" r="10508" b="27679"/>
          <a:stretch>
            <a:fillRect/>
          </a:stretch>
        </p:blipFill>
        <p:spPr bwMode="auto">
          <a:xfrm>
            <a:off x="714348" y="1500174"/>
            <a:ext cx="7804984" cy="4927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844" y="285729"/>
            <a:ext cx="8858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третьи – формируют конструкторские навыки детей </a:t>
            </a: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(игры со строительным материалом);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Рисунок 5" descr="DSCN5016.JPG"/>
          <p:cNvPicPr>
            <a:picLocks noChangeAspect="1"/>
          </p:cNvPicPr>
          <p:nvPr/>
        </p:nvPicPr>
        <p:blipFill>
          <a:blip r:embed="rId2" cstate="print"/>
          <a:srcRect r="15278" b="7929"/>
          <a:stretch>
            <a:fillRect/>
          </a:stretch>
        </p:blipFill>
        <p:spPr>
          <a:xfrm>
            <a:off x="5072066" y="1357298"/>
            <a:ext cx="3500444" cy="5072098"/>
          </a:xfrm>
          <a:prstGeom prst="rect">
            <a:avLst/>
          </a:prstGeom>
        </p:spPr>
      </p:pic>
      <p:pic>
        <p:nvPicPr>
          <p:cNvPr id="7" name="Рисунок 6" descr="DSCN5235.JPG"/>
          <p:cNvPicPr>
            <a:picLocks noChangeAspect="1"/>
          </p:cNvPicPr>
          <p:nvPr/>
        </p:nvPicPr>
        <p:blipFill>
          <a:blip r:embed="rId3" cstate="print"/>
          <a:srcRect l="16544" r="20160"/>
          <a:stretch>
            <a:fillRect/>
          </a:stretch>
        </p:blipFill>
        <p:spPr>
          <a:xfrm>
            <a:off x="500034" y="1357298"/>
            <a:ext cx="4357718" cy="5163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N5913.JPG"/>
          <p:cNvPicPr>
            <a:picLocks noChangeAspect="1"/>
          </p:cNvPicPr>
          <p:nvPr/>
        </p:nvPicPr>
        <p:blipFill>
          <a:blip r:embed="rId2" cstate="print"/>
          <a:srcRect l="6597" t="7803" r="10214"/>
          <a:stretch>
            <a:fillRect/>
          </a:stretch>
        </p:blipFill>
        <p:spPr>
          <a:xfrm>
            <a:off x="1357290" y="1214422"/>
            <a:ext cx="6572296" cy="5462986"/>
          </a:xfrm>
          <a:prstGeom prst="rect">
            <a:avLst/>
          </a:prstGeom>
        </p:spPr>
      </p:pic>
      <p:pic>
        <p:nvPicPr>
          <p:cNvPr id="6" name="Рисунок 5" descr="DSCN5920.JPG"/>
          <p:cNvPicPr>
            <a:picLocks noChangeAspect="1"/>
          </p:cNvPicPr>
          <p:nvPr/>
        </p:nvPicPr>
        <p:blipFill>
          <a:blip r:embed="rId3" cstate="print"/>
          <a:srcRect t="17448" r="20160" b="4186"/>
          <a:stretch>
            <a:fillRect/>
          </a:stretch>
        </p:blipFill>
        <p:spPr>
          <a:xfrm>
            <a:off x="1500166" y="1643050"/>
            <a:ext cx="6307662" cy="4643470"/>
          </a:xfrm>
          <a:prstGeom prst="rect">
            <a:avLst/>
          </a:prstGeom>
        </p:spPr>
      </p:pic>
      <p:pic>
        <p:nvPicPr>
          <p:cNvPr id="7" name="Рисунок 6" descr="DSCN5907.JPG"/>
          <p:cNvPicPr>
            <a:picLocks noChangeAspect="1"/>
          </p:cNvPicPr>
          <p:nvPr/>
        </p:nvPicPr>
        <p:blipFill>
          <a:blip r:embed="rId4"/>
          <a:srcRect l="24414" t="20496" r="23140" b="23476"/>
          <a:stretch>
            <a:fillRect/>
          </a:stretch>
        </p:blipFill>
        <p:spPr>
          <a:xfrm>
            <a:off x="2071670" y="1857364"/>
            <a:ext cx="5391640" cy="43199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7158" y="214290"/>
            <a:ext cx="8429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четвёртые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(театрализованные)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способствуют проявлению самостоятельности и активности детей;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285728"/>
            <a:ext cx="8572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пятые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(сюжетно-ролевые) 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развивают умение играть вместе, связывать действия с ролью;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DSCN5554.JPG"/>
          <p:cNvPicPr>
            <a:picLocks noChangeAspect="1"/>
          </p:cNvPicPr>
          <p:nvPr/>
        </p:nvPicPr>
        <p:blipFill>
          <a:blip r:embed="rId2" cstate="print"/>
          <a:srcRect l="5693" t="4186" r="12022" b="9008"/>
          <a:stretch>
            <a:fillRect/>
          </a:stretch>
        </p:blipFill>
        <p:spPr>
          <a:xfrm>
            <a:off x="285720" y="1142984"/>
            <a:ext cx="6500858" cy="5143536"/>
          </a:xfrm>
          <a:prstGeom prst="rect">
            <a:avLst/>
          </a:prstGeom>
        </p:spPr>
      </p:pic>
      <p:pic>
        <p:nvPicPr>
          <p:cNvPr id="8" name="Рисунок 7" descr="DSCN58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1643050"/>
            <a:ext cx="6379100" cy="4784325"/>
          </a:xfrm>
          <a:prstGeom prst="rect">
            <a:avLst/>
          </a:prstGeom>
        </p:spPr>
      </p:pic>
      <p:pic>
        <p:nvPicPr>
          <p:cNvPr id="9" name="Рисунок 8" descr="DSCN5531.JPG"/>
          <p:cNvPicPr>
            <a:picLocks noChangeAspect="1"/>
          </p:cNvPicPr>
          <p:nvPr/>
        </p:nvPicPr>
        <p:blipFill>
          <a:blip r:embed="rId4" cstate="print"/>
          <a:srcRect l="17448" t="16242"/>
          <a:stretch>
            <a:fillRect/>
          </a:stretch>
        </p:blipFill>
        <p:spPr>
          <a:xfrm>
            <a:off x="3214678" y="2285992"/>
            <a:ext cx="5715040" cy="43488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472" y="500042"/>
            <a:ext cx="8001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 хороводные игры способствуют накоплению опыта доброжелательных отношений со сверстниками.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SCN5746.JPG"/>
          <p:cNvPicPr>
            <a:picLocks noChangeAspect="1"/>
          </p:cNvPicPr>
          <p:nvPr/>
        </p:nvPicPr>
        <p:blipFill>
          <a:blip r:embed="rId2" cstate="print"/>
          <a:srcRect t="8478"/>
          <a:stretch>
            <a:fillRect/>
          </a:stretch>
        </p:blipFill>
        <p:spPr>
          <a:xfrm>
            <a:off x="1071538" y="1571612"/>
            <a:ext cx="7022042" cy="4820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357166"/>
            <a:ext cx="8072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все виды игр очень нужны и по-своему полезны детям.</a:t>
            </a:r>
            <a:endParaRPr lang="ru-RU" sz="2400" dirty="0"/>
          </a:p>
        </p:txBody>
      </p:sp>
      <p:pic>
        <p:nvPicPr>
          <p:cNvPr id="3" name="Рисунок 2" descr="DSCN55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142984"/>
            <a:ext cx="6164786" cy="4623590"/>
          </a:xfrm>
          <a:prstGeom prst="rect">
            <a:avLst/>
          </a:prstGeom>
        </p:spPr>
      </p:pic>
      <p:pic>
        <p:nvPicPr>
          <p:cNvPr id="8" name="Рисунок 7" descr="DSCN5778.JPG"/>
          <p:cNvPicPr>
            <a:picLocks noChangeAspect="1"/>
          </p:cNvPicPr>
          <p:nvPr/>
        </p:nvPicPr>
        <p:blipFill>
          <a:blip r:embed="rId3" cstate="print"/>
          <a:srcRect l="6597" t="18653" r="16543"/>
          <a:stretch>
            <a:fillRect/>
          </a:stretch>
        </p:blipFill>
        <p:spPr>
          <a:xfrm>
            <a:off x="3571868" y="1142984"/>
            <a:ext cx="5286412" cy="4196274"/>
          </a:xfrm>
          <a:prstGeom prst="rect">
            <a:avLst/>
          </a:prstGeom>
        </p:spPr>
      </p:pic>
      <p:pic>
        <p:nvPicPr>
          <p:cNvPr id="11" name="Рисунок 10" descr="DSCN5743.JPG"/>
          <p:cNvPicPr>
            <a:picLocks noChangeAspect="1"/>
          </p:cNvPicPr>
          <p:nvPr/>
        </p:nvPicPr>
        <p:blipFill>
          <a:blip r:embed="rId4" cstate="print"/>
          <a:srcRect r="7276"/>
          <a:stretch>
            <a:fillRect/>
          </a:stretch>
        </p:blipFill>
        <p:spPr>
          <a:xfrm>
            <a:off x="1285852" y="1857364"/>
            <a:ext cx="5652466" cy="4572032"/>
          </a:xfrm>
          <a:prstGeom prst="rect">
            <a:avLst/>
          </a:prstGeom>
        </p:spPr>
      </p:pic>
      <p:pic>
        <p:nvPicPr>
          <p:cNvPr id="12" name="Рисунок 11" descr="DSCN5732.JPG"/>
          <p:cNvPicPr>
            <a:picLocks noChangeAspect="1"/>
          </p:cNvPicPr>
          <p:nvPr/>
        </p:nvPicPr>
        <p:blipFill>
          <a:blip r:embed="rId5" cstate="print"/>
          <a:srcRect t="5391" r="30107"/>
          <a:stretch>
            <a:fillRect/>
          </a:stretch>
        </p:blipFill>
        <p:spPr>
          <a:xfrm>
            <a:off x="3500430" y="1785926"/>
            <a:ext cx="4500594" cy="4569073"/>
          </a:xfrm>
          <a:prstGeom prst="rect">
            <a:avLst/>
          </a:prstGeom>
        </p:spPr>
      </p:pic>
      <p:pic>
        <p:nvPicPr>
          <p:cNvPr id="13" name="Рисунок 12" descr="DSCN5740.JPG"/>
          <p:cNvPicPr>
            <a:picLocks noChangeAspect="1"/>
          </p:cNvPicPr>
          <p:nvPr/>
        </p:nvPicPr>
        <p:blipFill>
          <a:blip r:embed="rId6" cstate="print"/>
          <a:srcRect l="21065" r="26490" b="24682"/>
          <a:stretch>
            <a:fillRect/>
          </a:stretch>
        </p:blipFill>
        <p:spPr>
          <a:xfrm>
            <a:off x="2643174" y="2395146"/>
            <a:ext cx="4143404" cy="4462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2976" y="1357298"/>
            <a:ext cx="685804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Игра не возникает сама собой, она передается от одного поколения детей к другому – от старших к младшим. Но в настоящее время чаще всего эта связь прервана. Дети растут среди взрослых, а взрослым некогда играть. В результате игра может уйти из жизни ребенка, а вместе с ней и само детство.  И это весьма печально. Бедность и примитивность игры пагубно отражаются и на коммуникативном развитии детей – ведь общение происходит в основном в совместной игре.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214290"/>
            <a:ext cx="8715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Малышей привели в детский сад, они такие непохожие друг на друга. Все  с разными характерами: молчаливые, разговорчивые, драчуны и забияки.</a:t>
            </a:r>
          </a:p>
        </p:txBody>
      </p:sp>
      <p:pic>
        <p:nvPicPr>
          <p:cNvPr id="6" name="Рисунок 5" descr="DSCN5762.JPG"/>
          <p:cNvPicPr>
            <a:picLocks noChangeAspect="1"/>
          </p:cNvPicPr>
          <p:nvPr/>
        </p:nvPicPr>
        <p:blipFill>
          <a:blip r:embed="rId2"/>
          <a:srcRect t="29504" r="12022" b="4186"/>
          <a:stretch>
            <a:fillRect/>
          </a:stretch>
        </p:blipFill>
        <p:spPr>
          <a:xfrm>
            <a:off x="928662" y="1428736"/>
            <a:ext cx="7358114" cy="4159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158" y="5643578"/>
            <a:ext cx="8501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большинства ребят группа детского сада является первым детским обществом, где они приобретают первоначальные навыки коллективных отношений.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8662" y="428604"/>
            <a:ext cx="7643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Играя и выполняя различные роли, дети учатся видеть события и интересы других, соблюдать нормы и правила.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SCN5797.JPG"/>
          <p:cNvPicPr>
            <a:picLocks noChangeAspect="1"/>
          </p:cNvPicPr>
          <p:nvPr/>
        </p:nvPicPr>
        <p:blipFill>
          <a:blip r:embed="rId2" cstate="print"/>
          <a:srcRect t="5443" b="5481"/>
          <a:stretch>
            <a:fillRect/>
          </a:stretch>
        </p:blipFill>
        <p:spPr>
          <a:xfrm>
            <a:off x="1357290" y="1928802"/>
            <a:ext cx="6950604" cy="4643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472" y="428604"/>
            <a:ext cx="8001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Поэтому чрезвычайно важной целью дошкольного образования сегодня является стимулирование, развитие игровой деятельности детей.</a:t>
            </a:r>
            <a:endParaRPr lang="ru-RU" dirty="0"/>
          </a:p>
        </p:txBody>
      </p:sp>
      <p:pic>
        <p:nvPicPr>
          <p:cNvPr id="6" name="Рисунок 5" descr="DSCN5521.JPG"/>
          <p:cNvPicPr>
            <a:picLocks noChangeAspect="1"/>
          </p:cNvPicPr>
          <p:nvPr/>
        </p:nvPicPr>
        <p:blipFill>
          <a:blip r:embed="rId2" cstate="print"/>
          <a:srcRect l="10430" t="21065" r="15639"/>
          <a:stretch>
            <a:fillRect/>
          </a:stretch>
        </p:blipFill>
        <p:spPr>
          <a:xfrm>
            <a:off x="0" y="2143116"/>
            <a:ext cx="5214974" cy="4176043"/>
          </a:xfrm>
          <a:prstGeom prst="rect">
            <a:avLst/>
          </a:prstGeom>
        </p:spPr>
      </p:pic>
      <p:pic>
        <p:nvPicPr>
          <p:cNvPr id="7" name="Рисунок 6" descr="DSCN5532.JPG"/>
          <p:cNvPicPr>
            <a:picLocks noChangeAspect="1"/>
          </p:cNvPicPr>
          <p:nvPr/>
        </p:nvPicPr>
        <p:blipFill>
          <a:blip r:embed="rId3" cstate="print"/>
          <a:srcRect l="13831" t="31915" r="23335"/>
          <a:stretch>
            <a:fillRect/>
          </a:stretch>
        </p:blipFill>
        <p:spPr>
          <a:xfrm>
            <a:off x="4000464" y="2143116"/>
            <a:ext cx="5143536" cy="4180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4414" y="1428736"/>
            <a:ext cx="67151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Но для развития игры недостаточно только хорошее оснащение группы игровым материалом.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Необходимо еще наличие разнообразных впечатлений об окружающей действительности, которые дети отражают в своей игре.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Здесь задача взрослых - направить детей на обогащение игровых действий, на развитие игрового сюжета.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500042"/>
            <a:ext cx="8072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 этой целью мы проводим наблюдения с детьми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 работой няни, повара.</a:t>
            </a:r>
            <a:endParaRPr lang="ru-RU" sz="2400" dirty="0"/>
          </a:p>
        </p:txBody>
      </p:sp>
      <p:pic>
        <p:nvPicPr>
          <p:cNvPr id="3" name="Рисунок 2" descr="DSCN57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85926"/>
            <a:ext cx="6096042" cy="4572032"/>
          </a:xfrm>
          <a:prstGeom prst="rect">
            <a:avLst/>
          </a:prstGeom>
        </p:spPr>
      </p:pic>
      <p:pic>
        <p:nvPicPr>
          <p:cNvPr id="5" name="Рисунок 4" descr="DSCN5232.JPG"/>
          <p:cNvPicPr>
            <a:picLocks noChangeAspect="1"/>
          </p:cNvPicPr>
          <p:nvPr/>
        </p:nvPicPr>
        <p:blipFill>
          <a:blip r:embed="rId3" cstate="print"/>
          <a:srcRect l="19256" t="11419" r="9310" b="12625"/>
          <a:stretch>
            <a:fillRect/>
          </a:stretch>
        </p:blipFill>
        <p:spPr>
          <a:xfrm>
            <a:off x="3500430" y="1857364"/>
            <a:ext cx="5643570" cy="4500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Впоследствии  играя, дети не просто ставят кастрюли на плиту, а «варят» суп, добавляя специи, заправляют кроватку после сна куклы и т.д.</a:t>
            </a:r>
          </a:p>
        </p:txBody>
      </p:sp>
      <p:pic>
        <p:nvPicPr>
          <p:cNvPr id="5" name="Рисунок 4" descr="DSCN5009.JPG"/>
          <p:cNvPicPr>
            <a:picLocks noChangeAspect="1"/>
          </p:cNvPicPr>
          <p:nvPr/>
        </p:nvPicPr>
        <p:blipFill>
          <a:blip r:embed="rId2" cstate="print"/>
          <a:srcRect l="4788" r="35532" b="18653"/>
          <a:stretch>
            <a:fillRect/>
          </a:stretch>
        </p:blipFill>
        <p:spPr>
          <a:xfrm rot="615831">
            <a:off x="561208" y="1695184"/>
            <a:ext cx="4176008" cy="4269128"/>
          </a:xfrm>
          <a:prstGeom prst="rect">
            <a:avLst/>
          </a:prstGeom>
        </p:spPr>
      </p:pic>
      <p:pic>
        <p:nvPicPr>
          <p:cNvPr id="6" name="Рисунок 5" descr="DSCN5816.JPG"/>
          <p:cNvPicPr>
            <a:picLocks noChangeAspect="1"/>
          </p:cNvPicPr>
          <p:nvPr/>
        </p:nvPicPr>
        <p:blipFill>
          <a:blip r:embed="rId3" cstate="print"/>
          <a:srcRect l="29203"/>
          <a:stretch>
            <a:fillRect/>
          </a:stretch>
        </p:blipFill>
        <p:spPr>
          <a:xfrm rot="644155">
            <a:off x="4573525" y="1691884"/>
            <a:ext cx="3989344" cy="42261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28652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Накопленный опыт помогает малышам активней участвовать в игре.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285728"/>
            <a:ext cx="88583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Давайте чаще детям возможность  поиграть дома.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этого создавайте им условия для получения ярких впечатлений о доступных явлениях окружающей жизни, читайте им, наблюдайте вместе с ними за окружающим, задавайте вопросы…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SCN5614.JPG"/>
          <p:cNvPicPr>
            <a:picLocks noChangeAspect="1"/>
          </p:cNvPicPr>
          <p:nvPr/>
        </p:nvPicPr>
        <p:blipFill>
          <a:blip r:embed="rId2" cstate="print"/>
          <a:srcRect l="14945" r="16558"/>
          <a:stretch>
            <a:fillRect/>
          </a:stretch>
        </p:blipFill>
        <p:spPr>
          <a:xfrm>
            <a:off x="571472" y="2357430"/>
            <a:ext cx="3929090" cy="4302119"/>
          </a:xfrm>
          <a:prstGeom prst="rect">
            <a:avLst/>
          </a:prstGeom>
        </p:spPr>
      </p:pic>
      <p:pic>
        <p:nvPicPr>
          <p:cNvPr id="4" name="Рисунок 3" descr="DSCN5632.JPG"/>
          <p:cNvPicPr>
            <a:picLocks noChangeAspect="1"/>
          </p:cNvPicPr>
          <p:nvPr/>
        </p:nvPicPr>
        <p:blipFill>
          <a:blip r:embed="rId3" cstate="print"/>
          <a:srcRect l="27394" t="19859" r="24682" b="7803"/>
          <a:stretch>
            <a:fillRect/>
          </a:stretch>
        </p:blipFill>
        <p:spPr>
          <a:xfrm>
            <a:off x="4714876" y="2357430"/>
            <a:ext cx="3786214" cy="4286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1214422"/>
            <a:ext cx="828680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Можно формировать у детей игровые навыки во время прогулок, семейных праздников, повседневных домашних дел. Так, мама может косвенно «руководить» игрой ребёнка во время выполнения своих дел, например когда она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гладит белье или моет посуду.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Можно предложить ребёнку постирать кукле платье или носовые платочки; или пусть пока мама печёт пирожки, ребёнок делает их из пластилина для своих кукол. Потом можно устроить куклам чаепитие или новоселье. Создавайте разнообразные игровые ситуации для детей: «Мишка заболел», «Поедем на дачу» и др.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Играйте с детьми!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57422" y="1500174"/>
            <a:ext cx="45720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 smtClean="0">
                <a:latin typeface="Monotype Corsiva" pitchFamily="66" charset="0"/>
              </a:rPr>
              <a:t>Спасибо </a:t>
            </a:r>
          </a:p>
          <a:p>
            <a:pPr algn="ctr"/>
            <a:r>
              <a:rPr lang="ru-RU" sz="7200" dirty="0" smtClean="0">
                <a:latin typeface="Monotype Corsiva" pitchFamily="66" charset="0"/>
              </a:rPr>
              <a:t>за</a:t>
            </a:r>
          </a:p>
          <a:p>
            <a:pPr algn="ctr"/>
            <a:r>
              <a:rPr lang="ru-RU" sz="7200" dirty="0" smtClean="0">
                <a:latin typeface="Monotype Corsiva" pitchFamily="66" charset="0"/>
              </a:rPr>
              <a:t> внимание!</a:t>
            </a:r>
            <a:endParaRPr lang="ru-RU" sz="72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282" y="285728"/>
            <a:ext cx="8715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Надо помочь каждому ребёнку начать жить общими интересами, подчиняться требованиям большинства, проявлять доброжелательность к сверстникам. </a:t>
            </a:r>
          </a:p>
        </p:txBody>
      </p:sp>
      <p:pic>
        <p:nvPicPr>
          <p:cNvPr id="7" name="Рисунок 6" descr="DSC03680.JPG"/>
          <p:cNvPicPr>
            <a:picLocks noChangeAspect="1"/>
          </p:cNvPicPr>
          <p:nvPr/>
        </p:nvPicPr>
        <p:blipFill>
          <a:blip r:embed="rId2" cstate="print"/>
          <a:srcRect t="20055" r="2886" b="8076"/>
          <a:stretch>
            <a:fillRect/>
          </a:stretch>
        </p:blipFill>
        <p:spPr>
          <a:xfrm>
            <a:off x="500034" y="1571612"/>
            <a:ext cx="8187765" cy="4039564"/>
          </a:xfrm>
          <a:prstGeom prst="rect">
            <a:avLst/>
          </a:prstGeom>
        </p:spPr>
      </p:pic>
      <p:pic>
        <p:nvPicPr>
          <p:cNvPr id="4" name="Рисунок 3" descr="DSCN5838.JPG"/>
          <p:cNvPicPr>
            <a:picLocks noChangeAspect="1"/>
          </p:cNvPicPr>
          <p:nvPr/>
        </p:nvPicPr>
        <p:blipFill>
          <a:blip r:embed="rId3"/>
          <a:srcRect t="13831" b="18653"/>
          <a:stretch>
            <a:fillRect/>
          </a:stretch>
        </p:blipFill>
        <p:spPr>
          <a:xfrm>
            <a:off x="642910" y="1571612"/>
            <a:ext cx="7900416" cy="4000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20" y="5857892"/>
            <a:ext cx="8643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Поэтому мы ставим перед собой задачу воспитывать это чувство у детей с первых дней пребывания в детском саду.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0"/>
            <a:ext cx="87868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 именно: научить их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ИГРАТЬ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то есть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содействовать объединению в игре, тактично руководить выбором игры, приучать соблюдать во время игры правила, воспитывать чувство взаимопомощи. </a:t>
            </a:r>
            <a:endParaRPr lang="ru-RU" dirty="0"/>
          </a:p>
        </p:txBody>
      </p:sp>
      <p:pic>
        <p:nvPicPr>
          <p:cNvPr id="8" name="Рисунок 7" descr="DSCN5879.JPG"/>
          <p:cNvPicPr>
            <a:picLocks noChangeAspect="1"/>
          </p:cNvPicPr>
          <p:nvPr/>
        </p:nvPicPr>
        <p:blipFill>
          <a:blip r:embed="rId2" cstate="print"/>
          <a:srcRect l="7501" b="7803"/>
          <a:stretch>
            <a:fillRect/>
          </a:stretch>
        </p:blipFill>
        <p:spPr>
          <a:xfrm>
            <a:off x="1285852" y="1643050"/>
            <a:ext cx="6736290" cy="5035755"/>
          </a:xfrm>
          <a:prstGeom prst="rect">
            <a:avLst/>
          </a:prstGeom>
        </p:spPr>
      </p:pic>
      <p:pic>
        <p:nvPicPr>
          <p:cNvPr id="17" name="Рисунок 16" descr="DSCN58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4480" y="1928802"/>
            <a:ext cx="5879034" cy="44092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8662" y="285728"/>
            <a:ext cx="74295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Тот, кто считает игру пустой забавой,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провождением времени, глубоко ошибается.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Игра – начало творчества.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SCN57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1" y="1857364"/>
            <a:ext cx="6331475" cy="4748606"/>
          </a:xfrm>
          <a:prstGeom prst="rect">
            <a:avLst/>
          </a:prstGeom>
        </p:spPr>
      </p:pic>
      <p:pic>
        <p:nvPicPr>
          <p:cNvPr id="6" name="Рисунок 5" descr="DSCN5708.JPG"/>
          <p:cNvPicPr>
            <a:picLocks noChangeAspect="1"/>
          </p:cNvPicPr>
          <p:nvPr/>
        </p:nvPicPr>
        <p:blipFill>
          <a:blip r:embed="rId3" cstate="print"/>
          <a:srcRect r="8950"/>
          <a:stretch>
            <a:fillRect/>
          </a:stretch>
        </p:blipFill>
        <p:spPr>
          <a:xfrm>
            <a:off x="3143240" y="1857364"/>
            <a:ext cx="5786478" cy="4766466"/>
          </a:xfrm>
          <a:prstGeom prst="rect">
            <a:avLst/>
          </a:prstGeom>
        </p:spPr>
      </p:pic>
      <p:pic>
        <p:nvPicPr>
          <p:cNvPr id="7" name="Рисунок 6" descr="DSCN5709.JPG"/>
          <p:cNvPicPr>
            <a:picLocks noChangeAspect="1"/>
          </p:cNvPicPr>
          <p:nvPr/>
        </p:nvPicPr>
        <p:blipFill>
          <a:blip r:embed="rId4" cstate="print"/>
          <a:srcRect r="2630"/>
          <a:stretch>
            <a:fillRect/>
          </a:stretch>
        </p:blipFill>
        <p:spPr>
          <a:xfrm>
            <a:off x="1357290" y="1873776"/>
            <a:ext cx="6143668" cy="4732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2910" y="214290"/>
            <a:ext cx="7858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Ребёнок играет – ребёнок совершенствуется, растёт и делается лучше. Не мешайте ему!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 ещё лучше – помогайте!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SCN57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1571612"/>
            <a:ext cx="6598803" cy="4949103"/>
          </a:xfrm>
          <a:prstGeom prst="rect">
            <a:avLst/>
          </a:prstGeom>
        </p:spPr>
      </p:pic>
      <p:pic>
        <p:nvPicPr>
          <p:cNvPr id="6" name="Рисунок 5" descr="DSCN57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1500174"/>
            <a:ext cx="3768338" cy="5024449"/>
          </a:xfrm>
          <a:prstGeom prst="rect">
            <a:avLst/>
          </a:prstGeom>
        </p:spPr>
      </p:pic>
      <p:pic>
        <p:nvPicPr>
          <p:cNvPr id="7" name="Рисунок 6" descr="DSCN57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1500174"/>
            <a:ext cx="3786214" cy="5048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71604" y="714356"/>
            <a:ext cx="614366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 то ведь как бывает: папа принёс сыну дорогой подарок железную дорогу.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 него самого в детстве такой не было и он, оттесняя сына аккуратно собирает рельсовый круг, ставит вагончик, проверяет сцепку…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 у ребёнка тем временем пропадает интерес к этой игрушке.</a:t>
            </a: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N5605.JPG"/>
          <p:cNvPicPr>
            <a:picLocks noChangeAspect="1"/>
          </p:cNvPicPr>
          <p:nvPr/>
        </p:nvPicPr>
        <p:blipFill>
          <a:blip r:embed="rId2" cstate="print"/>
          <a:srcRect t="24682" r="15639" b="21064"/>
          <a:stretch>
            <a:fillRect/>
          </a:stretch>
        </p:blipFill>
        <p:spPr>
          <a:xfrm>
            <a:off x="1214414" y="2928934"/>
            <a:ext cx="6664852" cy="32147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5786" y="428604"/>
            <a:ext cx="7643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Ребёнок чувствует себя лишним…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Папа хотел помочь, а ребёнок обижается на такую помощь.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Лень души – вот что происходит, если радости детства даются в готовом виде.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извлечение 4"/>
          <p:cNvSpPr/>
          <p:nvPr/>
        </p:nvSpPr>
        <p:spPr>
          <a:xfrm>
            <a:off x="3786182" y="4643446"/>
            <a:ext cx="1643074" cy="1357322"/>
          </a:xfrm>
          <a:prstGeom prst="flowChartExtra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142976" y="857232"/>
            <a:ext cx="70009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Происходит самое страшное – человек разучивается хотеть.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Вот как писал  В. Сухомлинский: </a:t>
            </a:r>
          </a:p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«Лень души рождает лень мысли»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 пусть эти глубоко справедливые слова послужат всем взрослым предупреждением, как дорожный знак, предупреждающий опасность!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6248" y="5000636"/>
            <a:ext cx="642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!</a:t>
            </a:r>
            <a:endParaRPr lang="ru-RU" sz="5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1472</TotalTime>
  <Words>745</Words>
  <Application>Microsoft Office PowerPoint</Application>
  <PresentationFormat>Экран (4:3)</PresentationFormat>
  <Paragraphs>73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пк</cp:lastModifiedBy>
  <cp:revision>112</cp:revision>
  <dcterms:modified xsi:type="dcterms:W3CDTF">2016-06-18T06:18:18Z</dcterms:modified>
</cp:coreProperties>
</file>