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F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426054644.jpg"/>
          <p:cNvPicPr>
            <a:picLocks noChangeAspect="1"/>
          </p:cNvPicPr>
          <p:nvPr userDrawn="1"/>
        </p:nvPicPr>
        <p:blipFill>
          <a:blip r:embed="rId2"/>
          <a:srcRect r="1763"/>
          <a:stretch>
            <a:fillRect/>
          </a:stretch>
        </p:blipFill>
        <p:spPr>
          <a:xfrm>
            <a:off x="-21530" y="-24"/>
            <a:ext cx="9165562" cy="6858024"/>
          </a:xfrm>
          <a:prstGeom prst="rect">
            <a:avLst/>
          </a:prstGeom>
        </p:spPr>
      </p:pic>
      <p:pic>
        <p:nvPicPr>
          <p:cNvPr id="7" name="Рисунок 6" descr="b827fd50-6955-427f-889f-3bd2fe242085edutoys_b%FCy%FCte%E7.jpg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4357694"/>
            <a:ext cx="1643050" cy="164305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ая прямоугольная выноска 8"/>
          <p:cNvSpPr/>
          <p:nvPr userDrawn="1"/>
        </p:nvSpPr>
        <p:spPr>
          <a:xfrm>
            <a:off x="2143108" y="571480"/>
            <a:ext cx="5786478" cy="1857388"/>
          </a:xfrm>
          <a:prstGeom prst="wedgeRoundRectCallout">
            <a:avLst>
              <a:gd name="adj1" fmla="val -54854"/>
              <a:gd name="adj2" fmla="val 36437"/>
              <a:gd name="adj3" fmla="val 16667"/>
            </a:avLst>
          </a:prstGeom>
          <a:solidFill>
            <a:srgbClr val="8FFF8F">
              <a:alpha val="72000"/>
            </a:srgbClr>
          </a:solidFill>
          <a:ln>
            <a:solidFill>
              <a:srgbClr val="8FFF8F"/>
            </a:solidFill>
          </a:ln>
          <a:effectLst>
            <a:outerShdw blurRad="101600" dist="152400" dir="6000000" sx="111000" sy="111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928670"/>
            <a:ext cx="6272202" cy="1470025"/>
          </a:xfrm>
        </p:spPr>
        <p:txBody>
          <a:bodyPr/>
          <a:lstStyle>
            <a:lvl1pPr>
              <a:defRPr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 descr="0_6d254_54c41eb_XL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0" y="1428736"/>
            <a:ext cx="2500330" cy="392906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rgbClr val="8FFF8F">
              <a:alpha val="74000"/>
            </a:srgbClr>
          </a:solidFill>
          <a:ln>
            <a:solidFill>
              <a:srgbClr val="8FFF8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6d254_54c41eb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001024" y="142852"/>
            <a:ext cx="948681" cy="1410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8F26-C13D-4EE0-A281-FA9A16130753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85728"/>
            <a:ext cx="6929486" cy="307183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Развитие сенсорной культуры в познавательно – исследовательской деятельности</a:t>
            </a:r>
            <a:endParaRPr lang="ru-RU" sz="4800" b="1" spc="5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143512"/>
            <a:ext cx="4843474" cy="1143008"/>
          </a:xfrm>
          <a:solidFill>
            <a:srgbClr val="92D050"/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КУПРИЯНОВА ЮЛИЯ НИКОЛАЕВНА,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МАДОУ № 44,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  <a:endParaRPr lang="ru-RU" sz="2000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6146" name="Picture 2" descr="C:\Users\Depo\Desktop\мамуле\Мамино\IMG_20150526_093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3357586" cy="44767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Depo\Desktop\мамуле\Мамино\IMG_20150526_093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3357586" cy="4476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Изучаем цвет, форму, величину.</a:t>
            </a:r>
            <a:endParaRPr lang="ru-RU" sz="36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001056" cy="452596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Дай мне, пожалуйста,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куб, который больше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красного  и меньше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зелёного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Покажи мне,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пожалуйста,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шар, который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самый большой</a:t>
            </a:r>
          </a:p>
        </p:txBody>
      </p:sp>
      <p:pic>
        <p:nvPicPr>
          <p:cNvPr id="7170" name="Picture 2" descr="C:\Users\Depo\Desktop\мамуле\Мамино\image-463be4639a39f97de3f09cedec639d5995aa109c2a531044b7d600814ee4b06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3744699" cy="2106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1" name="Picture 3" descr="C:\Users\Depo\Desktop\мамуле\Мамино\image-28d10da44dd29127c713d09786f28bcc41853ef9087bb96737059491e966711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14752"/>
            <a:ext cx="4594021" cy="258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615262" cy="562612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Эта </a:t>
            </a:r>
            <a:r>
              <a:rPr lang="ru-RU" b="1" dirty="0" smtClean="0">
                <a:solidFill>
                  <a:srgbClr val="FF0000"/>
                </a:solidFill>
              </a:rPr>
              <a:t>треугольная </a:t>
            </a:r>
            <a:r>
              <a:rPr lang="ru-RU" b="1" dirty="0" smtClean="0">
                <a:solidFill>
                  <a:srgbClr val="FF0000"/>
                </a:solidFill>
              </a:rPr>
              <a:t>           призма </a:t>
            </a:r>
            <a:r>
              <a:rPr lang="ru-RU" b="1" dirty="0" smtClean="0">
                <a:solidFill>
                  <a:srgbClr val="FF0000"/>
                </a:solidFill>
              </a:rPr>
              <a:t>больше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красной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меньше зелёной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Какого она цвета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Эта </a:t>
            </a:r>
            <a:r>
              <a:rPr lang="ru-RU" b="1" dirty="0" smtClean="0">
                <a:solidFill>
                  <a:srgbClr val="FF0000"/>
                </a:solidFill>
              </a:rPr>
              <a:t>объёмная геометрическая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фигура </a:t>
            </a:r>
            <a:r>
              <a:rPr lang="ru-RU" b="1" dirty="0" smtClean="0">
                <a:solidFill>
                  <a:srgbClr val="FF0000"/>
                </a:solidFill>
              </a:rPr>
              <a:t>– самая большая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из </a:t>
            </a:r>
            <a:r>
              <a:rPr lang="ru-RU" b="1" dirty="0" smtClean="0">
                <a:solidFill>
                  <a:srgbClr val="FF0000"/>
                </a:solidFill>
              </a:rPr>
              <a:t>всех, лежащих на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столе</a:t>
            </a:r>
            <a:r>
              <a:rPr lang="ru-RU" b="1" dirty="0" smtClean="0">
                <a:solidFill>
                  <a:srgbClr val="FF0000"/>
                </a:solidFill>
              </a:rPr>
              <a:t>. Какая это фигура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(прямоугольная призма)</a:t>
            </a:r>
          </a:p>
          <a:p>
            <a:endParaRPr lang="ru-RU" dirty="0"/>
          </a:p>
        </p:txBody>
      </p:sp>
      <p:pic>
        <p:nvPicPr>
          <p:cNvPr id="8194" name="Picture 2" descr="C:\Users\Depo\Desktop\мамуле\Мамино\image-6fd5df42babfb5fafd0a2dcff0ae6b31856366a26188bfdb7efa1def6c481fc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68142"/>
            <a:ext cx="3143272" cy="230218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Depo\Downloads\Учебно-методический материал на тему  Образовательная область «Познавательное развитие» в свете ФГОС ДО _ скачать бесплатно _ Социальная сеть работников образования_files\3353293-9ae9a186ac1f28c1.jpg"/>
          <p:cNvPicPr>
            <a:picLocks noChangeAspect="1" noChangeArrowheads="1"/>
          </p:cNvPicPr>
          <p:nvPr/>
        </p:nvPicPr>
        <p:blipFill>
          <a:blip r:embed="rId3"/>
          <a:srcRect t="9825" b="5022"/>
          <a:stretch>
            <a:fillRect/>
          </a:stretch>
        </p:blipFill>
        <p:spPr bwMode="auto">
          <a:xfrm>
            <a:off x="571472" y="714356"/>
            <a:ext cx="3929090" cy="236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072494" cy="3214711"/>
          </a:xfrm>
        </p:spPr>
        <p:txBody>
          <a:bodyPr>
            <a:prstTxWarp prst="textWave2">
              <a:avLst>
                <a:gd name="adj1" fmla="val 10604"/>
                <a:gd name="adj2" fmla="val 0"/>
              </a:avLst>
            </a:prstTxWarp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СПАСИБО ЗА ВНИМАНИЕ</a:t>
            </a:r>
            <a:r>
              <a:rPr lang="ru-RU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86847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Развитие сенсорной культуры в познавательно – исследовательской деятельности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Знания о цвете</a:t>
            </a:r>
          </a:p>
          <a:p>
            <a:pPr>
              <a:buFontTx/>
              <a:buChar char="-"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 предметов,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материалов и их свойств</a:t>
            </a:r>
          </a:p>
          <a:p>
            <a:pPr>
              <a:buFontTx/>
              <a:buChar char="-"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геометрическими 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фигурами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Depo\Downloads\Учебно-методический материал на тему  Образовательная область «Познавательное развитие» в свете ФГОС ДО _ скачать бесплатно _ Социальная сеть работников образования_files\RG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1965317" cy="1881791"/>
          </a:xfrm>
          <a:prstGeom prst="rect">
            <a:avLst/>
          </a:prstGeom>
          <a:noFill/>
        </p:spPr>
      </p:pic>
      <p:pic>
        <p:nvPicPr>
          <p:cNvPr id="1027" name="Picture 3" descr="C:\Users\Depo\Downloads\Учебно-методический материал на тему  Образовательная область «Познавательное развитие» в свете ФГОС ДО _ скачать бесплатно _ Социальная сеть работников образования_files\XxNXweG3_u8.jpg"/>
          <p:cNvPicPr>
            <a:picLocks noChangeAspect="1" noChangeArrowheads="1"/>
          </p:cNvPicPr>
          <p:nvPr/>
        </p:nvPicPr>
        <p:blipFill>
          <a:blip r:embed="rId3"/>
          <a:srcRect l="5300" t="6481" r="4591" b="6028"/>
          <a:stretch>
            <a:fillRect/>
          </a:stretch>
        </p:blipFill>
        <p:spPr bwMode="auto">
          <a:xfrm>
            <a:off x="6143636" y="4071942"/>
            <a:ext cx="2428892" cy="1928826"/>
          </a:xfrm>
          <a:prstGeom prst="rect">
            <a:avLst/>
          </a:prstGeom>
          <a:noFill/>
        </p:spPr>
      </p:pic>
      <p:pic>
        <p:nvPicPr>
          <p:cNvPr id="1028" name="Picture 4" descr="C:\Users\Depo\Downloads\Учебно-методический материал на тему  Образовательная область «Познавательное развитие» в свете ФГОС ДО _ скачать бесплатно _ Социальная сеть работников образования_files\392188.jpg"/>
          <p:cNvPicPr>
            <a:picLocks noChangeAspect="1" noChangeArrowheads="1"/>
          </p:cNvPicPr>
          <p:nvPr/>
        </p:nvPicPr>
        <p:blipFill>
          <a:blip r:embed="rId4"/>
          <a:srcRect l="5338" t="9480" r="5599" b="10437"/>
          <a:stretch>
            <a:fillRect/>
          </a:stretch>
        </p:blipFill>
        <p:spPr bwMode="auto">
          <a:xfrm>
            <a:off x="3286116" y="4857760"/>
            <a:ext cx="2357454" cy="1541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072494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Изучаем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качества бумаги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бумага 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бывает цветная</a:t>
            </a:r>
            <a:r>
              <a:rPr lang="ru-RU" sz="2800" b="1" i="1" u="sng" dirty="0" smtClean="0">
                <a:solidFill>
                  <a:srgbClr val="002060"/>
                </a:solidFill>
                <a:latin typeface="Franklin Gothic Medium" pitchFamily="34" charset="0"/>
              </a:rPr>
              <a:t> и </a:t>
            </a:r>
            <a:r>
              <a:rPr lang="ru-RU" sz="2800" b="1" i="1" u="sng" dirty="0" smtClean="0">
                <a:solidFill>
                  <a:srgbClr val="C00000"/>
                </a:solidFill>
                <a:latin typeface="Franklin Gothic Medium" pitchFamily="34" charset="0"/>
              </a:rPr>
              <a:t>тонированная, </a:t>
            </a:r>
            <a:endParaRPr lang="ru-RU" sz="2800" b="1" i="1" u="sng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гладкая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, </a:t>
            </a:r>
            <a:r>
              <a:rPr lang="ru-RU" sz="2800" b="1" i="1" u="sng" dirty="0" smtClean="0">
                <a:solidFill>
                  <a:srgbClr val="C00000"/>
                </a:solidFill>
                <a:latin typeface="Franklin Gothic Medium" pitchFamily="34" charset="0"/>
              </a:rPr>
              <a:t>шершавая </a:t>
            </a:r>
            <a:r>
              <a:rPr lang="ru-RU" sz="2800" b="1" i="1" u="sng" dirty="0" smtClean="0">
                <a:solidFill>
                  <a:srgbClr val="C00000"/>
                </a:solidFill>
                <a:latin typeface="Franklin Gothic Medium" pitchFamily="34" charset="0"/>
              </a:rPr>
              <a:t>(бархатная, наждачная)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прозрачная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тонкая 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плотная;</a:t>
            </a:r>
          </a:p>
        </p:txBody>
      </p:sp>
      <p:pic>
        <p:nvPicPr>
          <p:cNvPr id="4" name="Picture 3" descr="C:\Users\Depo\Desktop\мамуле\Мамино\IMG_20150521_09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3071834" cy="389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Depo\Desktop\мамуле\Мамино\IMG_20150521_092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2000264" cy="2476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Depo\Desktop\мамуле\Мамино\IMG_20150521_092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14356"/>
            <a:ext cx="3014446" cy="4019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Depo\Desktop\мамуле\Мамино\IMG_20150521_09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357586" cy="4300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C:\Users\Depo\Desktop\мамуле\Мамино\IMG_20150521_092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428868"/>
            <a:ext cx="4071966" cy="412684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29552" cy="16430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Свойства бумаги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42915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Бумага очень </a:t>
            </a:r>
            <a:r>
              <a:rPr lang="ru-RU" sz="4800" b="1" i="1" dirty="0" smtClean="0">
                <a:solidFill>
                  <a:srgbClr val="FF0000"/>
                </a:solidFill>
              </a:rPr>
              <a:t>пластичный</a:t>
            </a:r>
            <a:r>
              <a:rPr lang="ru-RU" b="1" dirty="0" smtClean="0">
                <a:solidFill>
                  <a:srgbClr val="7030A0"/>
                </a:solidFill>
              </a:rPr>
              <a:t> материал – её можно мять, рвать, резать, скручивать в трубочку, делать шарики и овалы, </a:t>
            </a:r>
            <a:r>
              <a:rPr lang="ru-RU" b="1" dirty="0" smtClean="0">
                <a:solidFill>
                  <a:srgbClr val="7030A0"/>
                </a:solidFill>
              </a:rPr>
              <a:t>различные фигуры « оригами», выгибать</a:t>
            </a:r>
            <a:endParaRPr lang="ru-RU" dirty="0"/>
          </a:p>
        </p:txBody>
      </p:sp>
      <p:pic>
        <p:nvPicPr>
          <p:cNvPr id="1027" name="Picture 3" descr="C:\Users\Depo\Desktop\мамуле\Мамино\IMG_20150526_093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14752"/>
            <a:ext cx="2143140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Depo\Desktop\мамуле\Мамино\IMG_20150526_093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2500330" cy="3083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03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</a:rPr>
              <a:t>Бумага легко </a:t>
            </a: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</a:rPr>
              <a:t>мнется, не принимает прежнюю форму; </a:t>
            </a:r>
            <a:endParaRPr lang="ru-RU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</a:rPr>
              <a:t>артон мнётся трудно</a:t>
            </a:r>
            <a:endParaRPr lang="ru-RU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Depo\Desktop\мамуле\Мамино\IMG_20150526_093112.jpg"/>
          <p:cNvPicPr>
            <a:picLocks noChangeAspect="1" noChangeArrowheads="1"/>
          </p:cNvPicPr>
          <p:nvPr/>
        </p:nvPicPr>
        <p:blipFill>
          <a:blip r:embed="rId2" cstate="print"/>
          <a:srcRect t="-2016" r="30102"/>
          <a:stretch>
            <a:fillRect/>
          </a:stretch>
        </p:blipFill>
        <p:spPr bwMode="auto">
          <a:xfrm>
            <a:off x="1357290" y="2500306"/>
            <a:ext cx="1857388" cy="36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Depo\Desktop\мамуле\Мамино\IMG_20150526_093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2928958" cy="3905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rPr>
              <a:t>бумага легко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rPr>
              <a:t>рвется, потому что она непрочная, а картон рвать трудно, потому что он плотный</a:t>
            </a:r>
            <a:endParaRPr lang="ru-RU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Franklin Gothic Medium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C:\Users\Depo\Desktop\мамуле\Мамино\IMG_20150526_093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000396" cy="4000528"/>
          </a:xfrm>
          <a:prstGeom prst="rect">
            <a:avLst/>
          </a:prstGeom>
          <a:noFill/>
        </p:spPr>
      </p:pic>
      <p:pic>
        <p:nvPicPr>
          <p:cNvPr id="4099" name="Picture 3" descr="C:\Users\Depo\Desktop\мамуле\Мамино\IMG_20150526_09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071678"/>
            <a:ext cx="2214578" cy="2952770"/>
          </a:xfrm>
          <a:prstGeom prst="rect">
            <a:avLst/>
          </a:prstGeom>
          <a:noFill/>
        </p:spPr>
      </p:pic>
      <p:pic>
        <p:nvPicPr>
          <p:cNvPr id="4100" name="Picture 4" descr="C:\Users\Depo\Desktop\мамуле\Мамино\IMG_20150526_093108.jpg"/>
          <p:cNvPicPr>
            <a:picLocks noChangeAspect="1" noChangeArrowheads="1"/>
          </p:cNvPicPr>
          <p:nvPr/>
        </p:nvPicPr>
        <p:blipFill>
          <a:blip r:embed="rId4" cstate="print"/>
          <a:srcRect r="24593"/>
          <a:stretch>
            <a:fillRect/>
          </a:stretch>
        </p:blipFill>
        <p:spPr bwMode="auto">
          <a:xfrm>
            <a:off x="6572264" y="2643182"/>
            <a:ext cx="1963349" cy="34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429157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Бумага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   шуршит-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Шуршащая</a:t>
            </a: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</a:rPr>
              <a:t> бумага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po\Desktop\мамуле\Мамино\IMG_20150526_09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3714776" cy="4953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758138" cy="569755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бумага намокает в воде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, она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непрочная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Бумагу легко резать ножницами, а для того, чтобы разрезать плотный картон, нужно приложить усилия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C:\Users\Depo\Desktop\мамуле\Мамино\IMG_20150526_09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2714644" cy="361952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Users\Depo\Desktop\мамуле\Мамино\IMG_20150526_093201.jpg"/>
          <p:cNvPicPr>
            <a:picLocks noChangeAspect="1" noChangeArrowheads="1"/>
          </p:cNvPicPr>
          <p:nvPr/>
        </p:nvPicPr>
        <p:blipFill>
          <a:blip r:embed="rId3" cstate="print"/>
          <a:srcRect l="28571"/>
          <a:stretch>
            <a:fillRect/>
          </a:stretch>
        </p:blipFill>
        <p:spPr bwMode="auto">
          <a:xfrm>
            <a:off x="5643570" y="2428868"/>
            <a:ext cx="2143140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сенсорной культуры в познавательно – исследовательской деятельности</vt:lpstr>
      <vt:lpstr>Развитие сенсорной культуры в познавательно – исследовательской деятельности</vt:lpstr>
      <vt:lpstr>Изучаем качества бумаги</vt:lpstr>
      <vt:lpstr>Слайд 4</vt:lpstr>
      <vt:lpstr>Свойства бумаги</vt:lpstr>
      <vt:lpstr>Слайд 6</vt:lpstr>
      <vt:lpstr>Слайд 7</vt:lpstr>
      <vt:lpstr>Слайд 8</vt:lpstr>
      <vt:lpstr>Слайд 9</vt:lpstr>
      <vt:lpstr>Слайд 10</vt:lpstr>
      <vt:lpstr>Изучаем цвет, форму, величину.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Depo</cp:lastModifiedBy>
  <cp:revision>22</cp:revision>
  <dcterms:created xsi:type="dcterms:W3CDTF">2014-06-09T16:28:21Z</dcterms:created>
  <dcterms:modified xsi:type="dcterms:W3CDTF">2015-05-26T16:09:23Z</dcterms:modified>
</cp:coreProperties>
</file>