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5" r:id="rId3"/>
    <p:sldId id="258" r:id="rId4"/>
    <p:sldId id="260" r:id="rId5"/>
    <p:sldId id="261" r:id="rId6"/>
    <p:sldId id="281" r:id="rId7"/>
    <p:sldId id="262" r:id="rId8"/>
    <p:sldId id="286" r:id="rId9"/>
    <p:sldId id="267" r:id="rId10"/>
    <p:sldId id="264" r:id="rId11"/>
    <p:sldId id="282" r:id="rId12"/>
    <p:sldId id="263" r:id="rId13"/>
    <p:sldId id="265" r:id="rId14"/>
    <p:sldId id="270" r:id="rId15"/>
    <p:sldId id="284" r:id="rId16"/>
    <p:sldId id="266" r:id="rId17"/>
    <p:sldId id="269" r:id="rId18"/>
    <p:sldId id="272" r:id="rId19"/>
    <p:sldId id="275" r:id="rId20"/>
    <p:sldId id="273" r:id="rId21"/>
    <p:sldId id="274" r:id="rId22"/>
    <p:sldId id="277" r:id="rId23"/>
    <p:sldId id="287" r:id="rId24"/>
    <p:sldId id="278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143249"/>
            <a:ext cx="8458200" cy="2932538"/>
          </a:xfrm>
        </p:spPr>
        <p:txBody>
          <a:bodyPr>
            <a:noAutofit/>
          </a:bodyPr>
          <a:lstStyle/>
          <a:p>
            <a:r>
              <a:rPr lang="ru-RU" sz="4800" dirty="0" smtClean="0"/>
              <a:t>«Додекафония </a:t>
            </a:r>
            <a:br>
              <a:rPr lang="ru-RU" sz="4800" dirty="0" smtClean="0"/>
            </a:br>
            <a:r>
              <a:rPr lang="ru-RU" sz="4800" dirty="0" smtClean="0"/>
              <a:t>на уроке Сольфеджио»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071546"/>
            <a:ext cx="8458200" cy="1714512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Преподаватель </a:t>
            </a:r>
            <a:r>
              <a:rPr lang="ru-RU" sz="3600" i="1" dirty="0" err="1" smtClean="0"/>
              <a:t>Рудик</a:t>
            </a:r>
            <a:r>
              <a:rPr lang="ru-RU" sz="3600" i="1" dirty="0" smtClean="0"/>
              <a:t> Е. А</a:t>
            </a:r>
            <a:r>
              <a:rPr lang="ru-RU" sz="3600" i="1" dirty="0" smtClean="0"/>
              <a:t>.</a:t>
            </a:r>
          </a:p>
          <a:p>
            <a:r>
              <a:rPr lang="ru-RU" sz="3600" i="1" dirty="0" smtClean="0"/>
              <a:t>МБУДО «ДМШ № 22»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Додекафония и её методы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Методы развития серии:</a:t>
            </a:r>
          </a:p>
          <a:p>
            <a:r>
              <a:rPr lang="ru-RU" dirty="0" smtClean="0"/>
              <a:t>Прямое проведение (прима)</a:t>
            </a:r>
          </a:p>
          <a:p>
            <a:r>
              <a:rPr lang="ru-RU" dirty="0" smtClean="0"/>
              <a:t>Обратное проведение (</a:t>
            </a:r>
            <a:r>
              <a:rPr lang="ru-RU" dirty="0" err="1" smtClean="0"/>
              <a:t>ракоход</a:t>
            </a:r>
            <a:r>
              <a:rPr lang="ru-RU" dirty="0" smtClean="0"/>
              <a:t>)</a:t>
            </a:r>
          </a:p>
          <a:p>
            <a:r>
              <a:rPr lang="ru-RU" dirty="0" smtClean="0"/>
              <a:t>Зеркальное проведение (инверсия)</a:t>
            </a:r>
          </a:p>
          <a:p>
            <a:r>
              <a:rPr lang="ru-RU" dirty="0" err="1" smtClean="0"/>
              <a:t>Ракоход</a:t>
            </a:r>
            <a:r>
              <a:rPr lang="ru-RU" dirty="0" smtClean="0"/>
              <a:t> </a:t>
            </a:r>
            <a:r>
              <a:rPr lang="ru-RU" dirty="0" err="1" smtClean="0"/>
              <a:t>инверсиии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b="1" dirty="0" err="1" smtClean="0"/>
              <a:t>Ракоход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027" name="Picture 3" descr="C:\Documents and Settings\ad05n\Рабочий стол\SAM_4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7645530" cy="1726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Сделать инверсию серии,</a:t>
            </a:r>
          </a:p>
          <a:p>
            <a:pPr algn="ctr">
              <a:buNone/>
            </a:pPr>
            <a:r>
              <a:rPr lang="ru-RU" sz="4800" dirty="0" smtClean="0"/>
              <a:t>заменяя </a:t>
            </a:r>
            <a:r>
              <a:rPr lang="ru-RU" sz="4800" b="1" i="1" u="sng" dirty="0" smtClean="0"/>
              <a:t>ум.5 на ув.4</a:t>
            </a:r>
          </a:p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endParaRPr lang="ru-RU" sz="4800" dirty="0"/>
          </a:p>
        </p:txBody>
      </p:sp>
      <p:pic>
        <p:nvPicPr>
          <p:cNvPr id="4" name="Picture 2" descr="C:\Documents and Settings\ad05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8286808" cy="1724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Проверьте и исполните инверсию </a:t>
            </a:r>
            <a:endParaRPr lang="ru-RU" b="1" i="1" dirty="0"/>
          </a:p>
        </p:txBody>
      </p:sp>
      <p:pic>
        <p:nvPicPr>
          <p:cNvPr id="2050" name="Picture 2" descr="C:\Documents and Settings\ad05n\Мои документы\Мои рисунки\Рисунок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3116"/>
            <a:ext cx="7072362" cy="18130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1142975" y="407194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м.2  - м7- ув.4 - ч.5 - м.3  - ч.4 - ув.4 - б6    - б7    - м3   -м2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развития серии, </a:t>
            </a:r>
            <a:br>
              <a:rPr lang="ru-RU" dirty="0" smtClean="0"/>
            </a:br>
            <a:r>
              <a:rPr lang="ru-RU" dirty="0" smtClean="0"/>
              <a:t> её сегментов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Ротация</a:t>
            </a:r>
            <a:r>
              <a:rPr lang="ru-RU" dirty="0" smtClean="0"/>
              <a:t> – движение тонов по кругу;</a:t>
            </a:r>
          </a:p>
          <a:p>
            <a:r>
              <a:rPr lang="ru-RU" b="1" i="1" dirty="0" err="1" smtClean="0"/>
              <a:t>Пермутация</a:t>
            </a:r>
            <a:r>
              <a:rPr lang="ru-RU" b="1" i="1" dirty="0" smtClean="0"/>
              <a:t> </a:t>
            </a:r>
            <a:r>
              <a:rPr lang="ru-RU" dirty="0" smtClean="0"/>
              <a:t>– замена исполнения тонов в серии;</a:t>
            </a:r>
          </a:p>
          <a:p>
            <a:r>
              <a:rPr lang="ru-RU" b="1" i="1" dirty="0" smtClean="0"/>
              <a:t>Интерполяция</a:t>
            </a:r>
            <a:r>
              <a:rPr lang="ru-RU" dirty="0" smtClean="0"/>
              <a:t>- вставка постороннего одного тона в сегмент;</a:t>
            </a:r>
          </a:p>
          <a:p>
            <a:r>
              <a:rPr lang="ru-RU" b="1" i="1" dirty="0" err="1" smtClean="0"/>
              <a:t>Интерверсия</a:t>
            </a:r>
            <a:r>
              <a:rPr lang="ru-RU" dirty="0" smtClean="0"/>
              <a:t> - движение тонов «изнутри наружу»;</a:t>
            </a:r>
          </a:p>
          <a:p>
            <a:r>
              <a:rPr lang="ru-RU" b="1" i="1" dirty="0" err="1" smtClean="0"/>
              <a:t>Трансмутация</a:t>
            </a:r>
            <a:r>
              <a:rPr lang="ru-RU" dirty="0" smtClean="0"/>
              <a:t> – </a:t>
            </a:r>
            <a:r>
              <a:rPr lang="ru-RU" dirty="0" err="1" smtClean="0"/>
              <a:t>переставление</a:t>
            </a:r>
            <a:r>
              <a:rPr lang="ru-RU" dirty="0" smtClean="0"/>
              <a:t> тонов внутри серии в хаотичном порядке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Исполнить: </a:t>
            </a:r>
            <a:br>
              <a:rPr lang="ru-RU" b="1" u="sng" dirty="0" smtClean="0"/>
            </a:br>
            <a:r>
              <a:rPr lang="ru-RU" i="1" dirty="0" smtClean="0"/>
              <a:t>ротацию, </a:t>
            </a:r>
            <a:r>
              <a:rPr lang="ru-RU" i="1" dirty="0" err="1" smtClean="0"/>
              <a:t>интерверсию</a:t>
            </a:r>
            <a:r>
              <a:rPr lang="ru-RU" i="1" dirty="0" smtClean="0"/>
              <a:t> и </a:t>
            </a:r>
            <a:r>
              <a:rPr lang="ru-RU" i="1" dirty="0" err="1" smtClean="0"/>
              <a:t>пермутацию</a:t>
            </a:r>
            <a:r>
              <a:rPr lang="ru-RU" i="1" dirty="0" smtClean="0"/>
              <a:t> первого </a:t>
            </a:r>
            <a:r>
              <a:rPr lang="ru-RU" i="1" dirty="0" err="1" smtClean="0"/>
              <a:t>сегмета</a:t>
            </a:r>
            <a:r>
              <a:rPr lang="ru-RU" i="1" dirty="0" smtClean="0"/>
              <a:t> серии</a:t>
            </a:r>
            <a:endParaRPr lang="ru-RU" i="1" dirty="0"/>
          </a:p>
        </p:txBody>
      </p:sp>
      <p:pic>
        <p:nvPicPr>
          <p:cNvPr id="2050" name="Picture 2" descr="C:\Documents and Settings\ad05n\Мои документы\Мои рисунки\Рисунок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71744"/>
            <a:ext cx="4161114" cy="1624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785818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Arial Black" pitchFamily="34" charset="0"/>
              </a:rPr>
              <a:t>Альбан</a:t>
            </a:r>
            <a:r>
              <a:rPr lang="ru-RU" sz="3200" dirty="0" smtClean="0">
                <a:latin typeface="Arial Black" pitchFamily="34" charset="0"/>
              </a:rPr>
              <a:t> Берг и </a:t>
            </a:r>
            <a:r>
              <a:rPr lang="ru-RU" sz="3200" dirty="0" err="1" smtClean="0">
                <a:latin typeface="Arial Black" pitchFamily="34" charset="0"/>
              </a:rPr>
              <a:t>антон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Веберн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3786183" cy="51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ad05n\Рабочий стол\для школы\antonweberninstettino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71612"/>
            <a:ext cx="423596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05n\Рабочий стол\Jyb7EiLwhH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-27721"/>
            <a:ext cx="5002907" cy="6885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05n\Рабочий стол\22s39ser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4357694"/>
            <a:ext cx="8863024" cy="1866818"/>
          </a:xfrm>
          <a:prstGeom prst="rect">
            <a:avLst/>
          </a:prstGeom>
          <a:noFill/>
        </p:spPr>
      </p:pic>
      <p:pic>
        <p:nvPicPr>
          <p:cNvPr id="5" name="Picture 5" descr="C:\Documents and Settings\ad05n\Рабочий стол\для школы\Schnitt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3679799" cy="39290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785794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/>
              <a:t>Двухголосие</a:t>
            </a:r>
            <a:r>
              <a:rPr lang="ru-RU" sz="4800" dirty="0" smtClean="0"/>
              <a:t>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Гармоническая вертикаль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/>
              <a:t>Подготовительные упражнения</a:t>
            </a:r>
          </a:p>
          <a:p>
            <a:r>
              <a:rPr lang="ru-RU" sz="3600" b="1" i="1" dirty="0" smtClean="0"/>
              <a:t>Задания 61 на стр. 47</a:t>
            </a:r>
          </a:p>
          <a:p>
            <a:pPr>
              <a:buNone/>
            </a:pPr>
            <a:r>
              <a:rPr lang="ru-RU" sz="3600" b="1" i="1" dirty="0" smtClean="0"/>
              <a:t>       М. А. Карасева </a:t>
            </a:r>
          </a:p>
          <a:p>
            <a:pPr algn="r">
              <a:buNone/>
            </a:pPr>
            <a:r>
              <a:rPr lang="ru-RU" sz="3600" b="1" i="1" dirty="0" smtClean="0"/>
              <a:t>«Современное сольфеджио»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472518" cy="1257288"/>
          </a:xfrm>
        </p:spPr>
        <p:txBody>
          <a:bodyPr>
            <a:noAutofit/>
          </a:bodyPr>
          <a:lstStyle/>
          <a:p>
            <a:pPr algn="just"/>
            <a:r>
              <a:rPr lang="ru-RU" sz="2400" b="1" i="1" u="sng" dirty="0" smtClean="0"/>
              <a:t>Цель </a:t>
            </a:r>
            <a:r>
              <a:rPr lang="ru-RU" sz="2400" b="1" i="1" u="sng" smtClean="0"/>
              <a:t>урока  </a:t>
            </a:r>
            <a:r>
              <a:rPr lang="ru-RU" sz="2400" i="1" smtClean="0"/>
              <a:t>– </a:t>
            </a:r>
            <a:r>
              <a:rPr lang="ru-RU" sz="2400" i="1" u="sng" dirty="0" smtClean="0"/>
              <a:t>создать взаимосвязи между традиционным и современным сольфеджио и закрепить их на основе вокального интонирования интервалов</a:t>
            </a:r>
            <a:endParaRPr lang="ru-RU" sz="2400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28802"/>
            <a:ext cx="8848756" cy="415132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b="1" i="1" dirty="0" smtClean="0"/>
              <a:t>Задачи урока</a:t>
            </a:r>
          </a:p>
          <a:p>
            <a:pPr>
              <a:buNone/>
            </a:pPr>
            <a:r>
              <a:rPr lang="ru-RU" b="1" i="1" dirty="0" smtClean="0"/>
              <a:t>Образовательные: </a:t>
            </a:r>
          </a:p>
          <a:p>
            <a:pPr lvl="0"/>
            <a:r>
              <a:rPr lang="ru-RU" dirty="0" smtClean="0"/>
              <a:t>-умение владеть навыками 1, 2 </a:t>
            </a:r>
            <a:r>
              <a:rPr lang="ru-RU" dirty="0" err="1" smtClean="0"/>
              <a:t>голосного</a:t>
            </a:r>
            <a:r>
              <a:rPr lang="ru-RU" dirty="0" smtClean="0"/>
              <a:t> пения;</a:t>
            </a:r>
          </a:p>
          <a:p>
            <a:pPr lvl="0"/>
            <a:r>
              <a:rPr lang="ru-RU" dirty="0" smtClean="0"/>
              <a:t>-добиваться осознанного и точного интонирования</a:t>
            </a:r>
          </a:p>
          <a:p>
            <a:pPr lvl="0"/>
            <a:r>
              <a:rPr lang="ru-RU" dirty="0" smtClean="0"/>
              <a:t>-использовать разные приемы над развитием гармонического слуха</a:t>
            </a:r>
          </a:p>
          <a:p>
            <a:r>
              <a:rPr lang="ru-RU" b="1" i="1" dirty="0" smtClean="0"/>
              <a:t>Развивающие:</a:t>
            </a:r>
          </a:p>
          <a:p>
            <a:pPr lvl="0"/>
            <a:r>
              <a:rPr lang="ru-RU" dirty="0" smtClean="0"/>
              <a:t>-развивать и совершенствовать вокально-интонационные навыки, слуховые представления о современных интервалах и аккордах, </a:t>
            </a:r>
          </a:p>
          <a:p>
            <a:pPr lvl="0"/>
            <a:r>
              <a:rPr lang="ru-RU" dirty="0" smtClean="0"/>
              <a:t>-умение их анализировать; </a:t>
            </a:r>
          </a:p>
          <a:p>
            <a:pPr lvl="0"/>
            <a:r>
              <a:rPr lang="ru-RU" dirty="0" smtClean="0"/>
              <a:t>-использовать элементы музыкальной литературы на уроках сольфеджио в виде музыкальных примеров.</a:t>
            </a:r>
          </a:p>
          <a:p>
            <a:r>
              <a:rPr lang="ru-RU" b="1" i="1" dirty="0" smtClean="0"/>
              <a:t>Воспитательные: </a:t>
            </a:r>
          </a:p>
          <a:p>
            <a:pPr lvl="0"/>
            <a:r>
              <a:rPr lang="ru-RU" dirty="0" smtClean="0"/>
              <a:t>-воспитывать интерес и эмоциональную отзывчивость на музыкальное произведение в </a:t>
            </a:r>
            <a:r>
              <a:rPr lang="ru-RU" dirty="0" err="1" smtClean="0"/>
              <a:t>додекафонной</a:t>
            </a:r>
            <a:r>
              <a:rPr lang="ru-RU" dirty="0" smtClean="0"/>
              <a:t> технике;</a:t>
            </a:r>
          </a:p>
          <a:p>
            <a:pPr lvl="0"/>
            <a:r>
              <a:rPr lang="ru-RU" dirty="0" smtClean="0"/>
              <a:t>-развивать музыкальный вкус на основе традиций лучших образцов </a:t>
            </a:r>
            <a:r>
              <a:rPr lang="ru-RU" dirty="0" err="1" smtClean="0"/>
              <a:t>додекафонной</a:t>
            </a:r>
            <a:r>
              <a:rPr lang="ru-RU" dirty="0" smtClean="0"/>
              <a:t>  русской и западноевропейской музыки;</a:t>
            </a:r>
          </a:p>
          <a:p>
            <a:pPr lvl="0"/>
            <a:r>
              <a:rPr lang="ru-RU" dirty="0" smtClean="0"/>
              <a:t>-объяснить художественную ценность творческих произведений написанных в </a:t>
            </a:r>
            <a:r>
              <a:rPr lang="ru-RU" dirty="0" err="1" smtClean="0"/>
              <a:t>додекафонной</a:t>
            </a:r>
            <a:r>
              <a:rPr lang="ru-RU" dirty="0" smtClean="0"/>
              <a:t> технике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Гармоническое поле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Arial Black" pitchFamily="34" charset="0"/>
              </a:rPr>
              <a:t>Гармоническая вертикаль строится из сегментов;</a:t>
            </a:r>
          </a:p>
          <a:p>
            <a:r>
              <a:rPr lang="ru-RU" i="1" dirty="0" smtClean="0">
                <a:latin typeface="Arial Black" pitchFamily="34" charset="0"/>
              </a:rPr>
              <a:t>Перемножение сегментов;</a:t>
            </a:r>
          </a:p>
          <a:p>
            <a:r>
              <a:rPr lang="ru-RU" i="1" dirty="0" smtClean="0">
                <a:latin typeface="Arial Black" pitchFamily="34" charset="0"/>
              </a:rPr>
              <a:t>Освобождение от повторяющихся тонов;</a:t>
            </a:r>
          </a:p>
          <a:p>
            <a:r>
              <a:rPr lang="ru-RU" i="1" dirty="0" smtClean="0">
                <a:latin typeface="Arial Black" pitchFamily="34" charset="0"/>
              </a:rPr>
              <a:t>Гармоническое поле…</a:t>
            </a:r>
            <a:endParaRPr lang="ru-RU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Создать из первого сегмента серии гармоническое поле.</a:t>
            </a:r>
          </a:p>
          <a:p>
            <a:r>
              <a:rPr lang="ru-RU" dirty="0" smtClean="0"/>
              <a:t>Интервал перемножения Ч.4</a:t>
            </a:r>
          </a:p>
          <a:p>
            <a:r>
              <a:rPr lang="ru-RU" dirty="0" smtClean="0"/>
              <a:t>Исполнить мелодически образовавшийся аккорд.</a:t>
            </a:r>
            <a:endParaRPr lang="ru-RU" dirty="0"/>
          </a:p>
        </p:txBody>
      </p:sp>
      <p:pic>
        <p:nvPicPr>
          <p:cNvPr id="4" name="Picture 2" descr="C:\Documents and Settings\ad05n\Мои документы\Мои рисунки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572008"/>
            <a:ext cx="5122419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Прослушайте «Детскую пьесу» </a:t>
            </a:r>
            <a:br>
              <a:rPr lang="ru-RU" dirty="0" smtClean="0"/>
            </a:br>
            <a:r>
              <a:rPr lang="ru-RU" dirty="0" smtClean="0"/>
              <a:t>А. </a:t>
            </a:r>
            <a:r>
              <a:rPr lang="ru-RU" dirty="0" err="1" smtClean="0"/>
              <a:t>Веберна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Сколько раз повторяется серия в пьесе?</a:t>
            </a:r>
          </a:p>
          <a:p>
            <a:r>
              <a:rPr lang="ru-RU" dirty="0" smtClean="0"/>
              <a:t>Отметьте галочками каждое новое проведение серии</a:t>
            </a:r>
          </a:p>
          <a:p>
            <a:r>
              <a:rPr lang="ru-RU" dirty="0" smtClean="0"/>
              <a:t>Выпишите ритмическую формулу первого проведения серии</a:t>
            </a:r>
          </a:p>
          <a:p>
            <a:r>
              <a:rPr lang="ru-RU" dirty="0" smtClean="0"/>
              <a:t> Прохлопайте ритм.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Додекафония – это ……..</a:t>
            </a:r>
          </a:p>
          <a:p>
            <a:endParaRPr lang="ru-RU" dirty="0" smtClean="0"/>
          </a:p>
          <a:p>
            <a:r>
              <a:rPr lang="ru-RU" dirty="0" smtClean="0"/>
              <a:t>Серия – это ………</a:t>
            </a:r>
          </a:p>
          <a:p>
            <a:endParaRPr lang="ru-RU" dirty="0" smtClean="0"/>
          </a:p>
          <a:p>
            <a:r>
              <a:rPr lang="ru-RU" dirty="0" smtClean="0"/>
              <a:t>Сегмент это ………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Исполнять на фортепиано  и петь серию;</a:t>
            </a:r>
          </a:p>
          <a:p>
            <a:r>
              <a:rPr lang="ru-RU" sz="4400" dirty="0" smtClean="0"/>
              <a:t>Создать из 6 звуков  серии ротацию  и играть её на фортепиано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                      </a:t>
            </a:r>
          </a:p>
          <a:p>
            <a:pPr>
              <a:buNone/>
            </a:pPr>
            <a:r>
              <a:rPr lang="ru-RU" sz="5400" dirty="0" smtClean="0"/>
              <a:t>                  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8647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Вид урока:</a:t>
            </a:r>
            <a:r>
              <a:rPr lang="ru-RU" dirty="0" smtClean="0"/>
              <a:t> комбинированный</a:t>
            </a:r>
          </a:p>
          <a:p>
            <a:endParaRPr lang="ru-RU" b="1" dirty="0" smtClean="0"/>
          </a:p>
          <a:p>
            <a:r>
              <a:rPr lang="ru-RU" b="1" dirty="0" smtClean="0"/>
              <a:t>Тип урока: </a:t>
            </a:r>
            <a:r>
              <a:rPr lang="ru-RU" dirty="0" smtClean="0"/>
              <a:t>урок комплексного применения знаний и умений</a:t>
            </a:r>
          </a:p>
          <a:p>
            <a:endParaRPr lang="ru-RU" b="1" dirty="0" smtClean="0"/>
          </a:p>
          <a:p>
            <a:r>
              <a:rPr lang="ru-RU" b="1" dirty="0" smtClean="0"/>
              <a:t>Формы работы:</a:t>
            </a:r>
            <a:r>
              <a:rPr lang="ru-RU" dirty="0" smtClean="0"/>
              <a:t> индивидуальная, групповая</a:t>
            </a:r>
          </a:p>
          <a:p>
            <a:endParaRPr lang="ru-RU" dirty="0" smtClean="0"/>
          </a:p>
          <a:p>
            <a:r>
              <a:rPr lang="ru-RU" b="1" dirty="0" smtClean="0"/>
              <a:t>Методы обучения: </a:t>
            </a:r>
            <a:r>
              <a:rPr lang="ru-RU" dirty="0" smtClean="0"/>
              <a:t>словесные, наглядные, аналитические.</a:t>
            </a:r>
          </a:p>
          <a:p>
            <a:endParaRPr lang="ru-RU" b="1" dirty="0" smtClean="0"/>
          </a:p>
          <a:p>
            <a:r>
              <a:rPr lang="ru-RU" b="1" dirty="0" smtClean="0"/>
              <a:t>Обеспечение: </a:t>
            </a:r>
            <a:r>
              <a:rPr lang="ru-RU" dirty="0" err="1" smtClean="0"/>
              <a:t>мультимедийная</a:t>
            </a:r>
            <a:r>
              <a:rPr lang="ru-RU" dirty="0" smtClean="0"/>
              <a:t> установка и компьютер, фортепиано, столы и стулья, учебники, нотные листочки, карточки, карандаши, ластики.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Проверка теоретических знаний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1</a:t>
            </a:r>
            <a:r>
              <a:rPr lang="ru-RU" sz="4000" dirty="0" smtClean="0"/>
              <a:t>.Что такое интервал?</a:t>
            </a:r>
          </a:p>
          <a:p>
            <a:pPr algn="ctr">
              <a:buNone/>
            </a:pPr>
            <a:r>
              <a:rPr lang="ru-RU" sz="4000" b="1" dirty="0" smtClean="0"/>
              <a:t>2.</a:t>
            </a:r>
            <a:r>
              <a:rPr lang="ru-RU" sz="4000" dirty="0" smtClean="0"/>
              <a:t> Какие интервалы называют консонансами и диссонансами?</a:t>
            </a:r>
          </a:p>
          <a:p>
            <a:pPr algn="ctr">
              <a:buNone/>
            </a:pPr>
            <a:r>
              <a:rPr lang="ru-RU" sz="4000" b="1" dirty="0" smtClean="0"/>
              <a:t>3. </a:t>
            </a:r>
            <a:r>
              <a:rPr lang="ru-RU" sz="4000" dirty="0" smtClean="0"/>
              <a:t>Какие интервалы бывают по составу?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8868"/>
            <a:ext cx="8229600" cy="17145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Определите интервалы на слух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Постройте цепочку от звука </a:t>
            </a:r>
            <a:br>
              <a:rPr lang="ru-RU" dirty="0" smtClean="0"/>
            </a:br>
            <a:r>
              <a:rPr lang="ru-RU" sz="4400" b="1" dirty="0" smtClean="0"/>
              <a:t>ми второй октавы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z="4000" b="1" dirty="0" smtClean="0"/>
          </a:p>
          <a:p>
            <a:r>
              <a:rPr lang="ru-RU" sz="4000" b="1" dirty="0" smtClean="0"/>
              <a:t>↑м.2 – ↓м.7 – ↑ум.5 – ↓ч.5 – ↓м.3 – </a:t>
            </a:r>
          </a:p>
          <a:p>
            <a:pPr>
              <a:buNone/>
            </a:pPr>
            <a:r>
              <a:rPr lang="ru-RU" sz="4000" b="1" dirty="0" smtClean="0"/>
              <a:t>↑ч.4 -  ↓ум.5 – ↑б.6 – ↓б.7 – ↓м.3 -↑б.2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Проверьте и исполните цепочку интервалов</a:t>
            </a:r>
            <a:endParaRPr lang="ru-RU" dirty="0"/>
          </a:p>
        </p:txBody>
      </p:sp>
      <p:pic>
        <p:nvPicPr>
          <p:cNvPr id="1026" name="Picture 2" descr="C:\Documents and Settings\ad05n\Мои документы\Мои рисунки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8286808" cy="17247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642909" y="4857760"/>
            <a:ext cx="77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м.2  - м7   - ум.5   - ч.5   - м.3   - ч.4  - ум.5   - б6   - б7      - м3        - м2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Додекафония</a:t>
            </a:r>
            <a:r>
              <a:rPr lang="ru-RU" dirty="0" smtClean="0"/>
              <a:t>-метод композиции;</a:t>
            </a:r>
          </a:p>
          <a:p>
            <a:endParaRPr lang="ru-RU" b="1" i="1" u="sng" dirty="0" smtClean="0"/>
          </a:p>
          <a:p>
            <a:r>
              <a:rPr lang="ru-RU" b="1" i="1" u="sng" dirty="0" smtClean="0"/>
              <a:t>Серия</a:t>
            </a:r>
            <a:r>
              <a:rPr lang="ru-RU" u="sng" dirty="0" smtClean="0"/>
              <a:t> </a:t>
            </a:r>
            <a:r>
              <a:rPr lang="ru-RU" dirty="0" smtClean="0"/>
              <a:t>-  ряд  из 12 не повторенных; звуков.</a:t>
            </a:r>
          </a:p>
          <a:p>
            <a:endParaRPr lang="ru-RU" b="1" i="1" u="sng" dirty="0" smtClean="0"/>
          </a:p>
          <a:p>
            <a:r>
              <a:rPr lang="ru-RU" b="1" i="1" u="sng" dirty="0" smtClean="0"/>
              <a:t>Сегмент</a:t>
            </a:r>
            <a:r>
              <a:rPr lang="ru-RU" dirty="0" smtClean="0"/>
              <a:t> – часть серии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Арнольд Шенберг (1874-1951)</a:t>
            </a:r>
            <a:endParaRPr lang="ru-RU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86050" y="1285860"/>
            <a:ext cx="34766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2976" y="5715016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/>
              <a:t>Сюита для фортепиано </a:t>
            </a:r>
            <a:r>
              <a:rPr lang="en-US" sz="3200" i="1" u="sng" dirty="0" smtClean="0"/>
              <a:t>op</a:t>
            </a:r>
            <a:r>
              <a:rPr lang="ru-RU" sz="3200" i="1" u="sng" dirty="0" smtClean="0"/>
              <a:t>. 25</a:t>
            </a:r>
            <a:endParaRPr lang="ru-RU" sz="32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304</TotalTime>
  <Words>539</Words>
  <Application>Microsoft Office PowerPoint</Application>
  <PresentationFormat>Экран 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«Додекафония  на уроке Сольфеджио»</vt:lpstr>
      <vt:lpstr>Цель урока  – создать взаимосвязи между традиционным и современным сольфеджио и закрепить их на основе вокального интонирования интервалов</vt:lpstr>
      <vt:lpstr>Слайд 3</vt:lpstr>
      <vt:lpstr>Проверка теоретических знаний</vt:lpstr>
      <vt:lpstr>Определите интервалы на слух </vt:lpstr>
      <vt:lpstr>Постройте цепочку от звука  ми второй октавы</vt:lpstr>
      <vt:lpstr>Проверьте и исполните цепочку интервалов</vt:lpstr>
      <vt:lpstr>Термины</vt:lpstr>
      <vt:lpstr>Арнольд Шенберг (1874-1951)</vt:lpstr>
      <vt:lpstr>Додекафония и её методы развития</vt:lpstr>
      <vt:lpstr>«Ракоход»</vt:lpstr>
      <vt:lpstr>Слайд 12</vt:lpstr>
      <vt:lpstr>Проверьте и исполните инверсию </vt:lpstr>
      <vt:lpstr>Методы развития серии,   её сегментов</vt:lpstr>
      <vt:lpstr> Исполнить:  ротацию, интерверсию и пермутацию первого сегмета серии</vt:lpstr>
      <vt:lpstr>Альбан Берг и антон Веберн</vt:lpstr>
      <vt:lpstr>Слайд 17</vt:lpstr>
      <vt:lpstr>Слайд 18</vt:lpstr>
      <vt:lpstr>Гармоническая вертикаль</vt:lpstr>
      <vt:lpstr>Гармоническое поле</vt:lpstr>
      <vt:lpstr>Задание</vt:lpstr>
      <vt:lpstr>Прослушайте «Детскую пьесу»  А. Веберна</vt:lpstr>
      <vt:lpstr>Закрепление</vt:lpstr>
      <vt:lpstr>Домашнее задание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Додекафония</dc:title>
  <cp:lastModifiedBy>www.PHILka.RU</cp:lastModifiedBy>
  <cp:revision>45</cp:revision>
  <dcterms:modified xsi:type="dcterms:W3CDTF">2016-06-23T07:52:06Z</dcterms:modified>
</cp:coreProperties>
</file>