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handoutMasterIdLst>
    <p:handoutMasterId r:id="rId22"/>
  </p:handoutMasterIdLst>
  <p:sldIdLst>
    <p:sldId id="256" r:id="rId2"/>
    <p:sldId id="330" r:id="rId3"/>
    <p:sldId id="331" r:id="rId4"/>
    <p:sldId id="295" r:id="rId5"/>
    <p:sldId id="294" r:id="rId6"/>
    <p:sldId id="296" r:id="rId7"/>
    <p:sldId id="297" r:id="rId8"/>
    <p:sldId id="327" r:id="rId9"/>
    <p:sldId id="298" r:id="rId10"/>
    <p:sldId id="299" r:id="rId11"/>
    <p:sldId id="300" r:id="rId12"/>
    <p:sldId id="303" r:id="rId13"/>
    <p:sldId id="314" r:id="rId14"/>
    <p:sldId id="310" r:id="rId15"/>
    <p:sldId id="279" r:id="rId16"/>
    <p:sldId id="332" r:id="rId17"/>
    <p:sldId id="328" r:id="rId18"/>
    <p:sldId id="311" r:id="rId19"/>
    <p:sldId id="329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9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49500"/>
    <a:srgbClr val="BC9800"/>
    <a:srgbClr val="FFCC00"/>
    <a:srgbClr val="000000"/>
    <a:srgbClr val="422C0E"/>
    <a:srgbClr val="724B18"/>
    <a:srgbClr val="FF3399"/>
    <a:srgbClr val="CCCCFF"/>
    <a:srgbClr val="3366FF"/>
    <a:srgbClr val="9900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67" autoAdjust="0"/>
  </p:normalViewPr>
  <p:slideViewPr>
    <p:cSldViewPr>
      <p:cViewPr>
        <p:scale>
          <a:sx n="60" d="100"/>
          <a:sy n="60" d="100"/>
        </p:scale>
        <p:origin x="-99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62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1873B-4801-4280-A5CE-ED5F2D08A72F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8780B-5ED1-4EE9-9C94-41967327085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4F85E-FE3F-4BCE-BD61-8343F938ED22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6227D7-5E42-47FC-91D3-F5CBBCB371F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803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27D7-5E42-47FC-91D3-F5CBBCB371F7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27D7-5E42-47FC-91D3-F5CBBCB371F7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5 Эмоции на лице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6227D7-5E42-47FC-91D3-F5CBBCB371F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5599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5195" y="4650640"/>
            <a:ext cx="7329840" cy="85920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5195" y="5566870"/>
            <a:ext cx="7329840" cy="458115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7ABC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5387517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7760784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86657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360994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443835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2A5A06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65" y="2054655"/>
            <a:ext cx="8229600" cy="3918803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447136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374900"/>
            <a:ext cx="6558080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7ABC3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291130"/>
            <a:ext cx="6558080" cy="4275740"/>
          </a:xfrm>
        </p:spPr>
        <p:txBody>
          <a:bodyPr/>
          <a:lstStyle>
            <a:lvl1pPr>
              <a:defRPr sz="28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>
                <a:solidFill>
                  <a:schemeClr val="accent3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9391393"/>
      </p:ext>
    </p:extLst>
  </p:cSld>
  <p:clrMapOvr>
    <a:masterClrMapping/>
  </p:clrMapOvr>
  <p:transition spd="slow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634415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5679183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1291130"/>
            <a:ext cx="8229600" cy="53218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5" y="188290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512770"/>
            <a:ext cx="4040188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6790" y="188290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7ABC3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6790" y="2512770"/>
            <a:ext cx="4041775" cy="3035058"/>
          </a:xfrm>
        </p:spPr>
        <p:txBody>
          <a:bodyPr/>
          <a:lstStyle>
            <a:lvl1pPr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accent3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accent3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accent3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accent3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2291198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297731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186407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744526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C60D1-8914-4FD3-A497-B70F81C0B54A}" type="datetimeFigureOut">
              <a:rPr lang="ru-RU" smtClean="0"/>
              <a:pPr/>
              <a:t>29.06.2016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F114C-9E0E-4353-AC4C-84B1A5AFD0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1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redpepperwallpaper.com/download.php?res=music%2FWPDL45P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67544" y="2852936"/>
            <a:ext cx="8276456" cy="830997"/>
          </a:xfrm>
          <a:ln>
            <a:noFill/>
          </a:ln>
        </p:spPr>
        <p:txBody>
          <a:bodyPr vert="horz" wrap="square" lIns="36000" anchor="ctr" anchorCtr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Искусство танца и музыки</a:t>
            </a:r>
            <a:endParaRPr lang="ru-RU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618968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https://im3-tub-ru.yandex.net/i?id=0e536258e8ee1a07410479ef52033412&amp;n=33&amp;h=215&amp;w=3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06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81730"/>
            <a:ext cx="8229600" cy="39604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 smtClean="0">
                <a:latin typeface="Times New Roman"/>
                <a:ea typeface="Times New Roman"/>
              </a:rPr>
              <a:t> </a:t>
            </a:r>
            <a:r>
              <a:rPr lang="ru-RU" sz="3600" b="1" dirty="0">
                <a:solidFill>
                  <a:schemeClr val="bg1">
                    <a:lumMod val="85000"/>
                  </a:schemeClr>
                </a:solidFill>
                <a:latin typeface="Monotype Corsiva" pitchFamily="66" charset="0"/>
                <a:ea typeface="Times New Roman"/>
              </a:rPr>
              <a:t>Особенности работы концертмейстера </a:t>
            </a:r>
            <a:r>
              <a:rPr lang="ru-RU" sz="3600" b="1" dirty="0" smtClean="0">
                <a:solidFill>
                  <a:schemeClr val="bg1">
                    <a:lumMod val="85000"/>
                  </a:schemeClr>
                </a:solidFill>
                <a:latin typeface="Monotype Corsiva" pitchFamily="66" charset="0"/>
                <a:ea typeface="Times New Roman"/>
              </a:rPr>
              <a:t>хореографического коллектива</a:t>
            </a:r>
            <a:endParaRPr lang="ru-RU" sz="3600" b="1" dirty="0">
              <a:solidFill>
                <a:schemeClr val="bg1">
                  <a:lumMod val="85000"/>
                </a:schemeClr>
              </a:solidFill>
              <a:latin typeface="Monotype Corsiva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2206559"/>
            <a:ext cx="91440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Особенности работы концертмейстера хореографического коллектива требуют глубоких знаний музыки и хореографии, умения своё пианистическое искусство поставить на службу танцу. Квалифицированное, выразительное исполнение музыкальных произведений концертмейстером – залог успеха занятий, а работу концертмейстера хореографического отделения необходимо рассматривать как неотъемлемую часть единого процесса обучения хореографии, а содержание музыкального материала, репертуара и его исполнение – как основу развития  творческого и эмоционального начала учащихся, их эстетического воспитания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381546151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xit" presetSubtype="1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m3-tub-ru.yandex.net/i?id=edd09a92a65bebe62e897ac9240a57be&amp;n=33&amp;h=215&amp;w=3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63006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31627" y="242083"/>
            <a:ext cx="5049788" cy="4645010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b="1" dirty="0" smtClean="0">
                <a:latin typeface="Times New Roman"/>
                <a:ea typeface="Times New Roman"/>
              </a:rPr>
              <a:t> </a:t>
            </a:r>
            <a:r>
              <a:rPr lang="ru-RU" sz="3300" b="1" dirty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Разработка музыкального репертуара – это бесконечный творческий </a:t>
            </a:r>
            <a:r>
              <a:rPr lang="ru-RU" sz="3300" b="1" dirty="0" smtClean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процесс</a:t>
            </a:r>
            <a:endParaRPr lang="ru-RU" sz="3300" b="1" dirty="0">
              <a:solidFill>
                <a:schemeClr val="bg1"/>
              </a:solidFill>
              <a:latin typeface="Monotype Corsiva" pitchFamily="66" charset="0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300" b="1" dirty="0">
                <a:latin typeface="Monotype Corsiva" pitchFamily="66" charset="0"/>
                <a:ea typeface="Times New Roman"/>
              </a:rPr>
              <a:t> </a:t>
            </a:r>
          </a:p>
          <a:p>
            <a:pPr algn="ctr"/>
            <a:endParaRPr lang="ru-RU" sz="3300" b="1" dirty="0">
              <a:latin typeface="Monotype Corsiva" pitchFamily="66" charset="0"/>
            </a:endParaRPr>
          </a:p>
        </p:txBody>
      </p:sp>
      <p:pic>
        <p:nvPicPr>
          <p:cNvPr id="1027" name="Picture 3" descr="C:\Users\Вера\Desktop\музы\images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04864"/>
            <a:ext cx="2664296" cy="25824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Вера\Desktop\музы\мир 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1551403" cy="23313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Вера\Desktop\музы\мир т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348880"/>
            <a:ext cx="1668349" cy="23568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Разработка музыкального репертуара – это бесконечный творческий процесс для концертмейстера. Важно не столько постоянное пополнение репертуарного багажа, сколько умение самостоятельно разрабатывать его, ориентируясь на возможности конкретных детей, цель и задачи их развития.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98439760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ance-people.ru/images/bl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3224" y="0"/>
            <a:ext cx="8229600" cy="5937523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Музыкальные композиции на 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открытых уроках, класс – конц</a:t>
            </a:r>
            <a:r>
              <a:rPr lang="ru-RU" sz="3200" b="1" dirty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ерт</a:t>
            </a: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ах, </a:t>
            </a:r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экзаменах 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  <a:ea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 </a:t>
            </a:r>
          </a:p>
          <a:p>
            <a:endParaRPr lang="ru-RU" dirty="0"/>
          </a:p>
        </p:txBody>
      </p:sp>
      <p:pic>
        <p:nvPicPr>
          <p:cNvPr id="5" name="Picture 2" descr="C:\Users\Вера\Desktop\9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57" t="12948" r="18006" b="6434"/>
          <a:stretch/>
        </p:blipFill>
        <p:spPr bwMode="auto">
          <a:xfrm>
            <a:off x="251520" y="2708920"/>
            <a:ext cx="3761615" cy="24940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Вера\Desktop\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97" t="25259" r="12574" b="14941"/>
          <a:stretch/>
        </p:blipFill>
        <p:spPr bwMode="auto">
          <a:xfrm>
            <a:off x="4499992" y="2708920"/>
            <a:ext cx="4154574" cy="2522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1196752"/>
            <a:ext cx="3456384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 комплекс про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ессиональных зада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концертмейс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 входит не только подбор м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зыкального матери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ла, но и сос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вление музыкальных ко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позиций для испол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ения на 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крытых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уроках, концерта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экзам</a:t>
            </a: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нах.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868504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zwalls.ru/pic/201310/1920x1200/zwalls.ru-21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39"/>
            <a:ext cx="8229600" cy="6669361"/>
          </a:xfrm>
        </p:spPr>
        <p:txBody>
          <a:bodyPr/>
          <a:lstStyle/>
          <a:p>
            <a:pPr marL="0" lvl="0" indent="0" algn="ctr">
              <a:buNone/>
            </a:pPr>
            <a:endParaRPr lang="ru-RU" sz="2800" b="1" dirty="0" smtClean="0">
              <a:solidFill>
                <a:schemeClr val="bg1"/>
              </a:solidFill>
              <a:latin typeface="Monotype Corsiva" pitchFamily="66" charset="0"/>
              <a:ea typeface="Times New Roman"/>
            </a:endParaRPr>
          </a:p>
          <a:p>
            <a:pPr marL="0" lvl="0" indent="0" algn="ctr"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Подбор  музыки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  <a:ea typeface="Times New Roman"/>
            </a:endParaRP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1700808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Подбирать музыку следует так, чтобы содержание танцевальной комбинации соответствовало характеру музыки и давало бы возможность при разработке отдельных эпизодов увязывать действие и движение с музыкой.</a:t>
            </a:r>
          </a:p>
          <a:p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Главным критерием отбора музыкального материала являются степень художественности, гармоничность исполняемой музыки. Этим требованиям соответствует классика. Для того, чтобы слуховой багаж детей был более полным и разносторонним следует ориентировать репертуар на исторические стили, национальные музыкальные школы.</a:t>
            </a:r>
            <a:endParaRPr lang="ru-RU" sz="2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90546865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cdn.muslimmatters.org/wp-content/uploads/2009/09/Music_No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573016"/>
            <a:ext cx="4104456" cy="28755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3212976"/>
            <a:ext cx="2324071" cy="3356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76672"/>
            <a:ext cx="4104456" cy="28803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7624" y="404664"/>
            <a:ext cx="1944216" cy="2675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796860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edia.publika.md/ru/image/201605/oar_full/1920x1080_ballet_shoes_monochrome_12549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Вера\Desktop\фото Алены\1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437112"/>
            <a:ext cx="3236885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Вера\Desktop\16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26"/>
          <a:stretch/>
        </p:blipFill>
        <p:spPr bwMode="auto">
          <a:xfrm>
            <a:off x="827584" y="4437112"/>
            <a:ext cx="3282080" cy="2150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683568" y="260648"/>
            <a:ext cx="799288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Например, с эпохой классицизма можно познакомить детей на материале музыки 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Й.Гайдна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В.Моцарта, Л.Бетховена. Романтическое направление может быть представлено сочинениями Ф.Шопена (вальсы, мазурки, ноктюрны…), Р.Шумана («Альбом для юношества»), Э.Грига (фрагменты сюиты «Пер </a:t>
            </a:r>
            <a:r>
              <a:rPr lang="ru-RU" sz="2400" dirty="0" err="1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Гюнт</a:t>
            </a:r>
            <a:r>
              <a:rPr lang="ru-RU" sz="2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»). На уроках хореографии невозможно обойтись без русской классики: музыки П.И.Чайковского (вариации и отрывки из балетов, «Детский альбом», «Времена года»), М.И.Глинки (фрагменты из опер, симфонических увертюр), А.К.Глазунова (фрагменты из балетов).</a:t>
            </a:r>
            <a:endParaRPr lang="ru-RU" sz="2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168759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2fons.ru/pic/201407/1024x600/2fons.ru-539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5680478" cy="38610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C:\Users\Вера\Desktop\фото Алены\15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02" b="3401"/>
          <a:stretch/>
        </p:blipFill>
        <p:spPr bwMode="auto">
          <a:xfrm>
            <a:off x="2051720" y="3861048"/>
            <a:ext cx="4908072" cy="2996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60648"/>
            <a:ext cx="34918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уроках танца могут быть использованы произведения советской музыки: Д.Д.Шостакович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(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«Детская тетрадь», «Танцы кукол»), С.С.Прокофьев (фрагменты из балетов, «Детская музыка»), К.Хачатурян (балет «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Чипполино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»). Танцевальные джазовые пьесы Дж. Гершвина, 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С.Джоплина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А.Цфасмана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А. Ашкенази, 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Г.Сасько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На танцах прекрасно звучит музыка </a:t>
            </a:r>
            <a:r>
              <a:rPr lang="ru-RU" sz="22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Р.Паулса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Ю.Саульского, Н.Рота, А.Рыбникова, Е.Доги.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1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www.niceimage.ru/pic/201304/1920x1080/niceimage.ru-2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8342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458115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Результат усилий сотрудничества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268760"/>
            <a:ext cx="7380312" cy="3630771"/>
          </a:xfrm>
        </p:spPr>
        <p:txBody>
          <a:bodyPr>
            <a:normAutofit lnSpcReduction="10000"/>
          </a:bodyPr>
          <a:lstStyle/>
          <a:p>
            <a:pPr marR="36195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kern="15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Профессия концертмейстера имеет одну характерную особенность: рамки охвата музыкального текста у него должно быть более высокими, широкими, чем у пианиста, играющего лишь сольные произведения.</a:t>
            </a:r>
          </a:p>
          <a:p>
            <a:pPr marR="36195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kern="15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Работа по созданию композиции совершается в тесном творческом контакте концертмейстера и педагога – хореографа, а выстроенная форма отражает совместный результат усилий сотрудничества.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052736"/>
            <a:ext cx="7488832" cy="5464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xit" presetSubtype="16" fill="hold" grpId="1" nodeType="after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" grpId="1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4.hostingkartinok.com/uploads/images/2012/12/d86012e6a948fdb034e2d5934915f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" y="-1"/>
            <a:ext cx="8229600" cy="1628801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Здесь музыка и танец в единении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И музы две обнявшись в восхищении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b="1" dirty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Творят добро и красоту… </a:t>
            </a:r>
          </a:p>
          <a:p>
            <a:pPr algn="ctr">
              <a:lnSpc>
                <a:spcPct val="110000"/>
              </a:lnSpc>
            </a:pPr>
            <a:endParaRPr lang="ru-RU" b="1" dirty="0">
              <a:latin typeface="Monotype Corsiva" pitchFamily="66" charset="0"/>
            </a:endParaRPr>
          </a:p>
          <a:p>
            <a:endParaRPr lang="ru-RU" dirty="0"/>
          </a:p>
        </p:txBody>
      </p:sp>
      <p:pic>
        <p:nvPicPr>
          <p:cNvPr id="5" name="Picture 6" descr="C:\Users\Вера\Desktop\фото Алены\11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11" t="21487" r="14264"/>
          <a:stretch/>
        </p:blipFill>
        <p:spPr bwMode="auto">
          <a:xfrm>
            <a:off x="1331640" y="1844824"/>
            <a:ext cx="6361942" cy="4278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324343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http://uhouse.ru/uploads/posts/2012-02/1329071204_dc22_th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9623"/>
            <a:ext cx="9144000" cy="4898377"/>
          </a:xfrm>
          <a:prstGeom prst="rect">
            <a:avLst/>
          </a:prstGeom>
          <a:noFill/>
        </p:spPr>
      </p:pic>
      <p:pic>
        <p:nvPicPr>
          <p:cNvPr id="36868" name="Picture 4" descr="http://mkrf.ru/upload/iblock/3dc/3dc341bec6d5296a52b60c63f6b5af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80526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093296"/>
            <a:ext cx="8229600" cy="458115"/>
          </a:xfrm>
        </p:spPr>
        <p:txBody>
          <a:bodyPr>
            <a:noAutofit/>
          </a:bodyPr>
          <a:lstStyle/>
          <a:p>
            <a:pPr algn="ctr"/>
            <a:r>
              <a:rPr lang="ru-RU" b="1" dirty="0" smtClean="0">
                <a:solidFill>
                  <a:srgbClr val="C49500"/>
                </a:solidFill>
              </a:rPr>
              <a:t>Спасибо за внимание</a:t>
            </a:r>
            <a:endParaRPr lang="ru-RU" b="1" dirty="0">
              <a:solidFill>
                <a:srgbClr val="C49500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wallpaperscraft.ru/image/fon_tekstura_odnotonnyy_poverhnost_50513_2560x1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7984" y="1052736"/>
            <a:ext cx="4248472" cy="4968552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 Концертмейстер хореографического отделения  ГБОУРК«КУВКИЛИ»  Хоменко  Лилия  Владимировна, </a:t>
            </a:r>
            <a:b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г.Керчь, Республика Крым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52736"/>
            <a:ext cx="3384376" cy="5057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oboi-dlja-stola.ru/file/7277/760x0/16:9/%D0%A2%D1%83%D1%81%D0%BA%D0%BB%D0%BE%D0%B5-%D0%BE%D1%81%D0%B2%D0%B5%D1%89%D0%B5%D0%BD%D0%B8%D0%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90872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Всем известно, что танцевать дети хотят с самого раннего возраста, поскольку испытывают постоянную потребность в движениях. Красивая эмоциональная музыка доставляет детям радость, поднимает настроение, вызывает желание двигаться под нее.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Танец и есть та форма самовыражения, которая так необходима детям. Через танец дети начинают знакомство с разнообразными танцевальными жанрами в музыке: вальс, полька, марш, русский народный танец. Чутко откликаясь на музыку и овладевая навыками танцевальных движений, дети увлеченно и с удовольствием принимают участие в хореографических постановках и танцевальных номерах.</a:t>
            </a:r>
          </a:p>
          <a:p>
            <a:pPr algn="ctr"/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Основная моя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задача,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концертмейстера, </a:t>
            </a:r>
            <a:r>
              <a:rPr lang="ru-RU" sz="2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найти такие способы и методы работы с детьми, которые смогут не только развить заложенные в них музыкальные и танцевальные задатки и способности, но и научить детей чувствовать и понимать музыку. Ведь именно с музыкой движение связано неразрывно, без нее не может существовать танец, не зря говорят, что музыка – душа танца.</a:t>
            </a:r>
            <a:endParaRPr lang="ru-RU" sz="2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Введение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 descr="http://www.zwalls.ru/pic/201311/2560x1600/zwalls.ru-33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210" y="0"/>
            <a:ext cx="9173210" cy="6858000"/>
          </a:xfrm>
          <a:prstGeom prst="rect">
            <a:avLst/>
          </a:prstGeom>
          <a:noFill/>
        </p:spPr>
      </p:pic>
      <p:sp>
        <p:nvSpPr>
          <p:cNvPr id="14" name="Заголовок 13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45811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 древнейших времён </a:t>
            </a:r>
            <a:b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танец </a:t>
            </a:r>
            <a:b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4000" b="1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связан с музыкой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492896"/>
            <a:ext cx="8229600" cy="3918803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О </a:t>
            </a:r>
            <a:r>
              <a:rPr lang="ru-RU" sz="4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слиянии музыки и танца с помощью ритма в единое искусство пишет </a:t>
            </a:r>
            <a:r>
              <a:rPr lang="ru-RU" sz="4400" dirty="0" err="1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Панасье</a:t>
            </a:r>
            <a:r>
              <a:rPr lang="ru-RU" sz="4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Юг, исследователь «подлинного джаза</a:t>
            </a:r>
            <a:r>
              <a:rPr lang="ru-RU" sz="4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»: </a:t>
            </a:r>
            <a:r>
              <a:rPr lang="ru-RU" sz="4400" dirty="0" smtClean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«Музыка и танец тесно связаны, это две грани одного искусства, музыка выражает тоже, что танец –жестом». Толковый словарь русского языка Ожегова определяет хореографию как искусство танца. Поэтому два искусства тесно связаны друг с другом.</a:t>
            </a:r>
            <a:endParaRPr lang="ru-RU" sz="4400" dirty="0" smtClean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4400" b="1" i="1" dirty="0">
              <a:solidFill>
                <a:schemeClr val="tx1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8446" name="Picture 14" descr="http://www.ms77.ru/images/081458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2204864"/>
            <a:ext cx="3635896" cy="2498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48" name="Picture 16" descr="https://www.temehu.com/pictures1/ber1/egyptianwomenplayinghar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204864"/>
            <a:ext cx="5436096" cy="2552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4" name="Picture 2" descr="http://2.bp.blogspot.com/-j7954z3UgDw/UX7v5gzxmKI/AAAAAAAAE_U/yxm_5m7FPxU/s1600/Geranos.+%D0%92%D0%B0%D0%B7%D0%B0+%D0%B2+%D0%BC%D1%83%D0%B7%D0%B5%D0%B5+%D0%91%D0%BE%D1%80%D0%B1%D0%BE%D0%BD%D0%B8%D0%BA%D0%BE,+%D0%9D%D0%B0%D0%BF%D0%BB%D0%B5%D1%8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25144"/>
            <a:ext cx="9144000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94092203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likeinvest.org.doskaurala.ru/orimg/95649-27312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Вера\Desktop\фото Алены\Оfff 0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93" r="71239"/>
          <a:stretch/>
        </p:blipFill>
        <p:spPr bwMode="auto">
          <a:xfrm>
            <a:off x="7092280" y="188640"/>
            <a:ext cx="1778220" cy="39669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Вера\Desktop\фото Алены\Оfff 0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745" t="4520" r="48570" b="32277"/>
          <a:stretch/>
        </p:blipFill>
        <p:spPr bwMode="auto">
          <a:xfrm>
            <a:off x="251520" y="188640"/>
            <a:ext cx="1728192" cy="3947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980728"/>
            <a:ext cx="8229600" cy="458115"/>
          </a:xfrm>
        </p:spPr>
        <p:txBody>
          <a:bodyPr>
            <a:noAutofit/>
          </a:bodyPr>
          <a:lstStyle/>
          <a:p>
            <a:pPr lvl="0" algn="ctr"/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Роль музыки на уроках </a:t>
            </a:r>
            <a:br>
              <a:rPr lang="ru-RU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</a:br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хореографии</a:t>
            </a:r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Monotype Corsiva" pitchFamily="66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84784"/>
            <a:ext cx="8229600" cy="3918803"/>
          </a:xfrm>
        </p:spPr>
        <p:txBody>
          <a:bodyPr>
            <a:normAutofit/>
          </a:bodyPr>
          <a:lstStyle/>
          <a:p>
            <a:pPr marL="400050" lvl="1" indent="0" algn="ctr">
              <a:buNone/>
              <a:tabLst>
                <a:tab pos="457200" algn="l"/>
              </a:tabLst>
            </a:pPr>
            <a:r>
              <a:rPr lang="ru-RU" dirty="0" smtClean="0">
                <a:solidFill>
                  <a:schemeClr val="tx1"/>
                </a:solidFill>
              </a:rPr>
              <a:t>Роль музыки на уроках хореографии невозможно переоценить, поскольку именно в ней имеется идеальный образец организованного движения: музыка регулирует движение и даёт чёткие представления о соотношении между временем, пространством и движением. </a:t>
            </a:r>
          </a:p>
          <a:p>
            <a:pPr marL="0" lvl="0" indent="0" algn="ctr">
              <a:buNone/>
              <a:tabLst>
                <a:tab pos="457200" algn="l"/>
              </a:tabLst>
            </a:pPr>
            <a:endParaRPr lang="ru-RU" sz="2800" b="1" dirty="0" smtClean="0">
              <a:latin typeface="Monotype Corsiva" pitchFamily="66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081723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xit" presetSubtype="4" fill="hold" grpId="1" nodeType="after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s://im2-tub-ru.yandex.net/i?id=2e21208a221752d0b3f22a1ae3c67eaa&amp;n=33&amp;h=215&amp;w=34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C:\Users\Вера\Desktop\урок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520" t="11680" b="6627"/>
          <a:stretch/>
        </p:blipFill>
        <p:spPr bwMode="auto">
          <a:xfrm>
            <a:off x="179512" y="1844824"/>
            <a:ext cx="3707904" cy="248246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95536" y="1340768"/>
            <a:ext cx="8229600" cy="4581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Музыка на з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анятиях хореографии -  не только    </a:t>
            </a:r>
            <a:r>
              <a:rPr lang="ru-RU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лиш</a:t>
            </a:r>
            <a:r>
              <a:rPr lang="ru-RU" b="1" dirty="0" smtClean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  <a:t>ь сопровождение</a:t>
            </a:r>
            <a:br>
              <a:rPr lang="ru-RU" b="1" dirty="0" smtClean="0">
                <a:solidFill>
                  <a:schemeClr val="bg1"/>
                </a:solidFill>
                <a:latin typeface="Monotype Corsiva" pitchFamily="66" charset="0"/>
                <a:ea typeface="Times New Roman"/>
              </a:rPr>
            </a:br>
            <a:r>
              <a:rPr lang="ru-RU" b="1" dirty="0" smtClean="0">
                <a:solidFill>
                  <a:schemeClr val="bg1"/>
                </a:solidFill>
                <a:latin typeface="Times New Roman"/>
                <a:ea typeface="Times New Roman"/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/>
            </a:r>
            <a:br>
              <a:rPr lang="ru-RU" dirty="0" smtClean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924944"/>
            <a:ext cx="9144000" cy="4149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Музыка на занятиях хореографии не является лишь сопровождением, фоном для того или иного упражнения, она органически включается в содержание каждого урока как неотъемлемая составная его часть. Использование на уроках высокохудожественной музыки обогащает учащихся эстетическими впечатлениями, расширяет их музыкальный кругозор, воспитывает музыкальный вкус.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2800" b="1" dirty="0" smtClean="0">
              <a:latin typeface="Monotype Corsiva" pitchFamily="66" charset="0"/>
              <a:ea typeface="Times New Roman"/>
            </a:endParaRPr>
          </a:p>
        </p:txBody>
      </p:sp>
      <p:pic>
        <p:nvPicPr>
          <p:cNvPr id="6" name="Picture 5" descr="C:\Users\Вера\Desktop\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7" t="21943" r="14023" b="14302"/>
          <a:stretch/>
        </p:blipFill>
        <p:spPr bwMode="auto">
          <a:xfrm>
            <a:off x="179512" y="4365104"/>
            <a:ext cx="4716016" cy="225963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8921952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afterEffect">
                                  <p:stCondLst>
                                    <p:cond delay="13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ubackground.com/_ph/85/381528429.jpg?14622578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" name="Picture 3" descr="F:\отобранные\DSC_08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7" t="19401" r="7291" b="8442"/>
          <a:stretch/>
        </p:blipFill>
        <p:spPr bwMode="auto">
          <a:xfrm>
            <a:off x="3419872" y="2204864"/>
            <a:ext cx="3166320" cy="1672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3486916" cy="394211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3300" b="1" dirty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Движения под </a:t>
            </a:r>
            <a:r>
              <a:rPr lang="ru-RU" sz="3300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музыку помогают развитию</a:t>
            </a:r>
          </a:p>
          <a:p>
            <a:pPr marL="0" indent="0" algn="ctr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3300" b="1" dirty="0" smtClean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художественного образа </a:t>
            </a:r>
            <a:r>
              <a:rPr lang="ru-RU" sz="3300" b="1" dirty="0">
                <a:solidFill>
                  <a:schemeClr val="tx1"/>
                </a:solidFill>
                <a:latin typeface="Monotype Corsiva" pitchFamily="66" charset="0"/>
                <a:ea typeface="Times New Roman"/>
              </a:rPr>
              <a:t> </a:t>
            </a:r>
          </a:p>
          <a:p>
            <a:endParaRPr lang="ru-RU" dirty="0"/>
          </a:p>
        </p:txBody>
      </p:sp>
      <p:pic>
        <p:nvPicPr>
          <p:cNvPr id="8" name="Picture 6" descr="F:\отобранные\DSC_062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190" t="-984" r="17887"/>
          <a:stretch/>
        </p:blipFill>
        <p:spPr bwMode="auto">
          <a:xfrm>
            <a:off x="3779912" y="260648"/>
            <a:ext cx="2030189" cy="1800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хореография\отчётный концерт 18.05.10 00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73" t="49204" r="14131" b="9975"/>
          <a:stretch/>
        </p:blipFill>
        <p:spPr bwMode="auto">
          <a:xfrm>
            <a:off x="2627784" y="4005064"/>
            <a:ext cx="6145967" cy="24482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60648"/>
            <a:ext cx="2422555" cy="1785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32239" y="2204864"/>
            <a:ext cx="2032589" cy="1656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2483768" y="4293096"/>
            <a:ext cx="6372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Движения под музыку способствуют усилению эмоционального воздействия музыки, помогают прослеживать развитие художественного образа.  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986371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xit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http://s5.favim.com/610/141218/art-ballet-cool-dance-Favim.com-2319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683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229600" cy="4525963"/>
          </a:xfrm>
        </p:spPr>
        <p:txBody>
          <a:bodyPr/>
          <a:lstStyle/>
          <a:p>
            <a:pPr marL="0" lvl="0" indent="0" algn="ctr">
              <a:lnSpc>
                <a:spcPct val="110000"/>
              </a:lnSpc>
              <a:buNone/>
            </a:pPr>
            <a:r>
              <a:rPr lang="ru-RU" sz="3200" b="1" dirty="0" smtClean="0">
                <a:solidFill>
                  <a:prstClr val="black"/>
                </a:solidFill>
                <a:latin typeface="Monotype Corsiva" pitchFamily="66" charset="0"/>
                <a:ea typeface="Times New Roman"/>
              </a:rPr>
              <a:t>Музыка развивает детей и обучает</a:t>
            </a:r>
          </a:p>
          <a:p>
            <a:pPr marL="0" lvl="0" indent="0" algn="ctr">
              <a:lnSpc>
                <a:spcPct val="110000"/>
              </a:lnSpc>
              <a:buNone/>
            </a:pPr>
            <a:endParaRPr lang="ru-RU" sz="2800" b="1" dirty="0">
              <a:solidFill>
                <a:prstClr val="black"/>
              </a:solidFill>
              <a:latin typeface="Monotype Corsiva" pitchFamily="66" charset="0"/>
              <a:ea typeface="Times New Roman"/>
            </a:endParaRPr>
          </a:p>
          <a:p>
            <a:pPr marL="0" lvl="0" indent="0" algn="ctr">
              <a:lnSpc>
                <a:spcPct val="110000"/>
              </a:lnSpc>
              <a:buNone/>
            </a:pPr>
            <a:r>
              <a:rPr lang="ru-RU" sz="2800" b="1" dirty="0">
                <a:solidFill>
                  <a:prstClr val="black"/>
                </a:solidFill>
                <a:latin typeface="Monotype Corsiva" pitchFamily="66" charset="0"/>
                <a:ea typeface="Times New Roman"/>
              </a:rPr>
              <a:t> </a:t>
            </a:r>
          </a:p>
          <a:p>
            <a:endParaRPr lang="ru-RU" dirty="0"/>
          </a:p>
        </p:txBody>
      </p:sp>
      <p:pic>
        <p:nvPicPr>
          <p:cNvPr id="5" name="Picture 2" descr="C:\Users\Вера\Desktop\100NIKON\DSCN28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682"/>
          <a:stretch/>
        </p:blipFill>
        <p:spPr bwMode="auto">
          <a:xfrm>
            <a:off x="5796136" y="3717032"/>
            <a:ext cx="3096344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844824"/>
            <a:ext cx="2232248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 flipH="1">
            <a:off x="5724128" y="856357"/>
            <a:ext cx="341987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Музыка прививает воспитанникам осознанное отношение к музыкальному произведению – умение слышать музыкальную фразу, помогает ориентироваться в характере музыки, ритмическом рисунке, динамике. Словом она аккумулирует все средства для танца, потому что он создаёт художественный образ под музыку. </a:t>
            </a:r>
            <a:endParaRPr kumimoji="0" lang="ru-RU" sz="3200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9106619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xit" presetSubtype="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images.forwallpaper.com/files/thumbs/preview/97/975257__dance_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</a:rPr>
              <a:t>Концертме</a:t>
            </a:r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йст</a:t>
            </a:r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</a:rPr>
              <a:t>ер- 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</a:rPr>
              <a:t>лучший  помощник 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itchFamily="66" charset="0"/>
              </a:rPr>
              <a:t>педе</a:t>
            </a:r>
            <a:r>
              <a:rPr lang="ru-RU" sz="3200" b="1" dirty="0" err="1" smtClean="0">
                <a:solidFill>
                  <a:schemeClr val="bg1"/>
                </a:solidFill>
                <a:latin typeface="Monotype Corsiva" pitchFamily="66" charset="0"/>
              </a:rPr>
              <a:t>гог</a:t>
            </a:r>
            <a:r>
              <a:rPr lang="ru-RU" sz="3200" b="1" dirty="0" err="1" smtClean="0">
                <a:solidFill>
                  <a:schemeClr val="tx1"/>
                </a:solidFill>
                <a:latin typeface="Monotype Corsiva" pitchFamily="66" charset="0"/>
              </a:rPr>
              <a:t>у</a:t>
            </a:r>
            <a:r>
              <a:rPr lang="ru-RU" sz="3200" b="1" dirty="0" smtClean="0">
                <a:solidFill>
                  <a:schemeClr val="tx1"/>
                </a:solidFill>
                <a:latin typeface="Monotype Corsiva" pitchFamily="66" charset="0"/>
              </a:rPr>
              <a:t>- хореографу</a:t>
            </a:r>
            <a:endParaRPr lang="ru-RU" sz="3200" b="1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395536" y="1340768"/>
            <a:ext cx="320384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занятиях по хореографии концертмейстер ведёт оформление музыкой занятия и должен выполнять основные обязанности концертмейстера,</a:t>
            </a: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быть помощником педагога. Он должен владеть всеми приемами игры на музыкальном инструменте – фортепиано.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6" descr="C:\Users\User\Desktop\Новый орп7рисунок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293096"/>
            <a:ext cx="4427983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6" name="Picture 8" descr="C:\Users\User\Desktop\Новый рисурп76нок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988840"/>
            <a:ext cx="4427984" cy="22139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22864991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29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xit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8.3|6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3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Zelenye-volny</Template>
  <TotalTime>2420</TotalTime>
  <Words>909</Words>
  <Application>Microsoft Office PowerPoint</Application>
  <PresentationFormat>Экран (4:3)</PresentationFormat>
  <Paragraphs>47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Искусство танца и музыки</vt:lpstr>
      <vt:lpstr>Выполнила: Концертмейстер хореографического отделения  ГБОУРК«КУВКИЛИ»  Хоменко  Лилия  Владимировна,  г.Керчь, Республика Крым </vt:lpstr>
      <vt:lpstr>Введение</vt:lpstr>
      <vt:lpstr>С древнейших времён  танец  связан с музыкой </vt:lpstr>
      <vt:lpstr>Роль музыки на уроках  хореографии </vt:lpstr>
      <vt:lpstr>Музыка на занятиях хореографии -  не только    лишь сопровождение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Результат усилий сотрудничества</vt:lpstr>
      <vt:lpstr>Слайд 18</vt:lpstr>
      <vt:lpstr>Спасибо за внимание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Классический танец</dc:title>
  <dc:creator>Вера</dc:creator>
  <cp:lastModifiedBy>User</cp:lastModifiedBy>
  <cp:revision>195</cp:revision>
  <dcterms:created xsi:type="dcterms:W3CDTF">2013-05-13T07:59:21Z</dcterms:created>
  <dcterms:modified xsi:type="dcterms:W3CDTF">2016-06-29T13:44:41Z</dcterms:modified>
</cp:coreProperties>
</file>