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9" r:id="rId32"/>
    <p:sldId id="294" r:id="rId33"/>
    <p:sldId id="290" r:id="rId34"/>
    <p:sldId id="291" r:id="rId35"/>
    <p:sldId id="292" r:id="rId36"/>
    <p:sldId id="286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bg2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gif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gi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500174"/>
            <a:ext cx="681487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Страны Азии,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Африки 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 Латинской Америки</a:t>
            </a:r>
          </a:p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 1945-1991гг.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297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августе 1946г. было создано временное правительство во главе с Неру. Мусульманская лига отказалась войти в правительство и провозгласила начало прямой борьбы за Пакистан. Уже в августе в Калькутте начались погромы в индусских кварталах, в ответ запылали мусульманские кварталы города. Столкновения между индусами и мусульманами, перерастающие в резню, перекинулись на другие районы страны.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132856"/>
            <a:ext cx="3312369" cy="228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07192"/>
            <a:ext cx="2509639" cy="370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98219" y="4579238"/>
            <a:ext cx="2141933" cy="73866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Мусульмане у тела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убитого индуса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в Калькутте.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0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феврале 1947г. </a:t>
            </a:r>
            <a:r>
              <a:rPr lang="ru-RU" sz="1400" dirty="0" smtClean="0">
                <a:latin typeface="Arial Black" pitchFamily="34" charset="0"/>
              </a:rPr>
              <a:t>британцы объявили </a:t>
            </a:r>
            <a:r>
              <a:rPr lang="ru-RU" sz="1400" dirty="0">
                <a:latin typeface="Arial Black" pitchFamily="34" charset="0"/>
              </a:rPr>
              <a:t>о намерении предоставить Индии права доминиона при условии раздела её по религиозному признаку на Индийский Союз и Пакистан. </a:t>
            </a:r>
            <a:r>
              <a:rPr lang="ru-RU" sz="1400" dirty="0" smtClean="0">
                <a:latin typeface="Arial Black" pitchFamily="34" charset="0"/>
              </a:rPr>
              <a:t>Огромное </a:t>
            </a:r>
            <a:r>
              <a:rPr lang="ru-RU" sz="1400" dirty="0">
                <a:latin typeface="Arial Black" pitchFamily="34" charset="0"/>
              </a:rPr>
              <a:t>число беженцев перебралось из пакистанских частей в индийские районы и наоборот. </a:t>
            </a:r>
            <a:r>
              <a:rPr lang="ru-RU" sz="1400" dirty="0" smtClean="0">
                <a:latin typeface="Arial Black" pitchFamily="34" charset="0"/>
              </a:rPr>
              <a:t>Против </a:t>
            </a:r>
            <a:r>
              <a:rPr lang="ru-RU" sz="1400" dirty="0">
                <a:latin typeface="Arial Black" pitchFamily="34" charset="0"/>
              </a:rPr>
              <a:t>разжигания религиозной розни выступал М. Ганди. Он требовал создания приемлемых условий для мусульман, оставшихся в Индии. Это вызывало нападки, обвинения в предательстве интересов индусов. В </a:t>
            </a:r>
            <a:r>
              <a:rPr lang="ru-RU" sz="1400" i="1" dirty="0">
                <a:latin typeface="Arial Black" pitchFamily="34" charset="0"/>
              </a:rPr>
              <a:t>январе 1948г. М</a:t>
            </a:r>
            <a:r>
              <a:rPr lang="ru-RU" sz="1400" i="1" dirty="0" smtClean="0">
                <a:latin typeface="Arial Black" pitchFamily="34" charset="0"/>
              </a:rPr>
              <a:t>. Ганди </a:t>
            </a:r>
            <a:r>
              <a:rPr lang="ru-RU" sz="1400" i="1" dirty="0">
                <a:latin typeface="Arial Black" pitchFamily="34" charset="0"/>
              </a:rPr>
              <a:t>был убит</a:t>
            </a:r>
            <a:r>
              <a:rPr lang="ru-RU" sz="1400" dirty="0">
                <a:latin typeface="Arial Black" pitchFamily="34" charset="0"/>
              </a:rPr>
              <a:t> членом одной из религиозных организаций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6999"/>
            <a:ext cx="3312368" cy="242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4454" y="4907173"/>
            <a:ext cx="1845378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У тела М. Ганди.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104" y="3218106"/>
            <a:ext cx="4266344" cy="294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04456" y="250030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Погребальный костер Махатмы Ганди. Ганди был убит 30 января 1948 </a:t>
            </a:r>
            <a:r>
              <a:rPr lang="ru-RU" sz="1400" dirty="0" smtClean="0">
                <a:latin typeface="Arial Black" pitchFamily="34" charset="0"/>
              </a:rPr>
              <a:t>г.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1400" i="1" dirty="0">
                <a:latin typeface="Arial Black" pitchFamily="34" charset="0"/>
              </a:rPr>
              <a:t>14 августа 1947г. </a:t>
            </a:r>
            <a:r>
              <a:rPr lang="ru-RU" sz="1400" dirty="0">
                <a:latin typeface="Arial Black" pitchFamily="34" charset="0"/>
              </a:rPr>
              <a:t>было провозглашено основание </a:t>
            </a:r>
            <a:r>
              <a:rPr lang="ru-RU" sz="1400" i="1" dirty="0">
                <a:latin typeface="Arial Black" pitchFamily="34" charset="0"/>
              </a:rPr>
              <a:t>доминиона Пакистан. </a:t>
            </a:r>
            <a:r>
              <a:rPr lang="ru-RU" sz="1400" dirty="0">
                <a:latin typeface="Arial Black" pitchFamily="34" charset="0"/>
              </a:rPr>
              <a:t>Главой правительства Пакистана стал лидер Мусульманской лиги </a:t>
            </a:r>
            <a:r>
              <a:rPr lang="ru-RU" sz="1400" i="1" dirty="0" err="1">
                <a:latin typeface="Arial Black" pitchFamily="34" charset="0"/>
              </a:rPr>
              <a:t>Ликиат</a:t>
            </a:r>
            <a:r>
              <a:rPr lang="ru-RU" sz="1400" i="1" dirty="0">
                <a:latin typeface="Arial Black" pitchFamily="34" charset="0"/>
              </a:rPr>
              <a:t> Али Хан. 15 августа </a:t>
            </a:r>
            <a:r>
              <a:rPr lang="ru-RU" sz="1400" dirty="0">
                <a:latin typeface="Arial Black" pitchFamily="34" charset="0"/>
              </a:rPr>
              <a:t>провозгласил свою независимость </a:t>
            </a:r>
            <a:r>
              <a:rPr lang="ru-RU" sz="1400" i="1" dirty="0">
                <a:latin typeface="Arial Black" pitchFamily="34" charset="0"/>
              </a:rPr>
              <a:t>Индийский Союз. </a:t>
            </a:r>
            <a:r>
              <a:rPr lang="ru-RU" sz="1400" dirty="0">
                <a:latin typeface="Arial Black" pitchFamily="34" charset="0"/>
              </a:rPr>
              <a:t>Из 600 княжеств подавляющее большинство присоединились к Индии. Первое индийское правительство возглавил Дж. Неру.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66" y="1628800"/>
            <a:ext cx="20955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39891" y="4548667"/>
            <a:ext cx="2004075" cy="73866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Премьер-министр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Пакистана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Л. Али Хан.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5" y="1700808"/>
            <a:ext cx="3076575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:\Users\user\Desktop\805d052BQI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83" y="2771393"/>
            <a:ext cx="2553229" cy="17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ru-RU" sz="1400" i="1" dirty="0" smtClean="0">
                <a:latin typeface="Arial Black" pitchFamily="34" charset="0"/>
              </a:rPr>
              <a:t>Княжество Кашмир </a:t>
            </a:r>
            <a:r>
              <a:rPr lang="ru-RU" sz="1400" dirty="0" smtClean="0">
                <a:latin typeface="Arial Black" pitchFamily="34" charset="0"/>
              </a:rPr>
              <a:t>должно </a:t>
            </a:r>
            <a:r>
              <a:rPr lang="ru-RU" sz="1400" dirty="0">
                <a:latin typeface="Arial Black" pitchFamily="34" charset="0"/>
              </a:rPr>
              <a:t>было войти в состав Индийского Союза, хотя большинство населения составляли мусульмане. Осенью 1947г. пакистанские войска вторглись на территорию Кашмира. Махараджа заявил о присоединении к Индии, в Кашмир вступили индийские войска. Но западная часть княжества была занята пакистанскими войсками. Кашмирский вопрос стал яблоком раздора между Индией и Пакистаном и одной из главных причин </a:t>
            </a:r>
            <a:r>
              <a:rPr lang="ru-RU" sz="1400" i="1" dirty="0">
                <a:latin typeface="Arial Black" pitchFamily="34" charset="0"/>
              </a:rPr>
              <a:t>индо-пакистанских войн 1965 и 1971 гг. </a:t>
            </a:r>
            <a:r>
              <a:rPr lang="ru-RU" sz="1400" dirty="0">
                <a:latin typeface="Arial Black" pitchFamily="34" charset="0"/>
              </a:rPr>
              <a:t>Результатом войны </a:t>
            </a:r>
            <a:r>
              <a:rPr lang="ru-RU" sz="1400" i="1" dirty="0">
                <a:latin typeface="Arial Black" pitchFamily="34" charset="0"/>
              </a:rPr>
              <a:t>1971г.</a:t>
            </a:r>
            <a:r>
              <a:rPr lang="ru-RU" sz="1400" dirty="0">
                <a:latin typeface="Arial Black" pitchFamily="34" charset="0"/>
              </a:rPr>
              <a:t> стало образование на месте Восточного Пакистана государства </a:t>
            </a:r>
            <a:r>
              <a:rPr lang="ru-RU" sz="1400" i="1" dirty="0">
                <a:latin typeface="Arial Black" pitchFamily="34" charset="0"/>
              </a:rPr>
              <a:t>Бангладеш.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0" y="2428489"/>
            <a:ext cx="285631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C:\Users\user\Desktop\banglades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01566"/>
            <a:ext cx="199676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53246"/>
            <a:ext cx="3440435" cy="239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54558" y="5191796"/>
            <a:ext cx="2895344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Индо-пакистанская война.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1971г.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16224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1949г. </a:t>
            </a:r>
            <a:r>
              <a:rPr lang="ru-RU" sz="1400" dirty="0">
                <a:latin typeface="Arial Black" pitchFamily="34" charset="0"/>
              </a:rPr>
              <a:t>Индия приняла конституцию, провозглашавшую её </a:t>
            </a:r>
            <a:r>
              <a:rPr lang="ru-RU" sz="1400" i="1" dirty="0">
                <a:latin typeface="Arial Black" pitchFamily="34" charset="0"/>
              </a:rPr>
              <a:t>республикой. </a:t>
            </a:r>
            <a:r>
              <a:rPr lang="ru-RU" sz="1400" dirty="0">
                <a:latin typeface="Arial Black" pitchFamily="34" charset="0"/>
              </a:rPr>
              <a:t>Победы на выборах до конца 70-х гг. XX в. одерживал ИНК. Его лидеры выступали за развитие смешанной экономики при сильных позициях в ней государства. </a:t>
            </a:r>
            <a:r>
              <a:rPr lang="ru-RU" sz="1400" dirty="0" smtClean="0">
                <a:latin typeface="Arial Black" pitchFamily="34" charset="0"/>
              </a:rPr>
              <a:t>Экономика </a:t>
            </a:r>
            <a:r>
              <a:rPr lang="ru-RU" sz="1400" dirty="0">
                <a:latin typeface="Arial Black" pitchFamily="34" charset="0"/>
              </a:rPr>
              <a:t>Индии, несмотря на все трудности, довольно успешно развивалась. </a:t>
            </a:r>
            <a:r>
              <a:rPr lang="ru-RU" sz="1400" dirty="0" smtClean="0">
                <a:latin typeface="Arial Black" pitchFamily="34" charset="0"/>
              </a:rPr>
              <a:t>Во </a:t>
            </a:r>
            <a:r>
              <a:rPr lang="ru-RU" sz="1400" dirty="0">
                <a:latin typeface="Arial Black" pitchFamily="34" charset="0"/>
              </a:rPr>
              <a:t>внешней политике Индия взяла курс на неучастие в блоках, борьбу за мир. Дружественные отношения поддерживались с СССР. После смерти Неру пост премьер-министра перешёл к его дочери </a:t>
            </a:r>
            <a:r>
              <a:rPr lang="ru-RU" sz="1400" i="1" dirty="0">
                <a:latin typeface="Arial Black" pitchFamily="34" charset="0"/>
              </a:rPr>
              <a:t>Индире Ганди</a:t>
            </a:r>
            <a:r>
              <a:rPr lang="ru-RU" sz="1400" i="1" dirty="0" smtClean="0">
                <a:latin typeface="Arial Black" pitchFamily="34" charset="0"/>
              </a:rPr>
              <a:t>. </a:t>
            </a:r>
            <a:r>
              <a:rPr lang="ru-RU" sz="1400" dirty="0" smtClean="0">
                <a:latin typeface="Arial Black" pitchFamily="34" charset="0"/>
              </a:rPr>
              <a:t>Она </a:t>
            </a:r>
            <a:r>
              <a:rPr lang="ru-RU" sz="1400" dirty="0">
                <a:latin typeface="Arial Black" pitchFamily="34" charset="0"/>
              </a:rPr>
              <a:t>была </a:t>
            </a:r>
            <a:r>
              <a:rPr lang="ru-RU" sz="1400" dirty="0" smtClean="0">
                <a:latin typeface="Arial Black" pitchFamily="34" charset="0"/>
              </a:rPr>
              <a:t>застрелена </a:t>
            </a:r>
            <a:r>
              <a:rPr lang="ru-RU" sz="1400" i="1" dirty="0" smtClean="0">
                <a:latin typeface="Arial Black" pitchFamily="34" charset="0"/>
              </a:rPr>
              <a:t>31 </a:t>
            </a:r>
            <a:r>
              <a:rPr lang="ru-RU" sz="1400" i="1" dirty="0">
                <a:latin typeface="Arial Black" pitchFamily="34" charset="0"/>
              </a:rPr>
              <a:t>октября </a:t>
            </a:r>
            <a:r>
              <a:rPr lang="ru-RU" sz="1400" i="1" dirty="0" smtClean="0">
                <a:latin typeface="Arial Black" pitchFamily="34" charset="0"/>
              </a:rPr>
              <a:t>1984г.  </a:t>
            </a:r>
            <a:r>
              <a:rPr lang="ru-RU" sz="1400" dirty="0">
                <a:latin typeface="Arial Black" pitchFamily="34" charset="0"/>
              </a:rPr>
              <a:t>двумя сикхами из ее же личной охраны. </a:t>
            </a:r>
            <a:r>
              <a:rPr lang="ru-RU" sz="1400" i="1" dirty="0" smtClean="0">
                <a:latin typeface="Arial Black" pitchFamily="34" charset="0"/>
              </a:rPr>
              <a:t>  </a:t>
            </a:r>
            <a:endParaRPr lang="ru-RU" sz="1400" i="1" dirty="0">
              <a:latin typeface="Arial Black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2420888"/>
            <a:ext cx="1666875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8926" y="4293096"/>
            <a:ext cx="1723550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Похороны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Индиры Ганди.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797152"/>
            <a:ext cx="2004075" cy="73866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Премьер-министр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Индии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Индира Ганди.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21328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Индира Ганди: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«Истинный </a:t>
            </a:r>
            <a:r>
              <a:rPr lang="ru-RU" dirty="0">
                <a:latin typeface="Arial Black" pitchFamily="34" charset="0"/>
              </a:rPr>
              <a:t>путь жизни – это путь Истины, Ненасилия и </a:t>
            </a:r>
            <a:r>
              <a:rPr lang="ru-RU" dirty="0" smtClean="0">
                <a:latin typeface="Arial Black" pitchFamily="34" charset="0"/>
              </a:rPr>
              <a:t>Любви».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212976"/>
            <a:ext cx="3891251" cy="255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6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После убийства И. Ганди 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>
                <a:latin typeface="Arial Black" pitchFamily="34" charset="0"/>
              </a:rPr>
              <a:t>премьер-министром стал её сын </a:t>
            </a:r>
            <a:r>
              <a:rPr lang="ru-RU" sz="1400" i="1" dirty="0" err="1">
                <a:latin typeface="Arial Black" pitchFamily="34" charset="0"/>
              </a:rPr>
              <a:t>Раджив</a:t>
            </a:r>
            <a:r>
              <a:rPr lang="ru-RU" sz="1400" i="1" dirty="0">
                <a:latin typeface="Arial Black" pitchFamily="34" charset="0"/>
              </a:rPr>
              <a:t> Ганди, </a:t>
            </a:r>
            <a:r>
              <a:rPr lang="ru-RU" sz="1400" dirty="0">
                <a:latin typeface="Arial Black" pitchFamily="34" charset="0"/>
              </a:rPr>
              <a:t>убитый </a:t>
            </a:r>
            <a:r>
              <a:rPr lang="ru-RU" sz="1400" i="1" dirty="0">
                <a:latin typeface="Arial Black" pitchFamily="34" charset="0"/>
              </a:rPr>
              <a:t>в 1991г. </a:t>
            </a:r>
            <a:r>
              <a:rPr lang="ru-RU" sz="1400" dirty="0" smtClean="0">
                <a:latin typeface="Arial Black" pitchFamily="34" charset="0"/>
              </a:rPr>
              <a:t>В </a:t>
            </a:r>
            <a:r>
              <a:rPr lang="ru-RU" sz="1400" dirty="0">
                <a:latin typeface="Arial Black" pitchFamily="34" charset="0"/>
              </a:rPr>
              <a:t>конце XX в. ИНК потерял монополию на власть. К управлению страной пришли представители индуистских партий (премьер-министр </a:t>
            </a:r>
            <a:r>
              <a:rPr lang="ru-RU" sz="1400" i="1" dirty="0">
                <a:latin typeface="Arial Black" pitchFamily="34" charset="0"/>
              </a:rPr>
              <a:t>А. </a:t>
            </a:r>
            <a:r>
              <a:rPr lang="ru-RU" sz="1400" i="1" dirty="0" err="1">
                <a:latin typeface="Arial Black" pitchFamily="34" charset="0"/>
              </a:rPr>
              <a:t>Ваджпаи</a:t>
            </a:r>
            <a:r>
              <a:rPr lang="ru-RU" sz="1400" dirty="0">
                <a:latin typeface="Arial Black" pitchFamily="34" charset="0"/>
              </a:rPr>
              <a:t>). Однако основные направления внутренней и внешней политики, а также успешное в целом развитие страны продолжается.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31690"/>
            <a:ext cx="1728783" cy="207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3913" y="4106230"/>
            <a:ext cx="2004075" cy="73866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Премьер-министр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Индии</a:t>
            </a:r>
          </a:p>
          <a:p>
            <a:pPr algn="ctr"/>
            <a:r>
              <a:rPr lang="ru-RU" sz="1400" dirty="0" err="1" smtClean="0">
                <a:latin typeface="Arial Black" pitchFamily="34" charset="0"/>
              </a:rPr>
              <a:t>Раджив</a:t>
            </a:r>
            <a:r>
              <a:rPr lang="ru-RU" sz="1400" dirty="0" smtClean="0">
                <a:latin typeface="Arial Black" pitchFamily="34" charset="0"/>
              </a:rPr>
              <a:t> Ганди.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7818" y="2601154"/>
            <a:ext cx="1808508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Похороны</a:t>
            </a:r>
          </a:p>
          <a:p>
            <a:pPr algn="ctr"/>
            <a:r>
              <a:rPr lang="ru-RU" sz="1400" dirty="0" err="1" smtClean="0">
                <a:latin typeface="Arial Black" pitchFamily="34" charset="0"/>
              </a:rPr>
              <a:t>Раджива</a:t>
            </a:r>
            <a:r>
              <a:rPr lang="ru-RU" sz="1400" dirty="0" smtClean="0">
                <a:latin typeface="Arial Black" pitchFamily="34" charset="0"/>
              </a:rPr>
              <a:t> Ганди.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880908"/>
            <a:ext cx="2622588" cy="1963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3356992"/>
            <a:ext cx="1832493" cy="261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14810" y="4296584"/>
            <a:ext cx="2505814" cy="73866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Премьер-министр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Индии</a:t>
            </a:r>
          </a:p>
          <a:p>
            <a:pPr algn="ctr"/>
            <a:r>
              <a:rPr lang="ru-RU" sz="1400" dirty="0" err="1" smtClean="0">
                <a:latin typeface="Arial Black" pitchFamily="34" charset="0"/>
              </a:rPr>
              <a:t>Атал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 err="1" smtClean="0">
                <a:latin typeface="Arial Black" pitchFamily="34" charset="0"/>
              </a:rPr>
              <a:t>Бихари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 err="1" smtClean="0">
                <a:latin typeface="Arial Black" pitchFamily="34" charset="0"/>
              </a:rPr>
              <a:t>Ваджпаи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77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Вступление Советской армии в Маньчжурию (в ходе войны с Японией) усилило позиции коммунистов в </a:t>
            </a:r>
            <a:r>
              <a:rPr lang="ru-RU" sz="1400" i="1" dirty="0">
                <a:latin typeface="Arial Black" pitchFamily="34" charset="0"/>
              </a:rPr>
              <a:t>Китае.</a:t>
            </a:r>
            <a:r>
              <a:rPr lang="ru-RU" sz="1400" dirty="0">
                <a:latin typeface="Arial Black" pitchFamily="34" charset="0"/>
              </a:rPr>
              <a:t> </a:t>
            </a:r>
            <a:r>
              <a:rPr lang="ru-RU" sz="1400" i="1" dirty="0" smtClean="0">
                <a:latin typeface="Arial Black" pitchFamily="34" charset="0"/>
              </a:rPr>
              <a:t>21 </a:t>
            </a:r>
            <a:r>
              <a:rPr lang="ru-RU" sz="1400" i="1" dirty="0">
                <a:latin typeface="Arial Black" pitchFamily="34" charset="0"/>
              </a:rPr>
              <a:t>сентября 1949г. </a:t>
            </a:r>
            <a:r>
              <a:rPr lang="ru-RU" sz="1400" dirty="0">
                <a:latin typeface="Arial Black" pitchFamily="34" charset="0"/>
              </a:rPr>
              <a:t>в Пекине открылась первая сессия Народной политической консультативной конференции. </a:t>
            </a:r>
            <a:r>
              <a:rPr lang="ru-RU" sz="1400" dirty="0" smtClean="0">
                <a:latin typeface="Arial Black" pitchFamily="34" charset="0"/>
              </a:rPr>
              <a:t>Руководила </a:t>
            </a:r>
            <a:r>
              <a:rPr lang="ru-RU" sz="1400" dirty="0">
                <a:latin typeface="Arial Black" pitchFamily="34" charset="0"/>
              </a:rPr>
              <a:t>работой сессии Компартия Китая. 30 сентября Конференция избрала Центральное народное правительство </a:t>
            </a:r>
            <a:r>
              <a:rPr lang="ru-RU" sz="1400" dirty="0" smtClean="0">
                <a:latin typeface="Arial Black" pitchFamily="34" charset="0"/>
              </a:rPr>
              <a:t>во </a:t>
            </a:r>
            <a:r>
              <a:rPr lang="ru-RU" sz="1400" dirty="0">
                <a:latin typeface="Arial Black" pitchFamily="34" charset="0"/>
              </a:rPr>
              <a:t>главе с </a:t>
            </a:r>
            <a:r>
              <a:rPr lang="ru-RU" sz="1400" i="1" dirty="0">
                <a:latin typeface="Arial Black" pitchFamily="34" charset="0"/>
              </a:rPr>
              <a:t>Мао Цзэдуном. 1 октября 1949г. </a:t>
            </a:r>
            <a:r>
              <a:rPr lang="ru-RU" sz="1400" dirty="0">
                <a:latin typeface="Arial Black" pitchFamily="34" charset="0"/>
              </a:rPr>
              <a:t>было провозглашено создание </a:t>
            </a:r>
            <a:r>
              <a:rPr lang="ru-RU" sz="1400" i="1" dirty="0">
                <a:latin typeface="Arial Black" pitchFamily="34" charset="0"/>
              </a:rPr>
              <a:t>Китайской Народной Республики.</a:t>
            </a:r>
            <a:r>
              <a:rPr lang="ru-RU" sz="1400" dirty="0">
                <a:latin typeface="Arial Black" pitchFamily="34" charset="0"/>
              </a:rPr>
              <a:t/>
            </a:r>
            <a:br>
              <a:rPr lang="ru-RU" sz="1400" dirty="0">
                <a:latin typeface="Arial Black" pitchFamily="34" charset="0"/>
              </a:rPr>
            </a:br>
            <a:endParaRPr lang="ru-RU" sz="1400" dirty="0">
              <a:latin typeface="Arial Black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157413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5523" y="5277807"/>
            <a:ext cx="1465466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Мао Цзэдун.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356992"/>
            <a:ext cx="3161985" cy="2219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C:\Users\user\Desktop\59809_thum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924944"/>
            <a:ext cx="2461642" cy="16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3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Новое китайское руководство взяло курс на </a:t>
            </a:r>
            <a:r>
              <a:rPr lang="ru-RU" sz="1400" i="1" dirty="0">
                <a:latin typeface="Arial Black" pitchFamily="34" charset="0"/>
              </a:rPr>
              <a:t>строительство социализма. </a:t>
            </a:r>
            <a:r>
              <a:rPr lang="ru-RU" sz="1400" dirty="0">
                <a:latin typeface="Arial Black" pitchFamily="34" charset="0"/>
              </a:rPr>
              <a:t>Была проведена национализация промышленных предприятий, на селе создавались кооперативы. В 50-е гг. XX в. Китай тесно сотрудничал с СССР, оказавшим ему огромную помощь в развитии промышленности, сельского хозяйства, культуры. В этот период происходила успешная индустриализация страны.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58124"/>
            <a:ext cx="371241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774" y="1916832"/>
            <a:ext cx="3810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2585" y="2132856"/>
            <a:ext cx="4062330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И. Сталин и М. Цзэдун – друзья-враги.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конце 50-х гг. XX в. Мао Цзэдуном был взят курс на «сверхбыстрые» темпы развития. Начался </a:t>
            </a:r>
            <a:r>
              <a:rPr lang="ru-RU" sz="1400" i="1" dirty="0">
                <a:latin typeface="Arial Black" pitchFamily="34" charset="0"/>
              </a:rPr>
              <a:t>«большой </a:t>
            </a:r>
            <a:r>
              <a:rPr lang="ru-RU" sz="1400" i="1" dirty="0" smtClean="0">
                <a:latin typeface="Arial Black" pitchFamily="34" charset="0"/>
              </a:rPr>
              <a:t>скачок». </a:t>
            </a:r>
            <a:r>
              <a:rPr lang="ru-RU" sz="1400" dirty="0">
                <a:latin typeface="Arial Black" pitchFamily="34" charset="0"/>
              </a:rPr>
              <a:t>В результате в экономике воцарился хаос. </a:t>
            </a:r>
            <a:r>
              <a:rPr lang="ru-RU" sz="1400" dirty="0" smtClean="0">
                <a:latin typeface="Arial Black" pitchFamily="34" charset="0"/>
              </a:rPr>
              <a:t>Это вызвало </a:t>
            </a:r>
            <a:r>
              <a:rPr lang="ru-RU" sz="1400" dirty="0">
                <a:latin typeface="Arial Black" pitchFamily="34" charset="0"/>
              </a:rPr>
              <a:t>недовольство ряда партийных деятелей. Чтобы подавить их сопротивление, в </a:t>
            </a:r>
            <a:r>
              <a:rPr lang="ru-RU" sz="1400" i="1" dirty="0">
                <a:latin typeface="Arial Black" pitchFamily="34" charset="0"/>
              </a:rPr>
              <a:t>1965-1966 гг. </a:t>
            </a:r>
            <a:r>
              <a:rPr lang="ru-RU" sz="1400" dirty="0">
                <a:latin typeface="Arial Black" pitchFamily="34" charset="0"/>
              </a:rPr>
              <a:t>по инициативе Мао Цзэдуна была начата </a:t>
            </a:r>
            <a:r>
              <a:rPr lang="ru-RU" sz="1400" i="1" dirty="0" smtClean="0">
                <a:latin typeface="Arial Black" pitchFamily="34" charset="0"/>
              </a:rPr>
              <a:t>«</a:t>
            </a:r>
            <a:r>
              <a:rPr lang="ru-RU" sz="1400" i="1" dirty="0">
                <a:latin typeface="Arial Black" pitchFamily="34" charset="0"/>
              </a:rPr>
              <a:t>культурная революция». </a:t>
            </a:r>
            <a:r>
              <a:rPr lang="ru-RU" sz="1400" dirty="0">
                <a:latin typeface="Arial Black" pitchFamily="34" charset="0"/>
              </a:rPr>
              <a:t>Силами молодёжи («</a:t>
            </a:r>
            <a:r>
              <a:rPr lang="ru-RU" sz="1400" dirty="0" err="1">
                <a:latin typeface="Arial Black" pitchFamily="34" charset="0"/>
              </a:rPr>
              <a:t>хунвэйбины</a:t>
            </a:r>
            <a:r>
              <a:rPr lang="ru-RU" sz="1400" dirty="0">
                <a:latin typeface="Arial Black" pitchFamily="34" charset="0"/>
              </a:rPr>
              <a:t>» — красные охранники) было развернуто наступление на чиновников.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78608"/>
            <a:ext cx="178350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12976"/>
            <a:ext cx="3763689" cy="250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25527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7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2736304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 </a:t>
            </a:r>
            <a:r>
              <a:rPr lang="ru-RU" sz="1400" i="1" dirty="0">
                <a:latin typeface="Arial Black" pitchFamily="34" charset="0"/>
              </a:rPr>
              <a:t>2 марта </a:t>
            </a:r>
            <a:r>
              <a:rPr lang="ru-RU" sz="1400" i="1" dirty="0" smtClean="0">
                <a:latin typeface="Arial Black" pitchFamily="34" charset="0"/>
              </a:rPr>
              <a:t>1969г. </a:t>
            </a:r>
            <a:r>
              <a:rPr lang="ru-RU" sz="1400" dirty="0">
                <a:latin typeface="Arial Black" pitchFamily="34" charset="0"/>
              </a:rPr>
              <a:t>произошел первый </a:t>
            </a:r>
            <a:r>
              <a:rPr lang="ru-RU" sz="1400" dirty="0" smtClean="0">
                <a:latin typeface="Arial Black" pitchFamily="34" charset="0"/>
              </a:rPr>
              <a:t>вооруженный </a:t>
            </a:r>
            <a:r>
              <a:rPr lang="ru-RU" sz="1400" dirty="0">
                <a:latin typeface="Arial Black" pitchFamily="34" charset="0"/>
              </a:rPr>
              <a:t>конфликт между </a:t>
            </a:r>
            <a:r>
              <a:rPr lang="ru-RU" sz="1400" dirty="0" smtClean="0">
                <a:latin typeface="Arial Black" pitchFamily="34" charset="0"/>
              </a:rPr>
              <a:t>СССР и КНР.</a:t>
            </a:r>
            <a:r>
              <a:rPr lang="ru-RU" sz="1400" i="1" dirty="0" smtClean="0">
                <a:latin typeface="Arial Black" pitchFamily="34" charset="0"/>
              </a:rPr>
              <a:t> </a:t>
            </a:r>
            <a:r>
              <a:rPr lang="ru-RU" sz="1400" dirty="0">
                <a:latin typeface="Arial Black" pitchFamily="34" charset="0"/>
              </a:rPr>
              <a:t>На </a:t>
            </a:r>
            <a:r>
              <a:rPr lang="ru-RU" sz="1400" i="1" dirty="0" smtClean="0">
                <a:latin typeface="Arial Black" pitchFamily="34" charset="0"/>
              </a:rPr>
              <a:t>о-ве </a:t>
            </a:r>
            <a:r>
              <a:rPr lang="ru-RU" sz="1400" i="1" dirty="0">
                <a:latin typeface="Arial Black" pitchFamily="34" charset="0"/>
              </a:rPr>
              <a:t>Даманский </a:t>
            </a:r>
            <a:r>
              <a:rPr lang="ru-RU" sz="1400" dirty="0" smtClean="0">
                <a:latin typeface="Arial Black" pitchFamily="34" charset="0"/>
              </a:rPr>
              <a:t>китайские пограничники в </a:t>
            </a:r>
            <a:r>
              <a:rPr lang="ru-RU" sz="1400" dirty="0">
                <a:latin typeface="Arial Black" pitchFamily="34" charset="0"/>
              </a:rPr>
              <a:t>упор </a:t>
            </a:r>
            <a:r>
              <a:rPr lang="ru-RU" sz="1400" dirty="0" smtClean="0">
                <a:latin typeface="Arial Black" pitchFamily="34" charset="0"/>
              </a:rPr>
              <a:t>расстреляли начальника </a:t>
            </a:r>
            <a:r>
              <a:rPr lang="ru-RU" sz="1400" dirty="0">
                <a:latin typeface="Arial Black" pitchFamily="34" charset="0"/>
              </a:rPr>
              <a:t>погранзаставы Нижне-Михайловка </a:t>
            </a:r>
            <a:r>
              <a:rPr lang="ru-RU" sz="1400" dirty="0" smtClean="0">
                <a:latin typeface="Arial Black" pitchFamily="34" charset="0"/>
              </a:rPr>
              <a:t>ст. </a:t>
            </a:r>
            <a:r>
              <a:rPr lang="ru-RU" sz="1400" smtClean="0">
                <a:latin typeface="Arial Black" pitchFamily="34" charset="0"/>
              </a:rPr>
              <a:t>лейтенанта Стрельникова </a:t>
            </a:r>
            <a:r>
              <a:rPr lang="ru-RU" sz="1400" dirty="0">
                <a:latin typeface="Arial Black" pitchFamily="34" charset="0"/>
              </a:rPr>
              <a:t>и семь советских пограничников</a:t>
            </a:r>
            <a:r>
              <a:rPr lang="ru-RU" sz="1400" dirty="0" smtClean="0">
                <a:latin typeface="Arial Black" pitchFamily="34" charset="0"/>
              </a:rPr>
              <a:t>. В </a:t>
            </a:r>
            <a:r>
              <a:rPr lang="ru-RU" sz="1400" dirty="0">
                <a:latin typeface="Arial Black" pitchFamily="34" charset="0"/>
              </a:rPr>
              <a:t>развернувшемся бою погибли 32 советских пограничника, но китайцам закрепиться не удалось. 15 марта китайской стороной была предпринята новая попытка захватить </a:t>
            </a:r>
            <a:r>
              <a:rPr lang="ru-RU" sz="1400" dirty="0" err="1">
                <a:latin typeface="Arial Black" pitchFamily="34" charset="0"/>
              </a:rPr>
              <a:t>Даманский</a:t>
            </a:r>
            <a:r>
              <a:rPr lang="ru-RU" sz="1400" dirty="0">
                <a:latin typeface="Arial Black" pitchFamily="34" charset="0"/>
              </a:rPr>
              <a:t>, которая также была отбита. В сражении с обеих сторон принимали участие не только пограничные, но и регулярные войска, были задействованы артиллерия, танки, ракетные </a:t>
            </a:r>
            <a:r>
              <a:rPr lang="ru-RU" sz="1400" dirty="0" smtClean="0">
                <a:latin typeface="Arial Black" pitchFamily="34" charset="0"/>
              </a:rPr>
              <a:t>установки. </a:t>
            </a:r>
            <a:r>
              <a:rPr lang="ru-RU" sz="1400" dirty="0" err="1" smtClean="0">
                <a:latin typeface="Arial Black" pitchFamily="34" charset="0"/>
              </a:rPr>
              <a:t>Даманский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>
                <a:latin typeface="Arial Black" pitchFamily="34" charset="0"/>
              </a:rPr>
              <a:t>стал первым </a:t>
            </a:r>
            <a:r>
              <a:rPr lang="ru-RU" sz="1400" dirty="0" smtClean="0">
                <a:latin typeface="Arial Black" pitchFamily="34" charset="0"/>
              </a:rPr>
              <a:t>испытанием </a:t>
            </a:r>
            <a:r>
              <a:rPr lang="ru-RU" sz="1400" dirty="0">
                <a:latin typeface="Arial Black" pitchFamily="34" charset="0"/>
              </a:rPr>
              <a:t>систем залпового огня «Град». Всего в этом конфликте </a:t>
            </a:r>
            <a:r>
              <a:rPr lang="ru-RU" sz="1400" dirty="0" smtClean="0">
                <a:latin typeface="Arial Black" pitchFamily="34" charset="0"/>
              </a:rPr>
              <a:t>с советской стороны погибли </a:t>
            </a:r>
            <a:r>
              <a:rPr lang="ru-RU" sz="1400" dirty="0">
                <a:latin typeface="Arial Black" pitchFamily="34" charset="0"/>
              </a:rPr>
              <a:t>58 человек, ранены </a:t>
            </a:r>
            <a:r>
              <a:rPr lang="ru-RU" sz="1400" dirty="0" smtClean="0">
                <a:latin typeface="Arial Black" pitchFamily="34" charset="0"/>
              </a:rPr>
              <a:t>94. </a:t>
            </a:r>
            <a:r>
              <a:rPr lang="ru-RU" sz="1400" dirty="0">
                <a:latin typeface="Arial Black" pitchFamily="34" charset="0"/>
              </a:rPr>
              <a:t>Потери китайцев исчислялись тысячами, что и заставило их прекратить посягательство на территорию СССР.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3030277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5157192"/>
            <a:ext cx="3030277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Советские пограничники на острове </a:t>
            </a:r>
            <a:r>
              <a:rPr lang="ru-RU" sz="1400" dirty="0" err="1">
                <a:latin typeface="Arial Black" pitchFamily="34" charset="0"/>
              </a:rPr>
              <a:t>Даманский-Чжэньбаодао</a:t>
            </a:r>
            <a:r>
              <a:rPr lang="ru-RU" sz="1400" dirty="0">
                <a:latin typeface="Arial Black" pitchFamily="34" charset="0"/>
              </a:rPr>
              <a:t>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62300"/>
            <a:ext cx="428625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72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sz="1400" u="sng" dirty="0">
                <a:latin typeface="Arial Black" pitchFamily="34" charset="0"/>
              </a:rPr>
              <a:t>Одним из последствий войны был рост национально-освободительного движения в колониальных и зависимых странах.</a:t>
            </a:r>
            <a:br>
              <a:rPr lang="ru-RU" sz="1400" u="sng" dirty="0">
                <a:latin typeface="Arial Black" pitchFamily="34" charset="0"/>
              </a:rPr>
            </a:br>
            <a:r>
              <a:rPr lang="ru-RU" sz="1400" dirty="0">
                <a:latin typeface="Arial Black" pitchFamily="34" charset="0"/>
              </a:rPr>
              <a:t>Во </a:t>
            </a:r>
            <a:r>
              <a:rPr lang="ru-RU" sz="1400" i="1" dirty="0">
                <a:latin typeface="Arial Black" pitchFamily="34" charset="0"/>
              </a:rPr>
              <a:t>Вьетнаме</a:t>
            </a:r>
            <a:r>
              <a:rPr lang="ru-RU" sz="1400" dirty="0">
                <a:latin typeface="Arial Black" pitchFamily="34" charset="0"/>
              </a:rPr>
              <a:t> коммунисты </a:t>
            </a:r>
            <a:r>
              <a:rPr lang="ru-RU" sz="1400" dirty="0" smtClean="0">
                <a:latin typeface="Arial Black" pitchFamily="34" charset="0"/>
              </a:rPr>
              <a:t>инициировали </a:t>
            </a:r>
            <a:r>
              <a:rPr lang="ru-RU" sz="1400" dirty="0">
                <a:latin typeface="Arial Black" pitchFamily="34" charset="0"/>
              </a:rPr>
              <a:t>создание Лиги независимости Вьетнама (</a:t>
            </a:r>
            <a:r>
              <a:rPr lang="ru-RU" sz="1400" dirty="0" err="1">
                <a:latin typeface="Arial Black" pitchFamily="34" charset="0"/>
              </a:rPr>
              <a:t>Вьетминь</a:t>
            </a:r>
            <a:r>
              <a:rPr lang="ru-RU" sz="1400" dirty="0">
                <a:latin typeface="Arial Black" pitchFamily="34" charset="0"/>
              </a:rPr>
              <a:t>). </a:t>
            </a:r>
            <a:r>
              <a:rPr lang="ru-RU" sz="1400" i="1" dirty="0">
                <a:latin typeface="Arial Black" pitchFamily="34" charset="0"/>
              </a:rPr>
              <a:t>15 августа 1945г. во Вьетнаме началась революция. </a:t>
            </a:r>
            <a:r>
              <a:rPr lang="ru-RU" sz="1400" dirty="0">
                <a:latin typeface="Arial Black" pitchFamily="34" charset="0"/>
              </a:rPr>
              <a:t>Японские гарнизоны были разоружены; марионеточная администрация разогнана; возглавлявший её император отрёкся от престола. У власти встал Национальный комитет освобождения во главе с лидером коммунистов </a:t>
            </a:r>
            <a:r>
              <a:rPr lang="ru-RU" sz="1400" i="1" dirty="0">
                <a:latin typeface="Arial Black" pitchFamily="34" charset="0"/>
              </a:rPr>
              <a:t>Хо Ши </a:t>
            </a:r>
            <a:r>
              <a:rPr lang="ru-RU" sz="1400" i="1" dirty="0" err="1">
                <a:latin typeface="Arial Black" pitchFamily="34" charset="0"/>
              </a:rPr>
              <a:t>Мином</a:t>
            </a:r>
            <a:r>
              <a:rPr lang="ru-RU" sz="1400" i="1" dirty="0">
                <a:latin typeface="Arial Black" pitchFamily="34" charset="0"/>
              </a:rPr>
              <a:t>. </a:t>
            </a:r>
            <a:r>
              <a:rPr lang="ru-RU" sz="1400" dirty="0">
                <a:latin typeface="Arial Black" pitchFamily="34" charset="0"/>
              </a:rPr>
              <a:t>Независимость была провозглашена </a:t>
            </a:r>
            <a:r>
              <a:rPr lang="ru-RU" sz="1400" i="1" dirty="0">
                <a:latin typeface="Arial Black" pitchFamily="34" charset="0"/>
              </a:rPr>
              <a:t>2 сентября 1945г</a:t>
            </a:r>
            <a:r>
              <a:rPr lang="ru-RU" sz="1400" i="1" dirty="0" smtClean="0">
                <a:latin typeface="Arial Black" pitchFamily="34" charset="0"/>
              </a:rPr>
              <a:t>.</a:t>
            </a:r>
            <a:endParaRPr lang="ru-RU" sz="1400" i="1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83443"/>
            <a:ext cx="1965722" cy="284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2151" y="5373216"/>
            <a:ext cx="1372492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Хо Ши </a:t>
            </a:r>
            <a:r>
              <a:rPr lang="ru-RU" sz="1400" dirty="0" smtClean="0">
                <a:latin typeface="Arial Black" pitchFamily="34" charset="0"/>
              </a:rPr>
              <a:t>Мин.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59" y="2487317"/>
            <a:ext cx="3810000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90158" y="4946851"/>
            <a:ext cx="3821793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Митинг в честь провозглашения независимости Вьетнама.</a:t>
            </a:r>
          </a:p>
        </p:txBody>
      </p:sp>
      <p:pic>
        <p:nvPicPr>
          <p:cNvPr id="1030" name="Picture 6" descr="C:\Users\user\Desktop\2081553942_193b9cab3d_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3068960"/>
            <a:ext cx="19526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94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1400" i="1" dirty="0">
                <a:latin typeface="Arial Black" pitchFamily="34" charset="0"/>
              </a:rPr>
              <a:t>Смерть Мао Цзэдуна 9 сентября 1976г. </a:t>
            </a:r>
            <a:r>
              <a:rPr lang="ru-RU" sz="1400" dirty="0">
                <a:latin typeface="Arial Black" pitchFamily="34" charset="0"/>
              </a:rPr>
              <a:t>привела к обострению внутриполитической борьбы. </a:t>
            </a:r>
            <a:r>
              <a:rPr lang="ru-RU" sz="1400" dirty="0" smtClean="0">
                <a:latin typeface="Arial Black" pitchFamily="34" charset="0"/>
              </a:rPr>
              <a:t>Во </a:t>
            </a:r>
            <a:r>
              <a:rPr lang="ru-RU" sz="1400" dirty="0">
                <a:latin typeface="Arial Black" pitchFamily="34" charset="0"/>
              </a:rPr>
              <a:t>главе партии и государства стал </a:t>
            </a:r>
            <a:r>
              <a:rPr lang="ru-RU" sz="1400" i="1" dirty="0">
                <a:latin typeface="Arial Black" pitchFamily="34" charset="0"/>
              </a:rPr>
              <a:t>Дэн Сяопин. </a:t>
            </a:r>
            <a:r>
              <a:rPr lang="ru-RU" sz="1400" dirty="0">
                <a:latin typeface="Arial Black" pitchFamily="34" charset="0"/>
              </a:rPr>
              <a:t>Провозглашённая в 1978г. политика </a:t>
            </a:r>
            <a:r>
              <a:rPr lang="ru-RU" sz="1400" i="1" dirty="0">
                <a:latin typeface="Arial Black" pitchFamily="34" charset="0"/>
              </a:rPr>
              <a:t>«четырех модернизаций» </a:t>
            </a:r>
            <a:r>
              <a:rPr lang="ru-RU" sz="1400" dirty="0">
                <a:latin typeface="Arial Black" pitchFamily="34" charset="0"/>
              </a:rPr>
              <a:t>предусматривала преобразования в </a:t>
            </a:r>
            <a:r>
              <a:rPr lang="ru-RU" sz="1400" i="1" dirty="0">
                <a:latin typeface="Arial Black" pitchFamily="34" charset="0"/>
              </a:rPr>
              <a:t>области промышленности, сельского хозяйства, культуры и перевооружения армии.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2038228" cy="300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3949" y="5013176"/>
            <a:ext cx="1449436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Дэн Сяопин.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30" y="1772817"/>
            <a:ext cx="4517901" cy="315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67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течение 80 —90-х гг. XX в. в Китае под руководством компартии проводились серьёзные реформы. Были распущены кооперативы, каждый двор получил участок земли на условиях длительной аренды. В промышленности предприятиям предоставлялась самостоятельность, развивались рыночные отношения. Появились частные и иностранные предприятия. К концу XX в. объём промышленности увеличился в 5 раз, китайские товары начали отправлять на экспорт, в том числе в США. Повысился уровень жизни населения. </a:t>
            </a:r>
            <a:r>
              <a:rPr lang="ru-RU" sz="1400" i="1" dirty="0">
                <a:latin typeface="Arial Black" pitchFamily="34" charset="0"/>
              </a:rPr>
              <a:t>В 2003г. КНР осуществил запуск первого космического корабля с космонавтом на борту.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2857496"/>
            <a:ext cx="2582347" cy="277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2910" y="5715016"/>
            <a:ext cx="32252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Старт первого китайского пилотируемого космического корабля.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7602"/>
            <a:ext cx="36576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44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28192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Политическая власть в стране оставалась неизменной. Попытки части студентов и интеллигенции развернуть кампанию по либерализации власти были жестоко подавлены в ходе выступления на площади </a:t>
            </a:r>
            <a:r>
              <a:rPr lang="ru-RU" sz="1400" i="1" dirty="0">
                <a:latin typeface="Arial Black" pitchFamily="34" charset="0"/>
              </a:rPr>
              <a:t>Тяньаньмэнь в Пекине в 1989г.</a:t>
            </a:r>
            <a:r>
              <a:rPr lang="ru-RU" sz="1400" dirty="0">
                <a:latin typeface="Arial Black" pitchFamily="34" charset="0"/>
              </a:rPr>
              <a:t/>
            </a:r>
            <a:br>
              <a:rPr lang="ru-RU" sz="1400" dirty="0">
                <a:latin typeface="Arial Black" pitchFamily="34" charset="0"/>
              </a:rPr>
            </a:br>
            <a:r>
              <a:rPr lang="ru-RU" sz="1400" dirty="0">
                <a:latin typeface="Arial Black" pitchFamily="34" charset="0"/>
              </a:rPr>
              <a:t>Во внешней политике КНР добилась огромных успехов: были присоединены </a:t>
            </a:r>
            <a:r>
              <a:rPr lang="ru-RU" sz="1400" i="1" dirty="0">
                <a:latin typeface="Arial Black" pitchFamily="34" charset="0"/>
              </a:rPr>
              <a:t>Гонконг (Сянган) и </a:t>
            </a:r>
            <a:r>
              <a:rPr lang="ru-RU" sz="1400" i="1" dirty="0" err="1">
                <a:latin typeface="Arial Black" pitchFamily="34" charset="0"/>
              </a:rPr>
              <a:t>Мокао</a:t>
            </a:r>
            <a:r>
              <a:rPr lang="ru-RU" sz="1400" i="1" dirty="0">
                <a:latin typeface="Arial Black" pitchFamily="34" charset="0"/>
              </a:rPr>
              <a:t> (Аомынь). </a:t>
            </a:r>
            <a:r>
              <a:rPr lang="ru-RU" sz="1400" dirty="0">
                <a:latin typeface="Arial Black" pitchFamily="34" charset="0"/>
              </a:rPr>
              <a:t>Улучшились отношения с СССР, затем с Россией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8" y="1700808"/>
            <a:ext cx="2520280" cy="3427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5844" y="5262104"/>
            <a:ext cx="2883148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22 мая 1989 г. </a:t>
            </a:r>
            <a:r>
              <a:rPr lang="ru-RU" sz="1400" dirty="0" smtClean="0">
                <a:latin typeface="Arial Black" pitchFamily="34" charset="0"/>
              </a:rPr>
              <a:t>студенты </a:t>
            </a:r>
            <a:r>
              <a:rPr lang="ru-RU" sz="1400" dirty="0">
                <a:latin typeface="Arial Black" pitchFamily="34" charset="0"/>
              </a:rPr>
              <a:t>на площади Тяньаньмэнь поют песни о </a:t>
            </a:r>
            <a:r>
              <a:rPr lang="ru-RU" sz="1400" dirty="0" smtClean="0">
                <a:latin typeface="Arial Black" pitchFamily="34" charset="0"/>
              </a:rPr>
              <a:t>демократии.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844824"/>
            <a:ext cx="4139952" cy="307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7686" y="5120358"/>
            <a:ext cx="413995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Подавление восстания </a:t>
            </a:r>
            <a:r>
              <a:rPr lang="ru-RU" sz="1400" dirty="0">
                <a:latin typeface="Arial Black" pitchFamily="34" charset="0"/>
              </a:rPr>
              <a:t>студентов на площади </a:t>
            </a:r>
            <a:r>
              <a:rPr lang="ru-RU" sz="1400" dirty="0" smtClean="0">
                <a:latin typeface="Arial Black" pitchFamily="34" charset="0"/>
              </a:rPr>
              <a:t>Тяньаньмэнь </a:t>
            </a:r>
            <a:r>
              <a:rPr lang="ru-RU" sz="1400" dirty="0">
                <a:latin typeface="Arial Black" pitchFamily="34" charset="0"/>
              </a:rPr>
              <a:t>в 1989 г.</a:t>
            </a:r>
          </a:p>
        </p:txBody>
      </p:sp>
    </p:spTree>
    <p:extLst>
      <p:ext uri="{BB962C8B-B14F-4D97-AF65-F5344CB8AC3E}">
        <p14:creationId xmlns:p14="http://schemas.microsoft.com/office/powerpoint/2010/main" val="19990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930226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экономике стран </a:t>
            </a:r>
            <a:r>
              <a:rPr lang="ru-RU" sz="1400" i="1" dirty="0">
                <a:latin typeface="Arial Black" pitchFamily="34" charset="0"/>
              </a:rPr>
              <a:t>Латинской Америки </a:t>
            </a:r>
            <a:r>
              <a:rPr lang="ru-RU" sz="1400" dirty="0">
                <a:latin typeface="Arial Black" pitchFamily="34" charset="0"/>
              </a:rPr>
              <a:t>к концу 40-х гг. XX в. преобладало производство сырья и продуктов питания на экспорт. Наряду с крупными заводами и </a:t>
            </a:r>
            <a:r>
              <a:rPr lang="ru-RU" sz="1400" dirty="0" smtClean="0">
                <a:latin typeface="Arial Black" pitchFamily="34" charset="0"/>
              </a:rPr>
              <a:t>фабриками действовали  </a:t>
            </a:r>
            <a:r>
              <a:rPr lang="ru-RU" sz="1400" dirty="0">
                <a:latin typeface="Arial Black" pitchFamily="34" charset="0"/>
              </a:rPr>
              <a:t>мелкие отсталые производства. </a:t>
            </a:r>
            <a:r>
              <a:rPr lang="ru-RU" sz="1400" dirty="0" smtClean="0">
                <a:latin typeface="Arial Black" pitchFamily="34" charset="0"/>
              </a:rPr>
              <a:t>Одним </a:t>
            </a:r>
            <a:r>
              <a:rPr lang="ru-RU" sz="1400" dirty="0">
                <a:latin typeface="Arial Black" pitchFamily="34" charset="0"/>
              </a:rPr>
              <a:t>из основных тормозов развития производства было засилье </a:t>
            </a:r>
            <a:r>
              <a:rPr lang="ru-RU" sz="1400" i="1" dirty="0" err="1">
                <a:latin typeface="Arial Black" pitchFamily="34" charset="0"/>
              </a:rPr>
              <a:t>латифундизма</a:t>
            </a:r>
            <a:r>
              <a:rPr lang="ru-RU" sz="1400" i="1" dirty="0">
                <a:latin typeface="Arial Black" pitchFamily="34" charset="0"/>
              </a:rPr>
              <a:t> </a:t>
            </a:r>
            <a:r>
              <a:rPr lang="ru-RU" sz="1400" dirty="0">
                <a:latin typeface="Arial Black" pitchFamily="34" charset="0"/>
              </a:rPr>
              <a:t>в сельском хозяйстве. Латифундисты владели огромными землями, а основная масса сельского населения страдала от безземелья.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62" y="1911253"/>
            <a:ext cx="5192268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6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74242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Политическая ситуация оставалась неустойчивой. Мятежи, перевороты и </a:t>
            </a:r>
            <a:r>
              <a:rPr lang="ru-RU" sz="1400" dirty="0" err="1">
                <a:latin typeface="Arial Black" pitchFamily="34" charset="0"/>
              </a:rPr>
              <a:t>контрперевороты</a:t>
            </a:r>
            <a:r>
              <a:rPr lang="ru-RU" sz="1400" dirty="0">
                <a:latin typeface="Arial Black" pitchFamily="34" charset="0"/>
              </a:rPr>
              <a:t> сменяли друг друга, устанавливались авторитарные и диктаторские режимы, были нередкими убийства политических деятелей. Часто основной силой в переворотах была армия.</a:t>
            </a:r>
            <a:br>
              <a:rPr lang="ru-RU" sz="1400" dirty="0">
                <a:latin typeface="Arial Black" pitchFamily="34" charset="0"/>
              </a:rPr>
            </a:br>
            <a:r>
              <a:rPr lang="ru-RU" sz="1400" dirty="0" smtClean="0">
                <a:latin typeface="Arial Black" pitchFamily="34" charset="0"/>
              </a:rPr>
              <a:t>Также оставались  живучими </a:t>
            </a:r>
            <a:r>
              <a:rPr lang="ru-RU" sz="1400" i="1" dirty="0" err="1" smtClean="0">
                <a:latin typeface="Arial Black" pitchFamily="34" charset="0"/>
              </a:rPr>
              <a:t>каудильистские</a:t>
            </a:r>
            <a:r>
              <a:rPr lang="ru-RU" sz="1400" i="1" dirty="0" smtClean="0">
                <a:latin typeface="Arial Black" pitchFamily="34" charset="0"/>
              </a:rPr>
              <a:t> традиции</a:t>
            </a:r>
            <a:r>
              <a:rPr lang="ru-RU" sz="1400" dirty="0" smtClean="0">
                <a:latin typeface="Arial Black" pitchFamily="34" charset="0"/>
              </a:rPr>
              <a:t>. </a:t>
            </a:r>
            <a:r>
              <a:rPr lang="ru-RU" sz="1400" dirty="0">
                <a:latin typeface="Arial Black" pitchFamily="34" charset="0"/>
              </a:rPr>
              <a:t>Народ объединялся вокруг сильных, харизматических </a:t>
            </a:r>
            <a:r>
              <a:rPr lang="ru-RU" sz="1400" dirty="0" smtClean="0">
                <a:latin typeface="Arial Black" pitchFamily="34" charset="0"/>
              </a:rPr>
              <a:t>личностей.</a:t>
            </a:r>
            <a:r>
              <a:rPr lang="ru-RU" sz="1400" dirty="0">
                <a:latin typeface="Arial Black" pitchFamily="34" charset="0"/>
              </a:rPr>
              <a:t/>
            </a:r>
            <a:br>
              <a:rPr lang="ru-RU" sz="1400" dirty="0">
                <a:latin typeface="Arial Black" pitchFamily="34" charset="0"/>
              </a:rPr>
            </a:br>
            <a:r>
              <a:rPr lang="ru-RU" sz="1400" dirty="0">
                <a:latin typeface="Arial Black" pitchFamily="34" charset="0"/>
              </a:rPr>
              <a:t>Заметное влияние на общественную жизнь в Латинской Америке оказывала </a:t>
            </a:r>
            <a:r>
              <a:rPr lang="ru-RU" sz="1400" i="1" dirty="0">
                <a:latin typeface="Arial Black" pitchFamily="34" charset="0"/>
              </a:rPr>
              <a:t>католическая церковь.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10394"/>
            <a:ext cx="3187396" cy="2371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5" y="2490748"/>
            <a:ext cx="4422835" cy="2810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6362" y="5406110"/>
            <a:ext cx="413995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Католический священник посещает бедных прихожан.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2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1400" i="1" dirty="0">
                <a:latin typeface="Arial Black" pitchFamily="34" charset="0"/>
              </a:rPr>
              <a:t>В первые послевоенные годы </a:t>
            </a:r>
            <a:r>
              <a:rPr lang="ru-RU" sz="1400" dirty="0" smtClean="0">
                <a:latin typeface="Arial Black" pitchFamily="34" charset="0"/>
              </a:rPr>
              <a:t>в Латинской Америке стали </a:t>
            </a:r>
            <a:r>
              <a:rPr lang="ru-RU" sz="1400" dirty="0">
                <a:latin typeface="Arial Black" pitchFamily="34" charset="0"/>
              </a:rPr>
              <a:t>очень популярными идеи демократических преобразований. </a:t>
            </a:r>
          </a:p>
        </p:txBody>
      </p:sp>
      <p:sp>
        <p:nvSpPr>
          <p:cNvPr id="3" name="Овал 2"/>
          <p:cNvSpPr/>
          <p:nvPr/>
        </p:nvSpPr>
        <p:spPr>
          <a:xfrm>
            <a:off x="1835696" y="1196752"/>
            <a:ext cx="3600400" cy="1584176"/>
          </a:xfrm>
          <a:prstGeom prst="ellipse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Arial Black" pitchFamily="34" charset="0"/>
              </a:rPr>
              <a:t>В 1944г. </a:t>
            </a:r>
            <a:r>
              <a:rPr lang="ru-RU" sz="1400" dirty="0">
                <a:solidFill>
                  <a:schemeClr val="tx1"/>
                </a:solidFill>
                <a:latin typeface="Arial Black" pitchFamily="34" charset="0"/>
              </a:rPr>
              <a:t>народные восстания свергли диктаторские режимы в Сальвадоре, Гватемале и Эквадоре. </a:t>
            </a:r>
          </a:p>
        </p:txBody>
      </p:sp>
      <p:sp>
        <p:nvSpPr>
          <p:cNvPr id="4" name="Овал 3"/>
          <p:cNvSpPr/>
          <p:nvPr/>
        </p:nvSpPr>
        <p:spPr>
          <a:xfrm>
            <a:off x="4860032" y="3789040"/>
            <a:ext cx="3600400" cy="1584176"/>
          </a:xfrm>
          <a:prstGeom prst="ellipse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Arial Black" pitchFamily="34" charset="0"/>
              </a:rPr>
              <a:t>В 1945г. </a:t>
            </a:r>
            <a:r>
              <a:rPr lang="ru-RU" sz="1400" dirty="0">
                <a:solidFill>
                  <a:schemeClr val="tx1"/>
                </a:solidFill>
                <a:latin typeface="Arial Black" pitchFamily="34" charset="0"/>
              </a:rPr>
              <a:t>в Бразилии и Аргентине были восстановлены демократические свободы.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08" y="3284984"/>
            <a:ext cx="3328988" cy="279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6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конце 40-х гг. XX в. </a:t>
            </a:r>
            <a:r>
              <a:rPr lang="ru-RU" sz="1400" dirty="0">
                <a:latin typeface="Arial Black" pitchFamily="34" charset="0"/>
              </a:rPr>
              <a:t>демократические веяния становятся непопулярными. Во многом это было связано с «холодной войной». С 1947г. начинаются репрессии против рабочего движения, коммунистов. Прошла череда военных переворотов, и </a:t>
            </a:r>
            <a:r>
              <a:rPr lang="ru-RU" sz="1400" i="1" dirty="0">
                <a:latin typeface="Arial Black" pitchFamily="34" charset="0"/>
              </a:rPr>
              <a:t>были установлены диктаторские режимы в Перу, Венесуэле, Панаме, Боливии. </a:t>
            </a:r>
            <a:r>
              <a:rPr lang="ru-RU" sz="1400" dirty="0">
                <a:latin typeface="Arial Black" pitchFamily="34" charset="0"/>
              </a:rPr>
              <a:t>В Парагвае диктатура генерала </a:t>
            </a:r>
            <a:r>
              <a:rPr lang="ru-RU" sz="1400" i="1" dirty="0" err="1" smtClean="0">
                <a:latin typeface="Arial Black" pitchFamily="34" charset="0"/>
              </a:rPr>
              <a:t>Альфредо</a:t>
            </a:r>
            <a:r>
              <a:rPr lang="ru-RU" sz="1400" i="1" dirty="0" smtClean="0">
                <a:latin typeface="Arial Black" pitchFamily="34" charset="0"/>
              </a:rPr>
              <a:t> </a:t>
            </a:r>
            <a:r>
              <a:rPr lang="ru-RU" sz="1400" i="1" dirty="0" err="1" smtClean="0">
                <a:latin typeface="Arial Black" pitchFamily="34" charset="0"/>
              </a:rPr>
              <a:t>Стресснера</a:t>
            </a:r>
            <a:r>
              <a:rPr lang="ru-RU" sz="1400" i="1" dirty="0" smtClean="0">
                <a:latin typeface="Arial Black" pitchFamily="34" charset="0"/>
              </a:rPr>
              <a:t> </a:t>
            </a:r>
            <a:r>
              <a:rPr lang="ru-RU" sz="1400" i="1" dirty="0">
                <a:latin typeface="Arial Black" pitchFamily="34" charset="0"/>
              </a:rPr>
              <a:t>(с 1954 г.) </a:t>
            </a:r>
            <a:r>
              <a:rPr lang="ru-RU" sz="1400" dirty="0">
                <a:latin typeface="Arial Black" pitchFamily="34" charset="0"/>
              </a:rPr>
              <a:t>просуществовала несколько десятилетий.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8363"/>
            <a:ext cx="20669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5240272"/>
            <a:ext cx="2151551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А. </a:t>
            </a:r>
            <a:r>
              <a:rPr lang="ru-RU" sz="1400" dirty="0" err="1" smtClean="0">
                <a:latin typeface="Arial Black" pitchFamily="34" charset="0"/>
              </a:rPr>
              <a:t>Стресснер</a:t>
            </a:r>
            <a:r>
              <a:rPr lang="ru-RU" sz="1400" dirty="0" smtClean="0">
                <a:latin typeface="Arial Black" pitchFamily="34" charset="0"/>
              </a:rPr>
              <a:t> – 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диктатор Парагвая.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0" y="2138362"/>
            <a:ext cx="3642852" cy="323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1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Важным явлением в ряде латиноамериканских стран в этот период стала деятельность национал-реформистских партий. Они стремились потеснить иностранные монополии и латифундистов, выступали за аграрные реформы. Наиболее известным примером </a:t>
            </a:r>
            <a:r>
              <a:rPr lang="ru-RU" sz="1400" i="1" dirty="0">
                <a:latin typeface="Arial Black" pitchFamily="34" charset="0"/>
              </a:rPr>
              <a:t>национал-реформизма</a:t>
            </a:r>
            <a:r>
              <a:rPr lang="ru-RU" sz="1400" dirty="0">
                <a:latin typeface="Arial Black" pitchFamily="34" charset="0"/>
              </a:rPr>
              <a:t> стала деятельность </a:t>
            </a:r>
            <a:r>
              <a:rPr lang="ru-RU" sz="1400" i="1" dirty="0">
                <a:latin typeface="Arial Black" pitchFamily="34" charset="0"/>
              </a:rPr>
              <a:t>Х. Д. </a:t>
            </a:r>
            <a:r>
              <a:rPr lang="ru-RU" sz="1400" i="1" dirty="0" err="1">
                <a:latin typeface="Arial Black" pitchFamily="34" charset="0"/>
              </a:rPr>
              <a:t>Перона</a:t>
            </a:r>
            <a:r>
              <a:rPr lang="ru-RU" sz="1400" i="1" dirty="0">
                <a:latin typeface="Arial Black" pitchFamily="34" charset="0"/>
              </a:rPr>
              <a:t> в Аргентине, </a:t>
            </a:r>
            <a:r>
              <a:rPr lang="ru-RU" sz="1400" dirty="0">
                <a:latin typeface="Arial Black" pitchFamily="34" charset="0"/>
              </a:rPr>
              <a:t>который пришёл к власти в результате переворота 1943г. (в 1955г. в результате военного переворота </a:t>
            </a:r>
            <a:r>
              <a:rPr lang="ru-RU" sz="1400" dirty="0" err="1">
                <a:latin typeface="Arial Black" pitchFamily="34" charset="0"/>
              </a:rPr>
              <a:t>Перон</a:t>
            </a:r>
            <a:r>
              <a:rPr lang="ru-RU" sz="1400" dirty="0">
                <a:latin typeface="Arial Black" pitchFamily="34" charset="0"/>
              </a:rPr>
              <a:t> был свергнут).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29" y="2010204"/>
            <a:ext cx="1704351" cy="291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242027" cy="284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4129" y="4766467"/>
            <a:ext cx="1532792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err="1" smtClean="0">
                <a:latin typeface="Arial Black" pitchFamily="34" charset="0"/>
              </a:rPr>
              <a:t>Эвита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 err="1" smtClean="0">
                <a:latin typeface="Arial Black" pitchFamily="34" charset="0"/>
              </a:rPr>
              <a:t>Перон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85" y="2924944"/>
            <a:ext cx="400626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6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С </a:t>
            </a:r>
            <a:r>
              <a:rPr lang="ru-RU" sz="1400" i="1" dirty="0">
                <a:latin typeface="Arial Black" pitchFamily="34" charset="0"/>
              </a:rPr>
              <a:t>конца 50-х гг. </a:t>
            </a:r>
            <a:r>
              <a:rPr lang="ru-RU" sz="1400" dirty="0">
                <a:latin typeface="Arial Black" pitchFamily="34" charset="0"/>
              </a:rPr>
              <a:t>XX в. начался новый подъём демократического движения. Пали диктатуры в Перу, Венесуэле, Колумбии. </a:t>
            </a:r>
            <a:r>
              <a:rPr lang="ru-RU" sz="1400" i="1" dirty="0">
                <a:latin typeface="Arial Black" pitchFamily="34" charset="0"/>
              </a:rPr>
              <a:t>В Никарагуа убит диктатор А. </a:t>
            </a:r>
            <a:r>
              <a:rPr lang="ru-RU" sz="1400" i="1" dirty="0" err="1">
                <a:latin typeface="Arial Black" pitchFamily="34" charset="0"/>
              </a:rPr>
              <a:t>Самоса</a:t>
            </a:r>
            <a:r>
              <a:rPr lang="ru-RU" sz="1400" i="1" dirty="0">
                <a:latin typeface="Arial Black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7" y="1484784"/>
            <a:ext cx="3800709" cy="2844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9494" y="4478545"/>
            <a:ext cx="3393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 Black" pitchFamily="34" charset="0"/>
              </a:rPr>
              <a:t>Тихоокеанский рай </a:t>
            </a:r>
            <a:r>
              <a:rPr lang="ru-RU" sz="1400" dirty="0" smtClean="0">
                <a:latin typeface="Arial Black" pitchFamily="34" charset="0"/>
              </a:rPr>
              <a:t>А. </a:t>
            </a:r>
            <a:r>
              <a:rPr lang="ru-RU" sz="1400" dirty="0" err="1" smtClean="0">
                <a:latin typeface="Arial Black" pitchFamily="34" charset="0"/>
              </a:rPr>
              <a:t>Самосы</a:t>
            </a:r>
            <a:r>
              <a:rPr lang="ru-RU" sz="1400" dirty="0">
                <a:latin typeface="Arial Black" pitchFamily="34" charset="0"/>
              </a:rPr>
              <a:t>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846" y="1285875"/>
            <a:ext cx="2545059" cy="343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09989" y="4859287"/>
            <a:ext cx="2162772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err="1" smtClean="0">
                <a:latin typeface="Arial Black" pitchFamily="34" charset="0"/>
              </a:rPr>
              <a:t>Анастасио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 err="1" smtClean="0">
                <a:latin typeface="Arial Black" pitchFamily="34" charset="0"/>
              </a:rPr>
              <a:t>Самоса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016224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начале 60-х гг. </a:t>
            </a:r>
            <a:r>
              <a:rPr lang="ru-RU" sz="1400" dirty="0">
                <a:latin typeface="Arial Black" pitchFamily="34" charset="0"/>
              </a:rPr>
              <a:t>XX в. во многих странах приступили к проведению реформ. Они включали ускоренную модернизацию экономической и социальной структуры, дальнейшую индустриализацию, интенсивное развитие сельского хозяйства. Реформистская политика сочеталась с подавлением революционных сил. Так, в Гватемале, Доминиканской Республике, Эквадоре, Гондурасе, Аргентине, Бразилии были установлены военно-диктаторские режимы. В ряде стран продолжалось партизанское движение.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1" y="2420888"/>
            <a:ext cx="5238750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717032"/>
            <a:ext cx="2297424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Отряд партизан </a:t>
            </a:r>
            <a:endParaRPr lang="ru-RU" sz="1400" dirty="0" smtClean="0">
              <a:latin typeface="Arial Black" pitchFamily="34" charset="0"/>
            </a:endParaRPr>
          </a:p>
          <a:p>
            <a:pPr algn="ctr"/>
            <a:r>
              <a:rPr lang="ru-RU" sz="1400" dirty="0" smtClean="0">
                <a:latin typeface="Arial Black" pitchFamily="34" charset="0"/>
              </a:rPr>
              <a:t>Латинской Америки.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5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 Black" pitchFamily="34" charset="0"/>
              </a:rPr>
              <a:t>В течение 15 лет независимости добились:</a:t>
            </a:r>
            <a:endParaRPr lang="ru-RU" sz="1800" dirty="0">
              <a:latin typeface="Arial Black" pitchFamily="34" charset="0"/>
            </a:endParaRPr>
          </a:p>
        </p:txBody>
      </p:sp>
      <p:sp>
        <p:nvSpPr>
          <p:cNvPr id="3" name="Ромб 2"/>
          <p:cNvSpPr/>
          <p:nvPr/>
        </p:nvSpPr>
        <p:spPr>
          <a:xfrm>
            <a:off x="107504" y="1083963"/>
            <a:ext cx="2739523" cy="1368152"/>
          </a:xfrm>
          <a:prstGeom prst="diamond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Индонезия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1945г.</a:t>
            </a:r>
            <a:endParaRPr lang="ru-RU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Ромб 4"/>
          <p:cNvSpPr/>
          <p:nvPr/>
        </p:nvSpPr>
        <p:spPr>
          <a:xfrm>
            <a:off x="3131840" y="1083963"/>
            <a:ext cx="2782180" cy="1368152"/>
          </a:xfrm>
          <a:prstGeom prst="diamond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Филиппины 1946г.</a:t>
            </a:r>
            <a:endParaRPr lang="ru-RU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2" name="Ромб 11"/>
          <p:cNvSpPr/>
          <p:nvPr/>
        </p:nvSpPr>
        <p:spPr>
          <a:xfrm>
            <a:off x="6084168" y="1376772"/>
            <a:ext cx="2782180" cy="1368152"/>
          </a:xfrm>
          <a:prstGeom prst="diamond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Сирия 1946г.</a:t>
            </a:r>
            <a:endParaRPr lang="ru-RU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3" name="Ромб 12"/>
          <p:cNvSpPr/>
          <p:nvPr/>
        </p:nvSpPr>
        <p:spPr>
          <a:xfrm>
            <a:off x="1043608" y="2480956"/>
            <a:ext cx="2782180" cy="1368152"/>
          </a:xfrm>
          <a:prstGeom prst="diamond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Ливан 1946г.</a:t>
            </a:r>
            <a:endParaRPr lang="ru-RU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Ромб 13"/>
          <p:cNvSpPr/>
          <p:nvPr/>
        </p:nvSpPr>
        <p:spPr>
          <a:xfrm>
            <a:off x="251520" y="4149080"/>
            <a:ext cx="2782180" cy="1368152"/>
          </a:xfrm>
          <a:prstGeom prst="diamond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Ливия 1951г.</a:t>
            </a:r>
            <a:endParaRPr lang="ru-RU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" name="Ромб 14"/>
          <p:cNvSpPr/>
          <p:nvPr/>
        </p:nvSpPr>
        <p:spPr>
          <a:xfrm>
            <a:off x="6084168" y="4400821"/>
            <a:ext cx="2782180" cy="1368152"/>
          </a:xfrm>
          <a:prstGeom prst="diamond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Алжир 1962г.</a:t>
            </a:r>
            <a:endParaRPr lang="ru-RU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6" name="Ромб 15"/>
          <p:cNvSpPr/>
          <p:nvPr/>
        </p:nvSpPr>
        <p:spPr>
          <a:xfrm>
            <a:off x="3825788" y="3284984"/>
            <a:ext cx="2782180" cy="1368152"/>
          </a:xfrm>
          <a:prstGeom prst="diamond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Марокко 1956г.</a:t>
            </a:r>
            <a:endParaRPr lang="ru-RU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Ромб 16"/>
          <p:cNvSpPr/>
          <p:nvPr/>
        </p:nvSpPr>
        <p:spPr>
          <a:xfrm>
            <a:off x="3052808" y="5044186"/>
            <a:ext cx="2782180" cy="1368152"/>
          </a:xfrm>
          <a:prstGeom prst="diamond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itchFamily="34" charset="0"/>
              </a:rPr>
              <a:t>Тунис 1956г.</a:t>
            </a:r>
            <a:endParaRPr lang="ru-RU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016224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К </a:t>
            </a:r>
            <a:r>
              <a:rPr lang="ru-RU" sz="1400" i="1" dirty="0">
                <a:latin typeface="Arial Black" pitchFamily="34" charset="0"/>
              </a:rPr>
              <a:t>концу 60-х гг. </a:t>
            </a:r>
            <a:r>
              <a:rPr lang="ru-RU" sz="1400" dirty="0">
                <a:latin typeface="Arial Black" pitchFamily="34" charset="0"/>
              </a:rPr>
              <a:t>XX в. </a:t>
            </a:r>
            <a:r>
              <a:rPr lang="ru-RU" sz="1400" dirty="0" smtClean="0">
                <a:latin typeface="Arial Black" pitchFamily="34" charset="0"/>
              </a:rPr>
              <a:t>в Латинской Америке </a:t>
            </a:r>
            <a:r>
              <a:rPr lang="ru-RU" sz="1400" dirty="0">
                <a:latin typeface="Arial Black" pitchFamily="34" charset="0"/>
              </a:rPr>
              <a:t>вновь </a:t>
            </a:r>
            <a:r>
              <a:rPr lang="ru-RU" sz="1400" dirty="0" smtClean="0">
                <a:latin typeface="Arial Black" pitchFamily="34" charset="0"/>
              </a:rPr>
              <a:t>начались прогрессивные преобразования. </a:t>
            </a:r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сентябре 1977г. Панама добилась восстановления суверенитета </a:t>
            </a:r>
            <a:r>
              <a:rPr lang="ru-RU" sz="1400" i="1" dirty="0" smtClean="0">
                <a:latin typeface="Arial Black" pitchFamily="34" charset="0"/>
              </a:rPr>
              <a:t>над </a:t>
            </a:r>
            <a:r>
              <a:rPr lang="ru-RU" sz="1400" i="1" dirty="0">
                <a:latin typeface="Arial Black" pitchFamily="34" charset="0"/>
              </a:rPr>
              <a:t>зоной Панамского канала </a:t>
            </a:r>
            <a:r>
              <a:rPr lang="ru-RU" sz="1400" dirty="0">
                <a:latin typeface="Arial Black" pitchFamily="34" charset="0"/>
              </a:rPr>
              <a:t>(полностью в 1999г</a:t>
            </a:r>
            <a:r>
              <a:rPr lang="ru-RU" sz="1400" dirty="0" smtClean="0">
                <a:latin typeface="Arial Black" pitchFamily="34" charset="0"/>
              </a:rPr>
              <a:t>.).</a:t>
            </a:r>
            <a:r>
              <a:rPr lang="ru-RU" sz="1400" dirty="0">
                <a:latin typeface="Arial Black" pitchFamily="34" charset="0"/>
              </a:rPr>
              <a:t/>
            </a:r>
            <a:br>
              <a:rPr lang="ru-RU" sz="1400" dirty="0">
                <a:latin typeface="Arial Black" pitchFamily="34" charset="0"/>
              </a:rPr>
            </a:br>
            <a:r>
              <a:rPr lang="ru-RU" sz="1400" dirty="0">
                <a:latin typeface="Arial Black" pitchFamily="34" charset="0"/>
              </a:rPr>
              <a:t>Однако консервативные круги в очередной раз сумели взять реванш. Во </a:t>
            </a:r>
            <a:r>
              <a:rPr lang="ru-RU" sz="1400" i="1" dirty="0">
                <a:latin typeface="Arial Black" pitchFamily="34" charset="0"/>
              </a:rPr>
              <a:t>второй половине 70-х гг. </a:t>
            </a:r>
            <a:r>
              <a:rPr lang="ru-RU" sz="1400" dirty="0">
                <a:latin typeface="Arial Black" pitchFamily="34" charset="0"/>
              </a:rPr>
              <a:t>XX в. большая часть Латинской Америки оказалась под властью диктаторских режимов, но </a:t>
            </a:r>
            <a:r>
              <a:rPr lang="ru-RU" sz="1400" dirty="0" smtClean="0">
                <a:latin typeface="Arial Black" pitchFamily="34" charset="0"/>
              </a:rPr>
              <a:t>в ходе </a:t>
            </a:r>
            <a:r>
              <a:rPr lang="ru-RU" sz="1400" dirty="0">
                <a:latin typeface="Arial Black" pitchFamily="34" charset="0"/>
              </a:rPr>
              <a:t>революций произошло падение диктатур в Никарагуа (1979г.), в Эквадоре, Перу, Боливии, Аргентине, Бразилии и др.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29950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5157192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Панамский канал обрел своего хозяина.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3984104" cy="2900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1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На </a:t>
            </a:r>
            <a:r>
              <a:rPr lang="ru-RU" sz="1400" i="1" dirty="0">
                <a:latin typeface="Arial Black" pitchFamily="34" charset="0"/>
              </a:rPr>
              <a:t>Кубе 1 января 1959г. </a:t>
            </a:r>
            <a:r>
              <a:rPr lang="ru-RU" sz="1400" dirty="0">
                <a:latin typeface="Arial Black" pitchFamily="34" charset="0"/>
              </a:rPr>
              <a:t>армия повстанцев во главе с </a:t>
            </a:r>
            <a:r>
              <a:rPr lang="ru-RU" sz="1400" i="1" dirty="0">
                <a:latin typeface="Arial Black" pitchFamily="34" charset="0"/>
              </a:rPr>
              <a:t>Ф. и Р. Кастро, </a:t>
            </a:r>
            <a:r>
              <a:rPr lang="ru-RU" sz="1400" i="1" dirty="0" smtClean="0">
                <a:latin typeface="Arial Black" pitchFamily="34" charset="0"/>
              </a:rPr>
              <a:t>Эрнесто Че </a:t>
            </a:r>
            <a:r>
              <a:rPr lang="ru-RU" sz="1400" i="1" dirty="0">
                <a:latin typeface="Arial Black" pitchFamily="34" charset="0"/>
              </a:rPr>
              <a:t>Геварой</a:t>
            </a:r>
            <a:r>
              <a:rPr lang="ru-RU" sz="1400" dirty="0">
                <a:latin typeface="Arial Black" pitchFamily="34" charset="0"/>
              </a:rPr>
              <a:t> свергли военный режим </a:t>
            </a:r>
            <a:r>
              <a:rPr lang="ru-RU" sz="1400" i="1" dirty="0">
                <a:latin typeface="Arial Black" pitchFamily="34" charset="0"/>
              </a:rPr>
              <a:t>Ф. </a:t>
            </a:r>
            <a:r>
              <a:rPr lang="ru-RU" sz="1400" i="1" dirty="0" err="1">
                <a:latin typeface="Arial Black" pitchFamily="34" charset="0"/>
              </a:rPr>
              <a:t>Батисты</a:t>
            </a:r>
            <a:r>
              <a:rPr lang="ru-RU" sz="1400" i="1" dirty="0">
                <a:latin typeface="Arial Black" pitchFamily="34" charset="0"/>
              </a:rPr>
              <a:t>. </a:t>
            </a:r>
            <a:r>
              <a:rPr lang="ru-RU" sz="1400" dirty="0">
                <a:latin typeface="Arial Black" pitchFamily="34" charset="0"/>
              </a:rPr>
              <a:t>Ф. Кастро стал премьер-министром. Крупные земельные владения передавались в собственность государства или арендаторам и безземельным сельским жителям.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6" y="3717032"/>
            <a:ext cx="2709186" cy="207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938" y="5803832"/>
            <a:ext cx="271412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Фидель </a:t>
            </a:r>
            <a:r>
              <a:rPr lang="ru-RU" sz="1400" dirty="0" smtClean="0">
                <a:latin typeface="Arial Black" pitchFamily="34" charset="0"/>
              </a:rPr>
              <a:t>Кастро </a:t>
            </a:r>
            <a:r>
              <a:rPr lang="ru-RU" sz="1400" dirty="0">
                <a:latin typeface="Arial Black" pitchFamily="34" charset="0"/>
              </a:rPr>
              <a:t>во главе революционных сил, январь </a:t>
            </a:r>
            <a:r>
              <a:rPr lang="ru-RU" sz="1400" dirty="0" smtClean="0">
                <a:latin typeface="Arial Black" pitchFamily="34" charset="0"/>
              </a:rPr>
              <a:t>1959г.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19" y="4179863"/>
            <a:ext cx="1870279" cy="2490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37905" y="5271267"/>
            <a:ext cx="1540806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Э. Че Гевара.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160240" cy="2147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5579" y="2081382"/>
            <a:ext cx="2160241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latin typeface="Arial Black" pitchFamily="34" charset="0"/>
              </a:rPr>
              <a:t>Ферма </a:t>
            </a:r>
            <a:r>
              <a:rPr lang="ru-RU" sz="1400" dirty="0" err="1">
                <a:latin typeface="Arial Black" pitchFamily="34" charset="0"/>
              </a:rPr>
              <a:t>Батисты</a:t>
            </a:r>
            <a:r>
              <a:rPr lang="ru-RU" sz="1400" dirty="0">
                <a:latin typeface="Arial Black" pitchFamily="34" charset="0"/>
              </a:rPr>
              <a:t> в предместье Гаваны. 1 января 1959 г.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42" y="1340768"/>
            <a:ext cx="1870356" cy="276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647284" y="2569017"/>
            <a:ext cx="1231427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Ф. Кастро.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2294" name="Picture 6" descr="C:\Users\user\Desktop\Animated-Flag-Cub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3140968"/>
            <a:ext cx="26479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Конфискация земель вызвала протест США, которые прекратили доставку нефти и закупку сахара. В ответ Куба национализировала сахарные заводы, нефтеперерабатывающую промышленность и другие американские предприятия. США начали экономическую блокаду острова. Началось сближение Кубы с СССР, который стал закупать кубинский сахар и снабжать Кубу необходимыми товарами.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641378" cy="2597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3875162" cy="268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5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930226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Распад социалистической системы был для Кубы сильнейшим ударом. </a:t>
            </a:r>
            <a:r>
              <a:rPr lang="ru-RU" sz="1400" i="1" dirty="0">
                <a:latin typeface="Arial Black" pitchFamily="34" charset="0"/>
              </a:rPr>
              <a:t>В 1990г. Ф. Кастро выдвинул лозунг «Социализм или смерть!».</a:t>
            </a:r>
            <a:r>
              <a:rPr lang="ru-RU" sz="1400" dirty="0">
                <a:latin typeface="Arial Black" pitchFamily="34" charset="0"/>
              </a:rPr>
              <a:t> Было объявлено о переходе к «особому периоду в мирное время»: максимальной экономии потребления во всех областях, мобилизации трудовых усилий. В конце 90-х гг. XX в. был взят курс на оживление частной инициативы, допущения элементов рыночной экономики. К началу XXI в. Кубе удалось частично преодолеть последствия кризиса 90-х гг. XX в., возросли темпы экономического развития, повысился уровень жизни населения.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39" y="2195697"/>
            <a:ext cx="2896270" cy="216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2852936"/>
            <a:ext cx="283917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0888"/>
            <a:ext cx="202052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32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Чили 4 сентября 1970г. </a:t>
            </a:r>
            <a:r>
              <a:rPr lang="ru-RU" sz="1400" dirty="0">
                <a:latin typeface="Arial Black" pitchFamily="34" charset="0"/>
              </a:rPr>
              <a:t>на выборах большинство голосов получил сенатор-социалист </a:t>
            </a:r>
            <a:r>
              <a:rPr lang="ru-RU" sz="1400" i="1" dirty="0">
                <a:latin typeface="Arial Black" pitchFamily="34" charset="0"/>
              </a:rPr>
              <a:t>С. </a:t>
            </a:r>
            <a:r>
              <a:rPr lang="ru-RU" sz="1400" i="1" dirty="0" err="1">
                <a:latin typeface="Arial Black" pitchFamily="34" charset="0"/>
              </a:rPr>
              <a:t>Альенде</a:t>
            </a:r>
            <a:r>
              <a:rPr lang="ru-RU" sz="1400" i="1" dirty="0">
                <a:latin typeface="Arial Black" pitchFamily="34" charset="0"/>
              </a:rPr>
              <a:t>. </a:t>
            </a:r>
            <a:r>
              <a:rPr lang="ru-RU" sz="1400" dirty="0">
                <a:latin typeface="Arial Black" pitchFamily="34" charset="0"/>
              </a:rPr>
              <a:t>Было сформировано правительство Народного единства. Начались реформы. Так, в ходе проведения аграрной реформы к 1973г. удалось покончить с </a:t>
            </a:r>
            <a:r>
              <a:rPr lang="ru-RU" sz="1400" dirty="0" err="1">
                <a:latin typeface="Arial Black" pitchFamily="34" charset="0"/>
              </a:rPr>
              <a:t>латифундизмом</a:t>
            </a:r>
            <a:r>
              <a:rPr lang="ru-RU" sz="1400" dirty="0">
                <a:latin typeface="Arial Black" pitchFamily="34" charset="0"/>
              </a:rPr>
              <a:t>. Реальная зарплата возросла.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6792"/>
            <a:ext cx="2093218" cy="280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16528" y="4261972"/>
            <a:ext cx="2260555" cy="73866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endParaRPr lang="ru-RU" sz="1400" dirty="0" smtClean="0">
              <a:latin typeface="Arial Black" pitchFamily="34" charset="0"/>
            </a:endParaRPr>
          </a:p>
          <a:p>
            <a:pPr algn="ctr"/>
            <a:r>
              <a:rPr lang="ru-RU" sz="1400" dirty="0" smtClean="0">
                <a:latin typeface="Arial Black" pitchFamily="34" charset="0"/>
              </a:rPr>
              <a:t>Президент Чили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Сальвадор </a:t>
            </a:r>
            <a:r>
              <a:rPr lang="ru-RU" sz="1400" dirty="0" err="1" smtClean="0">
                <a:latin typeface="Arial Black" pitchFamily="34" charset="0"/>
              </a:rPr>
              <a:t>Альенде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3" y="1556792"/>
            <a:ext cx="300465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73193"/>
            <a:ext cx="3450894" cy="230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6184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Arial Black" pitchFamily="34" charset="0"/>
              </a:rPr>
              <a:t>США </a:t>
            </a:r>
            <a:r>
              <a:rPr lang="ru-RU" sz="1400" dirty="0">
                <a:latin typeface="Arial Black" pitchFamily="34" charset="0"/>
              </a:rPr>
              <a:t>предприняли давление на Чили. </a:t>
            </a:r>
            <a:r>
              <a:rPr lang="ru-RU" sz="1400" i="1" dirty="0">
                <a:latin typeface="Arial Black" pitchFamily="34" charset="0"/>
              </a:rPr>
              <a:t>11 сентября 1973г. начался военный мятеж, который возглавил главнокомандующий сухопутных войск А. Пиночет. </a:t>
            </a:r>
            <a:r>
              <a:rPr lang="ru-RU" sz="1400" dirty="0">
                <a:latin typeface="Arial Black" pitchFamily="34" charset="0"/>
              </a:rPr>
              <a:t>Попытки организовать сопротивление в рабочих кварталах были жестоко подавлены. </a:t>
            </a:r>
            <a:r>
              <a:rPr lang="ru-RU" sz="1400" dirty="0" err="1">
                <a:latin typeface="Arial Black" pitchFamily="34" charset="0"/>
              </a:rPr>
              <a:t>Альенде</a:t>
            </a:r>
            <a:r>
              <a:rPr lang="ru-RU" sz="1400" dirty="0">
                <a:latin typeface="Arial Black" pitchFamily="34" charset="0"/>
              </a:rPr>
              <a:t> отказался оставить президентский пост и с небольшой группой верных ему людей до своей смерти отбивал атаки на президентский дворец </a:t>
            </a:r>
            <a:r>
              <a:rPr lang="ru-RU" sz="1400" i="1" dirty="0">
                <a:latin typeface="Arial Black" pitchFamily="34" charset="0"/>
              </a:rPr>
              <a:t>Ла </a:t>
            </a:r>
            <a:r>
              <a:rPr lang="ru-RU" sz="1400" i="1" dirty="0" err="1">
                <a:latin typeface="Arial Black" pitchFamily="34" charset="0"/>
              </a:rPr>
              <a:t>Монеду</a:t>
            </a:r>
            <a:r>
              <a:rPr lang="ru-RU" sz="1400" i="1" dirty="0">
                <a:latin typeface="Arial Black" pitchFamily="34" charset="0"/>
              </a:rPr>
              <a:t>. </a:t>
            </a:r>
            <a:r>
              <a:rPr lang="ru-RU" sz="1400" dirty="0">
                <a:latin typeface="Arial Black" pitchFamily="34" charset="0"/>
              </a:rPr>
              <a:t>Власть оказалась в руках военной хунты во главе с Пиночетом.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69331"/>
            <a:ext cx="2448272" cy="1772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1816" y="1844824"/>
            <a:ext cx="445666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«Над Сантьяго идёт дождь…»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52" y="3464428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7904" y="2891603"/>
            <a:ext cx="2233304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Стадион в Сантьяго.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1973г.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85" y="1792928"/>
            <a:ext cx="1914525" cy="259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39485" y="4418528"/>
            <a:ext cx="1913350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Диктатор Чили</a:t>
            </a:r>
          </a:p>
          <a:p>
            <a:pPr algn="ctr"/>
            <a:r>
              <a:rPr lang="ru-RU" sz="1400" dirty="0" err="1" smtClean="0">
                <a:latin typeface="Arial Black" pitchFamily="34" charset="0"/>
              </a:rPr>
              <a:t>Аугусто</a:t>
            </a:r>
            <a:r>
              <a:rPr lang="ru-RU" sz="1400" dirty="0" smtClean="0">
                <a:latin typeface="Arial Black" pitchFamily="34" charset="0"/>
              </a:rPr>
              <a:t> Пиночет.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02234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конце XX —начале XXI в.</a:t>
            </a:r>
            <a:r>
              <a:rPr lang="ru-RU" sz="1400" dirty="0">
                <a:latin typeface="Arial Black" pitchFamily="34" charset="0"/>
              </a:rPr>
              <a:t> в Латинской Америке вновь усилилось влияние левых сил. Ярким символом «левого поворота» стала деятельность </a:t>
            </a:r>
            <a:r>
              <a:rPr lang="ru-RU" sz="1400" i="1" dirty="0">
                <a:latin typeface="Arial Black" pitchFamily="34" charset="0"/>
              </a:rPr>
              <a:t>президента Венесуэлы Уго </a:t>
            </a:r>
            <a:r>
              <a:rPr lang="ru-RU" sz="1400" i="1" dirty="0" err="1">
                <a:latin typeface="Arial Black" pitchFamily="34" charset="0"/>
              </a:rPr>
              <a:t>Чавеса</a:t>
            </a:r>
            <a:r>
              <a:rPr lang="ru-RU" sz="1400" i="1" dirty="0">
                <a:latin typeface="Arial Black" pitchFamily="34" charset="0"/>
              </a:rPr>
              <a:t>, </a:t>
            </a:r>
            <a:r>
              <a:rPr lang="ru-RU" sz="1400" dirty="0">
                <a:latin typeface="Arial Black" pitchFamily="34" charset="0"/>
              </a:rPr>
              <a:t>одержавшего победу на президентских выборах в декабре 1998г. По его инициативе был установлен государственный контроль, а затем была национализирована нефтяная промышленность, осуществляются широкие социальные программы, установлены тесные связи с Кубой. Попытка США свергнуть </a:t>
            </a:r>
            <a:r>
              <a:rPr lang="ru-RU" sz="1400" dirty="0" err="1">
                <a:latin typeface="Arial Black" pitchFamily="34" charset="0"/>
              </a:rPr>
              <a:t>Чавеса</a:t>
            </a:r>
            <a:r>
              <a:rPr lang="ru-RU" sz="1400" dirty="0">
                <a:latin typeface="Arial Black" pitchFamily="34" charset="0"/>
              </a:rPr>
              <a:t> провалилась. В 2006г. он вновь победил на президентских выборах.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63751"/>
            <a:ext cx="2400267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63777" y="4058488"/>
            <a:ext cx="2408690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Президент Венесуэлы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Уго </a:t>
            </a:r>
            <a:r>
              <a:rPr lang="ru-RU" sz="1400" dirty="0" err="1" smtClean="0">
                <a:latin typeface="Arial Black" pitchFamily="34" charset="0"/>
              </a:rPr>
              <a:t>Чавес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4132"/>
            <a:ext cx="2520280" cy="195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97763"/>
            <a:ext cx="2861613" cy="191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4" y="4397763"/>
            <a:ext cx="2465283" cy="191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C:\Users\user\Desktop\drapeauvenezuel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59001"/>
            <a:ext cx="19526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2005г. президентом Боливии </a:t>
            </a:r>
            <a:r>
              <a:rPr lang="ru-RU" sz="1400" dirty="0">
                <a:latin typeface="Arial Black" pitchFamily="34" charset="0"/>
              </a:rPr>
              <a:t>стал последователь </a:t>
            </a:r>
            <a:r>
              <a:rPr lang="ru-RU" sz="1400" dirty="0" err="1">
                <a:latin typeface="Arial Black" pitchFamily="34" charset="0"/>
              </a:rPr>
              <a:t>Чавеса</a:t>
            </a:r>
            <a:r>
              <a:rPr lang="ru-RU" sz="1400" dirty="0">
                <a:latin typeface="Arial Black" pitchFamily="34" charset="0"/>
              </a:rPr>
              <a:t> индеец </a:t>
            </a:r>
            <a:r>
              <a:rPr lang="ru-RU" sz="1400" i="1" dirty="0">
                <a:latin typeface="Arial Black" pitchFamily="34" charset="0"/>
              </a:rPr>
              <a:t>Э. </a:t>
            </a:r>
            <a:r>
              <a:rPr lang="ru-RU" sz="1400" i="1" dirty="0" err="1" smtClean="0">
                <a:latin typeface="Arial Black" pitchFamily="34" charset="0"/>
              </a:rPr>
              <a:t>Моралес</a:t>
            </a:r>
            <a:r>
              <a:rPr lang="ru-RU" sz="1400" i="1" dirty="0">
                <a:latin typeface="Arial Black" pitchFamily="34" charset="0"/>
              </a:rPr>
              <a:t>, </a:t>
            </a:r>
            <a:r>
              <a:rPr lang="ru-RU" sz="1400" dirty="0">
                <a:latin typeface="Arial Black" pitchFamily="34" charset="0"/>
              </a:rPr>
              <a:t>осуществивший национализацию газовой промышленности. Последователи </a:t>
            </a:r>
            <a:r>
              <a:rPr lang="ru-RU" sz="1400" dirty="0" err="1">
                <a:latin typeface="Arial Black" pitchFamily="34" charset="0"/>
              </a:rPr>
              <a:t>Чавеса</a:t>
            </a:r>
            <a:r>
              <a:rPr lang="ru-RU" sz="1400" dirty="0">
                <a:latin typeface="Arial Black" pitchFamily="34" charset="0"/>
              </a:rPr>
              <a:t> победили на выборах в Никарагуа и Эквадоре. В начале XXI в. левые умеренные силы пришли к власти в Бразилии, Аргентине, Чили, Уругвае и др.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556792"/>
            <a:ext cx="239426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15074" y="4477416"/>
            <a:ext cx="2394266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Президент Боливии</a:t>
            </a:r>
          </a:p>
          <a:p>
            <a:pPr algn="ctr"/>
            <a:r>
              <a:rPr lang="ru-RU" sz="1400" dirty="0" err="1" smtClean="0">
                <a:latin typeface="Arial Black" pitchFamily="34" charset="0"/>
              </a:rPr>
              <a:t>Эво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 err="1" smtClean="0">
                <a:latin typeface="Arial Black" pitchFamily="34" charset="0"/>
              </a:rPr>
              <a:t>Моралес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4" y="3123723"/>
            <a:ext cx="3384376" cy="233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:\Users\user\Desktop\1827714482_23d5dbbee0_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97" y="2049318"/>
            <a:ext cx="19526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sz="1400" i="1" u="sng" dirty="0">
                <a:latin typeface="Arial Black" pitchFamily="34" charset="0"/>
              </a:rPr>
              <a:t>1960 год входит в историю как год Африки: от колониальной зависимости в этом году освободилось 17 государств.</a:t>
            </a:r>
            <a:br>
              <a:rPr lang="ru-RU" sz="1400" i="1" u="sng" dirty="0">
                <a:latin typeface="Arial Black" pitchFamily="34" charset="0"/>
              </a:rPr>
            </a:br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1956г. в Анголе </a:t>
            </a:r>
            <a:r>
              <a:rPr lang="ru-RU" sz="1400" dirty="0">
                <a:latin typeface="Arial Black" pitchFamily="34" charset="0"/>
              </a:rPr>
              <a:t>Народное движение за освобождение Анголы (МПЛА) начало вооруженную борьбу. Возглавлял МПЛА </a:t>
            </a:r>
            <a:r>
              <a:rPr lang="ru-RU" sz="1400" i="1" dirty="0">
                <a:latin typeface="Arial Black" pitchFamily="34" charset="0"/>
              </a:rPr>
              <a:t>А. </a:t>
            </a:r>
            <a:r>
              <a:rPr lang="ru-RU" sz="1400" i="1" dirty="0" err="1">
                <a:latin typeface="Arial Black" pitchFamily="34" charset="0"/>
              </a:rPr>
              <a:t>Нето</a:t>
            </a:r>
            <a:r>
              <a:rPr lang="ru-RU" sz="1400" i="1" dirty="0">
                <a:latin typeface="Arial Black" pitchFamily="34" charset="0"/>
              </a:rPr>
              <a:t>, </a:t>
            </a:r>
            <a:r>
              <a:rPr lang="ru-RU" sz="1400" dirty="0">
                <a:latin typeface="Arial Black" pitchFamily="34" charset="0"/>
              </a:rPr>
              <a:t>политический деятель и поэт. Партизанская война продолжалась почти 15 лет, в ней на стороне повстанцев участвовали и мулаты, и белые. </a:t>
            </a:r>
            <a:r>
              <a:rPr lang="ru-RU" sz="1400" dirty="0" smtClean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январе 1975г. </a:t>
            </a:r>
            <a:r>
              <a:rPr lang="ru-RU" sz="1400" dirty="0">
                <a:latin typeface="Arial Black" pitchFamily="34" charset="0"/>
              </a:rPr>
              <a:t>новое правительство Португалии подписало соглашение о переходе Анголы к независимости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85219" y="5120358"/>
            <a:ext cx="1454244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Республика 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Ангола.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59" y="4618033"/>
            <a:ext cx="1826291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Первый президент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Анголы</a:t>
            </a:r>
          </a:p>
          <a:p>
            <a:pPr algn="ctr"/>
            <a:r>
              <a:rPr lang="ru-RU" sz="1400" dirty="0" err="1" smtClean="0">
                <a:latin typeface="Arial Black" pitchFamily="34" charset="0"/>
              </a:rPr>
              <a:t>Агостиньо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 err="1" smtClean="0">
                <a:latin typeface="Arial Black" pitchFamily="34" charset="0"/>
              </a:rPr>
              <a:t>Нето</a:t>
            </a:r>
            <a:r>
              <a:rPr lang="ru-RU" sz="1400" dirty="0" smtClean="0">
                <a:latin typeface="Arial Black" pitchFamily="34" charset="0"/>
              </a:rPr>
              <a:t>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1"/>
            <a:ext cx="182629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27" y="2046569"/>
            <a:ext cx="2722228" cy="292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:\Users\user\Desktop\Flag_Angol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40937"/>
            <a:ext cx="26479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5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72208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</a:t>
            </a:r>
            <a:r>
              <a:rPr lang="ru-RU" sz="1400" i="1" dirty="0">
                <a:latin typeface="Arial Black" pitchFamily="34" charset="0"/>
              </a:rPr>
              <a:t>1962г. в Мозамбике </a:t>
            </a:r>
            <a:r>
              <a:rPr lang="ru-RU" sz="1400" dirty="0">
                <a:latin typeface="Arial Black" pitchFamily="34" charset="0"/>
              </a:rPr>
              <a:t>в результате объединения нескольких политических организаций появилась партия Фронт освобождения Мозамбика (ФРЕЛИМО). В 1964г. началось всеобщее вооружённое восстание, а затем партизанская война против Португалии</a:t>
            </a:r>
            <a:r>
              <a:rPr lang="ru-RU" sz="1400" i="1" dirty="0">
                <a:latin typeface="Arial Black" pitchFamily="34" charset="0"/>
              </a:rPr>
              <a:t>. 25 июня 1975г. </a:t>
            </a:r>
            <a:r>
              <a:rPr lang="ru-RU" sz="1400" dirty="0">
                <a:latin typeface="Arial Black" pitchFamily="34" charset="0"/>
              </a:rPr>
              <a:t>Мозамбик был провозглашён независимым государством, власть перешла к ФРЕЛИМО. Правительство Мозамбика, как и ангольское, объявило официальным курсом ориентацию на социализм.</a:t>
            </a:r>
            <a:br>
              <a:rPr lang="ru-RU" sz="1400" dirty="0">
                <a:latin typeface="Arial Black" pitchFamily="34" charset="0"/>
              </a:rPr>
            </a:br>
            <a:r>
              <a:rPr lang="ru-RU" sz="1400" i="1" dirty="0">
                <a:latin typeface="Arial Black" pitchFamily="34" charset="0"/>
              </a:rPr>
              <a:t>В 1980г. получила независимость Зимбабве, в 1990г. — Намибия.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25587"/>
            <a:ext cx="1728192" cy="191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0287" y="5805264"/>
            <a:ext cx="1290738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Мозамбик.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857527"/>
            <a:ext cx="1151277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Намибия.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5836312"/>
            <a:ext cx="1237838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Зимбабве.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25586"/>
            <a:ext cx="2067554" cy="191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87" y="2125587"/>
            <a:ext cx="1580567" cy="191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C:\Users\user\Desktop\pt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1" y="4244388"/>
            <a:ext cx="1977190" cy="14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zimbabwe_fl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21088"/>
            <a:ext cx="25717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user\Desktop\Flag-Namibi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27" y="4159239"/>
            <a:ext cx="2547685" cy="16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92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Южно-Африканский Союз в 1961г. вышел из Британского содружества и был переименован в </a:t>
            </a:r>
            <a:r>
              <a:rPr lang="ru-RU" sz="1400" i="1" dirty="0">
                <a:latin typeface="Arial Black" pitchFamily="34" charset="0"/>
              </a:rPr>
              <a:t>Южно-Африканскую </a:t>
            </a:r>
            <a:r>
              <a:rPr lang="ru-RU" sz="1400" i="1" dirty="0" smtClean="0">
                <a:latin typeface="Arial Black" pitchFamily="34" charset="0"/>
              </a:rPr>
              <a:t>Республику (ЮАР). </a:t>
            </a:r>
            <a:r>
              <a:rPr lang="ru-RU" sz="1400" dirty="0">
                <a:latin typeface="Arial Black" pitchFamily="34" charset="0"/>
              </a:rPr>
              <a:t>Там ещё в 1948г. к власти пришла Националистическая партия, провозгласившая апартеид государственной политикой. Основной задачей </a:t>
            </a:r>
            <a:r>
              <a:rPr lang="ru-RU" sz="1400" i="1" dirty="0">
                <a:latin typeface="Arial Black" pitchFamily="34" charset="0"/>
              </a:rPr>
              <a:t>апартеида</a:t>
            </a:r>
            <a:r>
              <a:rPr lang="ru-RU" sz="1400" dirty="0">
                <a:latin typeface="Arial Black" pitchFamily="34" charset="0"/>
              </a:rPr>
              <a:t> («разделение, обособленное, раздельное существование, развитие»), было помешать смешению рас. </a:t>
            </a:r>
            <a:r>
              <a:rPr lang="ru-RU" sz="1400" i="1" dirty="0">
                <a:latin typeface="Arial Black" pitchFamily="34" charset="0"/>
              </a:rPr>
              <a:t>Расизм был возведён в ранг государственной политики.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14914"/>
            <a:ext cx="4762500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386400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3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Южно-Африканской республике в течение 50-х гг. XX в. происходила борьба </a:t>
            </a:r>
            <a:r>
              <a:rPr lang="ru-RU" sz="1400" i="1" dirty="0">
                <a:latin typeface="Arial Black" pitchFamily="34" charset="0"/>
              </a:rPr>
              <a:t>Африканского национального конгресса (АНК) </a:t>
            </a:r>
            <a:r>
              <a:rPr lang="ru-RU" sz="1400" dirty="0">
                <a:latin typeface="Arial Black" pitchFamily="34" charset="0"/>
              </a:rPr>
              <a:t>против режима апартеида («разъединение»). С начала 60-х гг. XX в. в стране усилился террор. Один из лидеров АНК </a:t>
            </a:r>
            <a:r>
              <a:rPr lang="ru-RU" sz="1400" i="1" dirty="0">
                <a:latin typeface="Arial Black" pitchFamily="34" charset="0"/>
              </a:rPr>
              <a:t>Н. </a:t>
            </a:r>
            <a:r>
              <a:rPr lang="ru-RU" sz="1400" i="1" dirty="0" err="1">
                <a:latin typeface="Arial Black" pitchFamily="34" charset="0"/>
              </a:rPr>
              <a:t>Мандела</a:t>
            </a:r>
            <a:r>
              <a:rPr lang="ru-RU" sz="1400" i="1" dirty="0">
                <a:latin typeface="Arial Black" pitchFamily="34" charset="0"/>
              </a:rPr>
              <a:t> </a:t>
            </a:r>
            <a:r>
              <a:rPr lang="ru-RU" sz="1400" dirty="0">
                <a:latin typeface="Arial Black" pitchFamily="34" charset="0"/>
              </a:rPr>
              <a:t>возглавил подполье. В </a:t>
            </a:r>
            <a:r>
              <a:rPr lang="ru-RU" sz="1400" i="1" dirty="0">
                <a:latin typeface="Arial Black" pitchFamily="34" charset="0"/>
              </a:rPr>
              <a:t>1963г. </a:t>
            </a:r>
            <a:r>
              <a:rPr lang="ru-RU" sz="1400" dirty="0">
                <a:latin typeface="Arial Black" pitchFamily="34" charset="0"/>
              </a:rPr>
              <a:t>его вместе с другими лидерами антирасистского движения арестовали и приговорили к пожизненному заключению.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844824"/>
            <a:ext cx="330214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15074" y="4261972"/>
            <a:ext cx="2028119" cy="73866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Нельсон </a:t>
            </a:r>
            <a:r>
              <a:rPr lang="ru-RU" sz="1400" dirty="0" err="1" smtClean="0">
                <a:latin typeface="Arial Black" pitchFamily="34" charset="0"/>
              </a:rPr>
              <a:t>Мандела</a:t>
            </a:r>
            <a:endParaRPr lang="ru-RU" sz="1400" dirty="0" smtClean="0">
              <a:latin typeface="Arial Black" pitchFamily="34" charset="0"/>
            </a:endParaRPr>
          </a:p>
          <a:p>
            <a:pPr algn="ctr"/>
            <a:r>
              <a:rPr lang="ru-RU" sz="1400" dirty="0" smtClean="0">
                <a:latin typeface="Arial Black" pitchFamily="34" charset="0"/>
              </a:rPr>
              <a:t>в тюрьме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(1963-1990).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6349"/>
            <a:ext cx="1944216" cy="288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2979134"/>
            <a:ext cx="3024336" cy="3031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В феврале 1989г. президентом ЮАР стал </a:t>
            </a:r>
            <a:r>
              <a:rPr lang="ru-RU" sz="1400" i="1" dirty="0">
                <a:latin typeface="Arial Black" pitchFamily="34" charset="0"/>
              </a:rPr>
              <a:t>Ф. де Клерк, </a:t>
            </a:r>
            <a:r>
              <a:rPr lang="ru-RU" sz="1400" dirty="0">
                <a:latin typeface="Arial Black" pitchFamily="34" charset="0"/>
              </a:rPr>
              <a:t>убеждённый в необходимости ликвидации режима апартеида. Правительство освободило лидеров АНК, а в 1990г. начало переговоры с руководством АНК. В ходе всеобщих выборов </a:t>
            </a:r>
            <a:r>
              <a:rPr lang="ru-RU" sz="1400" i="1" dirty="0">
                <a:latin typeface="Arial Black" pitchFamily="34" charset="0"/>
              </a:rPr>
              <a:t>1993г. президентом ЮАР стал </a:t>
            </a:r>
            <a:r>
              <a:rPr lang="ru-RU" sz="1400" i="1" dirty="0" err="1">
                <a:latin typeface="Arial Black" pitchFamily="34" charset="0"/>
              </a:rPr>
              <a:t>Мандела</a:t>
            </a:r>
            <a:r>
              <a:rPr lang="ru-RU" sz="1400" i="1" dirty="0">
                <a:latin typeface="Arial Black" pitchFamily="34" charset="0"/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556792"/>
            <a:ext cx="3417742" cy="420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670489"/>
            <a:ext cx="1569271" cy="2312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86512" y="4120226"/>
            <a:ext cx="1250663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Фредерик 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де Клерк.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Black" pitchFamily="34" charset="0"/>
              </a:rPr>
              <a:t>После </a:t>
            </a:r>
            <a:r>
              <a:rPr lang="ru-RU" sz="1400" dirty="0" smtClean="0">
                <a:latin typeface="Arial Black" pitchFamily="34" charset="0"/>
              </a:rPr>
              <a:t>Второй </a:t>
            </a:r>
            <a:r>
              <a:rPr lang="ru-RU" sz="1400" dirty="0">
                <a:latin typeface="Arial Black" pitchFamily="34" charset="0"/>
              </a:rPr>
              <a:t>мировой войны </a:t>
            </a:r>
            <a:r>
              <a:rPr lang="ru-RU" sz="1400" i="1" dirty="0">
                <a:latin typeface="Arial Black" pitchFamily="34" charset="0"/>
              </a:rPr>
              <a:t>Индия </a:t>
            </a:r>
            <a:r>
              <a:rPr lang="ru-RU" sz="1400" dirty="0">
                <a:latin typeface="Arial Black" pitchFamily="34" charset="0"/>
              </a:rPr>
              <a:t>переживала подъём национально-освободительного движения. Английские власти, стараясь удержаться в Индии, шли на раскол индийцев.</a:t>
            </a:r>
            <a:br>
              <a:rPr lang="ru-RU" sz="1400" dirty="0">
                <a:latin typeface="Arial Black" pitchFamily="34" charset="0"/>
              </a:rPr>
            </a:br>
            <a:r>
              <a:rPr lang="ru-RU" sz="1400" dirty="0" smtClean="0">
                <a:latin typeface="Arial Black" pitchFamily="34" charset="0"/>
              </a:rPr>
              <a:t>Так, они спровоцировали конфликт </a:t>
            </a:r>
            <a:r>
              <a:rPr lang="ru-RU" sz="1400" dirty="0">
                <a:latin typeface="Arial Black" pitchFamily="34" charset="0"/>
              </a:rPr>
              <a:t>между </a:t>
            </a:r>
            <a:r>
              <a:rPr lang="ru-RU" sz="1400" i="1" dirty="0">
                <a:latin typeface="Arial Black" pitchFamily="34" charset="0"/>
              </a:rPr>
              <a:t>Индийским национальным конгрессом (ИНК) и Мусульманской лигой.</a:t>
            </a:r>
            <a:r>
              <a:rPr lang="ru-RU" sz="1400" dirty="0">
                <a:latin typeface="Arial Black" pitchFamily="34" charset="0"/>
              </a:rPr>
              <a:t> Программа ИНК включала требования независимости страны и равноправия всех её </a:t>
            </a:r>
            <a:r>
              <a:rPr lang="ru-RU" sz="1400" dirty="0" smtClean="0">
                <a:latin typeface="Arial Black" pitchFamily="34" charset="0"/>
              </a:rPr>
              <a:t>граждан. Мусульманская лига требовала создание </a:t>
            </a:r>
            <a:r>
              <a:rPr lang="ru-RU" sz="1400" dirty="0">
                <a:latin typeface="Arial Black" pitchFamily="34" charset="0"/>
              </a:rPr>
              <a:t>мусульманского государства Пакистан («страна чистых»).</a:t>
            </a:r>
            <a:br>
              <a:rPr lang="ru-RU" sz="1400" dirty="0">
                <a:latin typeface="Arial Black" pitchFamily="34" charset="0"/>
              </a:rPr>
            </a:br>
            <a:r>
              <a:rPr lang="ru-RU" sz="1400" dirty="0" smtClean="0">
                <a:latin typeface="Arial Black" pitchFamily="34" charset="0"/>
              </a:rPr>
              <a:t>Наиболее </a:t>
            </a:r>
            <a:r>
              <a:rPr lang="ru-RU" sz="1400" dirty="0">
                <a:latin typeface="Arial Black" pitchFamily="34" charset="0"/>
              </a:rPr>
              <a:t>популярными лидерами ИНК являлись </a:t>
            </a:r>
            <a:r>
              <a:rPr lang="ru-RU" sz="1400" i="1" dirty="0">
                <a:latin typeface="Arial Black" pitchFamily="34" charset="0"/>
              </a:rPr>
              <a:t>М. Ганди и </a:t>
            </a:r>
            <a:r>
              <a:rPr lang="ru-RU" sz="1400" i="1" dirty="0" smtClean="0">
                <a:latin typeface="Arial Black" pitchFamily="34" charset="0"/>
              </a:rPr>
              <a:t>Дж. </a:t>
            </a:r>
            <a:r>
              <a:rPr lang="ru-RU" sz="1400" i="1" dirty="0">
                <a:latin typeface="Arial Black" pitchFamily="34" charset="0"/>
              </a:rPr>
              <a:t>Неру</a:t>
            </a:r>
            <a:r>
              <a:rPr lang="ru-RU" sz="1400" i="1" dirty="0" smtClean="0">
                <a:latin typeface="Arial Black" pitchFamily="34" charset="0"/>
              </a:rPr>
              <a:t>.</a:t>
            </a:r>
            <a:endParaRPr lang="ru-RU" sz="1400" i="1" dirty="0"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17" y="2636912"/>
            <a:ext cx="40386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179" y="3743454"/>
            <a:ext cx="4137671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Махатма Ганди и </a:t>
            </a:r>
            <a:r>
              <a:rPr lang="ru-RU" sz="1400" dirty="0" err="1" smtClean="0">
                <a:latin typeface="Arial Black" pitchFamily="34" charset="0"/>
              </a:rPr>
              <a:t>Джавахарлал</a:t>
            </a:r>
            <a:r>
              <a:rPr lang="ru-RU" sz="1400" dirty="0" smtClean="0">
                <a:latin typeface="Arial Black" pitchFamily="34" charset="0"/>
              </a:rPr>
              <a:t> Неру – </a:t>
            </a:r>
          </a:p>
          <a:p>
            <a:pPr algn="ctr"/>
            <a:r>
              <a:rPr lang="ru-RU" sz="1400" dirty="0" smtClean="0">
                <a:latin typeface="Arial Black" pitchFamily="34" charset="0"/>
              </a:rPr>
              <a:t>первые лидеры ИНК.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2353</Words>
  <Application>Microsoft Office PowerPoint</Application>
  <PresentationFormat>Экран (4:3)</PresentationFormat>
  <Paragraphs>125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Одним из последствий войны был рост национально-освободительного движения в колониальных и зависимых странах. Во Вьетнаме коммунисты инициировали создание Лиги независимости Вьетнама (Вьетминь). 15 августа 1945г. во Вьетнаме началась революция. Японские гарнизоны были разоружены; марионеточная администрация разогнана; возглавлявший её император отрёкся от престола. У власти встал Национальный комитет освобождения во главе с лидером коммунистов Хо Ши Мином. Независимость была провозглашена 2 сентября 1945г.</vt:lpstr>
      <vt:lpstr>В течение 15 лет независимости добились:</vt:lpstr>
      <vt:lpstr>1960 год входит в историю как год Африки: от колониальной зависимости в этом году освободилось 17 государств. В 1956г. в Анголе Народное движение за освобождение Анголы (МПЛА) начало вооруженную борьбу. Возглавлял МПЛА А. Нето, политический деятель и поэт. Партизанская война продолжалась почти 15 лет, в ней на стороне повстанцев участвовали и мулаты, и белые. В январе 1975г. новое правительство Португалии подписало соглашение о переходе Анголы к независимости.</vt:lpstr>
      <vt:lpstr>В 1962г. в Мозамбике в результате объединения нескольких политических организаций появилась партия Фронт освобождения Мозамбика (ФРЕЛИМО). В 1964г. началось всеобщее вооружённое восстание, а затем партизанская война против Португалии. 25 июня 1975г. Мозамбик был провозглашён независимым государством, власть перешла к ФРЕЛИМО. Правительство Мозамбика, как и ангольское, объявило официальным курсом ориентацию на социализм. В 1980г. получила независимость Зимбабве, в 1990г. — Намибия.</vt:lpstr>
      <vt:lpstr>Южно-Африканский Союз в 1961г. вышел из Британского содружества и был переименован в Южно-Африканскую Республику (ЮАР). Там ещё в 1948г. к власти пришла Националистическая партия, провозгласившая апартеид государственной политикой. Основной задачей апартеида («разделение, обособленное, раздельное существование, развитие»), было помешать смешению рас. Расизм был возведён в ранг государственной политики.</vt:lpstr>
      <vt:lpstr>В Южно-Африканской республике в течение 50-х гг. XX в. происходила борьба Африканского национального конгресса (АНК) против режима апартеида («разъединение»). С начала 60-х гг. XX в. в стране усилился террор. Один из лидеров АНК Н. Мандела возглавил подполье. В 1963г. его вместе с другими лидерами антирасистского движения арестовали и приговорили к пожизненному заключению.</vt:lpstr>
      <vt:lpstr>В феврале 1989г. президентом ЮАР стал Ф. де Клерк, убеждённый в необходимости ликвидации режима апартеида. Правительство освободило лидеров АНК, а в 1990г. начало переговоры с руководством АНК. В ходе всеобщих выборов 1993г. президентом ЮАР стал Мандела.</vt:lpstr>
      <vt:lpstr>После Второй мировой войны Индия переживала подъём национально-освободительного движения. Английские власти, стараясь удержаться в Индии, шли на раскол индийцев. Так, они спровоцировали конфликт между Индийским национальным конгрессом (ИНК) и Мусульманской лигой. Программа ИНК включала требования независимости страны и равноправия всех её граждан. Мусульманская лига требовала создание мусульманского государства Пакистан («страна чистых»). Наиболее популярными лидерами ИНК являлись М. Ганди и Дж. Неру.</vt:lpstr>
      <vt:lpstr>В августе 1946г. было создано временное правительство во главе с Неру. Мусульманская лига отказалась войти в правительство и провозгласила начало прямой борьбы за Пакистан. Уже в августе в Калькутте начались погромы в индусских кварталах, в ответ запылали мусульманские кварталы города. Столкновения между индусами и мусульманами, перерастающие в резню, перекинулись на другие районы страны.</vt:lpstr>
      <vt:lpstr>В феврале 1947г. британцы объявили о намерении предоставить Индии права доминиона при условии раздела её по религиозному признаку на Индийский Союз и Пакистан. Огромное число беженцев перебралось из пакистанских частей в индийские районы и наоборот. Против разжигания религиозной розни выступал М. Ганди. Он требовал создания приемлемых условий для мусульман, оставшихся в Индии. Это вызывало нападки, обвинения в предательстве интересов индусов. В январе 1948г. М. Ганди был убит членом одной из религиозных организаций.</vt:lpstr>
      <vt:lpstr>14 августа 1947г. было провозглашено основание доминиона Пакистан. Главой правительства Пакистана стал лидер Мусульманской лиги Ликиат Али Хан. 15 августа провозгласил свою независимость Индийский Союз. Из 600 княжеств подавляющее большинство присоединились к Индии. Первое индийское правительство возглавил Дж. Неру.</vt:lpstr>
      <vt:lpstr>Княжество Кашмир должно было войти в состав Индийского Союза, хотя большинство населения составляли мусульмане. Осенью 1947г. пакистанские войска вторглись на территорию Кашмира. Махараджа заявил о присоединении к Индии, в Кашмир вступили индийские войска. Но западная часть княжества была занята пакистанскими войсками. Кашмирский вопрос стал яблоком раздора между Индией и Пакистаном и одной из главных причин индо-пакистанских войн 1965 и 1971 гг. Результатом войны 1971г. стало образование на месте Восточного Пакистана государства Бангладеш.</vt:lpstr>
      <vt:lpstr>В 1949г. Индия приняла конституцию, провозглашавшую её республикой. Победы на выборах до конца 70-х гг. XX в. одерживал ИНК. Его лидеры выступали за развитие смешанной экономики при сильных позициях в ней государства. Экономика Индии, несмотря на все трудности, довольно успешно развивалась. Во внешней политике Индия взяла курс на неучастие в блоках, борьбу за мир. Дружественные отношения поддерживались с СССР. После смерти Неру пост премьер-министра перешёл к его дочери Индире Ганди. Она была застрелена 31 октября 1984г.  двумя сикхами из ее же личной охраны.   </vt:lpstr>
      <vt:lpstr>После убийства И. Ганди  премьер-министром стал её сын Раджив Ганди, убитый в 1991г. В конце XX в. ИНК потерял монополию на власть. К управлению страной пришли представители индуистских партий (премьер-министр А. Ваджпаи). Однако основные направления внутренней и внешней политики, а также успешное в целом развитие страны продолжается.</vt:lpstr>
      <vt:lpstr>Вступление Советской армии в Маньчжурию (в ходе войны с Японией) усилило позиции коммунистов в Китае. 21 сентября 1949г. в Пекине открылась первая сессия Народной политической консультативной конференции. Руководила работой сессии Компартия Китая. 30 сентября Конференция избрала Центральное народное правительство во главе с Мао Цзэдуном. 1 октября 1949г. было провозглашено создание Китайской Народной Республики. </vt:lpstr>
      <vt:lpstr>Новое китайское руководство взяло курс на строительство социализма. Была проведена национализация промышленных предприятий, на селе создавались кооперативы. В 50-е гг. XX в. Китай тесно сотрудничал с СССР, оказавшим ему огромную помощь в развитии промышленности, сельского хозяйства, культуры. В этот период происходила успешная индустриализация страны.</vt:lpstr>
      <vt:lpstr>В конце 50-х гг. XX в. Мао Цзэдуном был взят курс на «сверхбыстрые» темпы развития. Начался «большой скачок». В результате в экономике воцарился хаос. Это вызвало недовольство ряда партийных деятелей. Чтобы подавить их сопротивление, в 1965-1966 гг. по инициативе Мао Цзэдуна была начата «культурная революция». Силами молодёжи («хунвэйбины» — красные охранники) было развернуто наступление на чиновников. </vt:lpstr>
      <vt:lpstr> 2 марта 1969г. произошел первый вооруженный конфликт между СССР и КНР. На о-ве Даманский китайские пограничники в упор расстреляли начальника погранзаставы Нижне-Михайловка ст. лейтенанта Стрельникова и семь советских пограничников. В развернувшемся бою погибли 32 советских пограничника, но китайцам закрепиться не удалось. 15 марта китайской стороной была предпринята новая попытка захватить Даманский, которая также была отбита. В сражении с обеих сторон принимали участие не только пограничные, но и регулярные войска, были задействованы артиллерия, танки, ракетные установки. Даманский стал первым испытанием систем залпового огня «Град». Всего в этом конфликте с советской стороны погибли 58 человек, ранены 94. Потери китайцев исчислялись тысячами, что и заставило их прекратить посягательство на территорию СССР.</vt:lpstr>
      <vt:lpstr>Смерть Мао Цзэдуна 9 сентября 1976г. привела к обострению внутриполитической борьбы. Во главе партии и государства стал Дэн Сяопин. Провозглашённая в 1978г. политика «четырех модернизаций» предусматривала преобразования в области промышленности, сельского хозяйства, культуры и перевооружения армии.</vt:lpstr>
      <vt:lpstr>В течение 80 —90-х гг. XX в. в Китае под руководством компартии проводились серьёзные реформы. Были распущены кооперативы, каждый двор получил участок земли на условиях длительной аренды. В промышленности предприятиям предоставлялась самостоятельность, развивались рыночные отношения. Появились частные и иностранные предприятия. К концу XX в. объём промышленности увеличился в 5 раз, китайские товары начали отправлять на экспорт, в том числе в США. Повысился уровень жизни населения. В 2003г. КНР осуществил запуск первого космического корабля с космонавтом на борту.</vt:lpstr>
      <vt:lpstr>Политическая власть в стране оставалась неизменной. Попытки части студентов и интеллигенции развернуть кампанию по либерализации власти были жестоко подавлены в ходе выступления на площади Тяньаньмэнь в Пекине в 1989г. Во внешней политике КНР добилась огромных успехов: были присоединены Гонконг (Сянган) и Мокао (Аомынь). Улучшились отношения с СССР, затем с Россией.</vt:lpstr>
      <vt:lpstr>В экономике стран Латинской Америки к концу 40-х гг. XX в. преобладало производство сырья и продуктов питания на экспорт. Наряду с крупными заводами и фабриками действовали  мелкие отсталые производства. Одним из основных тормозов развития производства было засилье латифундизма в сельском хозяйстве. Латифундисты владели огромными землями, а основная масса сельского населения страдала от безземелья.</vt:lpstr>
      <vt:lpstr>Политическая ситуация оставалась неустойчивой. Мятежи, перевороты и контрперевороты сменяли друг друга, устанавливались авторитарные и диктаторские режимы, были нередкими убийства политических деятелей. Часто основной силой в переворотах была армия. Также оставались  живучими каудильистские традиции. Народ объединялся вокруг сильных, харизматических личностей. Заметное влияние на общественную жизнь в Латинской Америке оказывала католическая церковь. </vt:lpstr>
      <vt:lpstr>В первые послевоенные годы в Латинской Америке стали очень популярными идеи демократических преобразований. </vt:lpstr>
      <vt:lpstr>В конце 40-х гг. XX в. демократические веяния становятся непопулярными. Во многом это было связано с «холодной войной». С 1947г. начинаются репрессии против рабочего движения, коммунистов. Прошла череда военных переворотов, и были установлены диктаторские режимы в Перу, Венесуэле, Панаме, Боливии. В Парагвае диктатура генерала Альфредо Стресснера (с 1954 г.) просуществовала несколько десятилетий.</vt:lpstr>
      <vt:lpstr>Важным явлением в ряде латиноамериканских стран в этот период стала деятельность национал-реформистских партий. Они стремились потеснить иностранные монополии и латифундистов, выступали за аграрные реформы. Наиболее известным примером национал-реформизма стала деятельность Х. Д. Перона в Аргентине, который пришёл к власти в результате переворота 1943г. (в 1955г. в результате военного переворота Перон был свергнут).</vt:lpstr>
      <vt:lpstr>С конца 50-х гг. XX в. начался новый подъём демократического движения. Пали диктатуры в Перу, Венесуэле, Колумбии. В Никарагуа убит диктатор А. Самоса.</vt:lpstr>
      <vt:lpstr>В начале 60-х гг. XX в. во многих странах приступили к проведению реформ. Они включали ускоренную модернизацию экономической и социальной структуры, дальнейшую индустриализацию, интенсивное развитие сельского хозяйства. Реформистская политика сочеталась с подавлением революционных сил. Так, в Гватемале, Доминиканской Республике, Эквадоре, Гондурасе, Аргентине, Бразилии были установлены военно-диктаторские режимы. В ряде стран продолжалось партизанское движение. </vt:lpstr>
      <vt:lpstr>К концу 60-х гг. XX в. в Латинской Америке вновь начались прогрессивные преобразования. В сентябре 1977г. Панама добилась восстановления суверенитета над зоной Панамского канала (полностью в 1999г.). Однако консервативные круги в очередной раз сумели взять реванш. Во второй половине 70-х гг. XX в. большая часть Латинской Америки оказалась под властью диктаторских режимов, но в ходе революций произошло падение диктатур в Никарагуа (1979г.), в Эквадоре, Перу, Боливии, Аргентине, Бразилии и др. </vt:lpstr>
      <vt:lpstr>На Кубе 1 января 1959г. армия повстанцев во главе с Ф. и Р. Кастро, Эрнесто Че Геварой свергли военный режим Ф. Батисты. Ф. Кастро стал премьер-министром. Крупные земельные владения передавались в собственность государства или арендаторам и безземельным сельским жителям. </vt:lpstr>
      <vt:lpstr>Конфискация земель вызвала протест США, которые прекратили доставку нефти и закупку сахара. В ответ Куба национализировала сахарные заводы, нефтеперерабатывающую промышленность и другие американские предприятия. США начали экономическую блокаду острова. Началось сближение Кубы с СССР, который стал закупать кубинский сахар и снабжать Кубу необходимыми товарами. </vt:lpstr>
      <vt:lpstr>Распад социалистической системы был для Кубы сильнейшим ударом. В 1990г. Ф. Кастро выдвинул лозунг «Социализм или смерть!». Было объявлено о переходе к «особому периоду в мирное время»: максимальной экономии потребления во всех областях, мобилизации трудовых усилий. В конце 90-х гг. XX в. был взят курс на оживление частной инициативы, допущения элементов рыночной экономики. К началу XXI в. Кубе удалось частично преодолеть последствия кризиса 90-х гг. XX в., возросли темпы экономического развития, повысился уровень жизни населения.</vt:lpstr>
      <vt:lpstr>В Чили 4 сентября 1970г. на выборах большинство голосов получил сенатор-социалист С. Альенде. Было сформировано правительство Народного единства. Начались реформы. Так, в ходе проведения аграрной реформы к 1973г. удалось покончить с латифундизмом. Реальная зарплата возросла. </vt:lpstr>
      <vt:lpstr>США предприняли давление на Чили. 11 сентября 1973г. начался военный мятеж, который возглавил главнокомандующий сухопутных войск А. Пиночет. Попытки организовать сопротивление в рабочих кварталах были жестоко подавлены. Альенде отказался оставить президентский пост и с небольшой группой верных ему людей до своей смерти отбивал атаки на президентский дворец Ла Монеду. Власть оказалась в руках военной хунты во главе с Пиночетом.</vt:lpstr>
      <vt:lpstr>В конце XX —начале XXI в. в Латинской Америке вновь усилилось влияние левых сил. Ярким символом «левого поворота» стала деятельность президента Венесуэлы Уго Чавеса, одержавшего победу на президентских выборах в декабре 1998г. По его инициативе был установлен государственный контроль, а затем была национализирована нефтяная промышленность, осуществляются широкие социальные программы, установлены тесные связи с Кубой. Попытка США свергнуть Чавеса провалилась. В 2006г. он вновь победил на президентских выборах.</vt:lpstr>
      <vt:lpstr>В 2005г. президентом Боливии стал последователь Чавеса индеец Э. Моралес, осуществивший национализацию газовой промышленности. Последователи Чавеса победили на выборах в Никарагуа и Эквадоре. В начале XXI в. левые умеренные силы пришли к власти в Бразилии, Аргентине, Чили, Уругвае и др.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</cp:revision>
  <dcterms:created xsi:type="dcterms:W3CDTF">2012-02-21T20:12:45Z</dcterms:created>
  <dcterms:modified xsi:type="dcterms:W3CDTF">2016-03-31T11:39:23Z</dcterms:modified>
</cp:coreProperties>
</file>