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75" r:id="rId3"/>
    <p:sldId id="262" r:id="rId4"/>
    <p:sldId id="273" r:id="rId5"/>
    <p:sldId id="272" r:id="rId6"/>
    <p:sldId id="274" r:id="rId7"/>
    <p:sldId id="270" r:id="rId8"/>
    <p:sldId id="277" r:id="rId9"/>
    <p:sldId id="278" r:id="rId10"/>
    <p:sldId id="258" r:id="rId11"/>
    <p:sldId id="280" r:id="rId12"/>
    <p:sldId id="281" r:id="rId13"/>
    <p:sldId id="279" r:id="rId14"/>
    <p:sldId id="260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9" d="100"/>
          <a:sy n="79" d="100"/>
        </p:scale>
        <p:origin x="-336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E6DE7-FD05-43E3-9582-CD5E3D69013B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369C8-62ED-4625-B0AD-7CF65AD72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369C8-62ED-4625-B0AD-7CF65AD72FE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369C8-62ED-4625-B0AD-7CF65AD72FE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055;&#1088;&#1077;&#1079;&#1077;&#1085;&#1090;&#1072;&#1094;&#1080;&#1103;%20Microsoft%20Office%20PowerPoint.ppt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2800" y="685800"/>
            <a:ext cx="5562600" cy="2209800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  <a:cs typeface="MV Boli" pitchFamily="2"/>
              </a:rPr>
              <a:t>Игры со счётными палочками</a:t>
            </a:r>
            <a:endParaRPr lang="ru-RU" sz="4800" dirty="0">
              <a:solidFill>
                <a:srgbClr val="002060"/>
              </a:solidFill>
              <a:latin typeface="Monotype Corsiva" pitchFamily="66" charset="0"/>
              <a:cs typeface="MV Boli" pitchFamily="2"/>
            </a:endParaRPr>
          </a:p>
        </p:txBody>
      </p:sp>
      <p:pic>
        <p:nvPicPr>
          <p:cNvPr id="4" name="Рисунок 3" descr="a0cc604fa7f19ea4d847dabb4574392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2819400" cy="2819400"/>
          </a:xfrm>
          <a:prstGeom prst="rect">
            <a:avLst/>
          </a:prstGeom>
        </p:spPr>
      </p:pic>
      <p:pic>
        <p:nvPicPr>
          <p:cNvPr id="8" name="Рисунок 7" descr="chital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429000"/>
            <a:ext cx="3942767" cy="3124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52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Игры со счётными палочками для детей старшего дошкольного возраста.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838200"/>
            <a:ext cx="47244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1.Учимся считать.</a:t>
            </a:r>
          </a:p>
          <a:p>
            <a:r>
              <a:rPr lang="ru-RU" sz="1400" dirty="0" smtClean="0"/>
              <a:t>- </a:t>
            </a:r>
            <a:r>
              <a:rPr lang="ru-RU" sz="1400" b="1" dirty="0" smtClean="0"/>
              <a:t>Просто считать, причём как в одну, так и в другую сторону, то есть </a:t>
            </a:r>
            <a:r>
              <a:rPr lang="ru-RU" sz="1400" b="1" i="1" dirty="0" smtClean="0">
                <a:solidFill>
                  <a:srgbClr val="FF0000"/>
                </a:solidFill>
              </a:rPr>
              <a:t>прямой и обратный счёт</a:t>
            </a:r>
            <a:r>
              <a:rPr lang="ru-RU" sz="1400" b="1" dirty="0" smtClean="0"/>
              <a:t>. </a:t>
            </a:r>
          </a:p>
          <a:p>
            <a:r>
              <a:rPr lang="ru-RU" sz="1400" b="1" dirty="0" smtClean="0"/>
              <a:t>-</a:t>
            </a:r>
            <a:r>
              <a:rPr lang="ru-RU" sz="1400" b="1" i="1" dirty="0" smtClean="0">
                <a:solidFill>
                  <a:srgbClr val="FF0000"/>
                </a:solidFill>
              </a:rPr>
              <a:t>Состав числа </a:t>
            </a:r>
            <a:r>
              <a:rPr lang="ru-RU" sz="1400" b="1" dirty="0" smtClean="0"/>
              <a:t>– для наглядности берём палочки двух цветов.</a:t>
            </a:r>
          </a:p>
          <a:p>
            <a:r>
              <a:rPr lang="ru-RU" sz="1400" b="1" dirty="0" smtClean="0"/>
              <a:t>-</a:t>
            </a:r>
            <a:r>
              <a:rPr lang="ru-RU" sz="1400" b="1" i="1" dirty="0" smtClean="0">
                <a:solidFill>
                  <a:srgbClr val="FF0000"/>
                </a:solidFill>
              </a:rPr>
              <a:t>Больше – меньше </a:t>
            </a:r>
            <a:r>
              <a:rPr lang="ru-RU" sz="1400" b="1" dirty="0" smtClean="0"/>
              <a:t>- на палочках хорошо видно, какое число больше, какое меньше. Добавляем карточки с цифрами и знаками.</a:t>
            </a:r>
          </a:p>
          <a:p>
            <a:r>
              <a:rPr lang="ru-RU" sz="1400" b="1" dirty="0" smtClean="0"/>
              <a:t>-</a:t>
            </a:r>
            <a:r>
              <a:rPr lang="ru-RU" sz="1400" b="1" i="1" dirty="0" smtClean="0">
                <a:solidFill>
                  <a:srgbClr val="FF0000"/>
                </a:solidFill>
              </a:rPr>
              <a:t>Сложение – вычитание </a:t>
            </a:r>
            <a:r>
              <a:rPr lang="ru-RU" sz="1400" b="1" dirty="0" smtClean="0"/>
              <a:t>– с помощью палочек можно наглядно объяснить, что такое «</a:t>
            </a:r>
            <a:r>
              <a:rPr lang="ru-RU" sz="1400" b="1" dirty="0" smtClean="0"/>
              <a:t>пример», как </a:t>
            </a:r>
            <a:r>
              <a:rPr lang="ru-RU" sz="1400" b="1" dirty="0" smtClean="0"/>
              <a:t>обозначаются операции сложения и вычитания. Используем палочки разного цвета и карточки с цифрами и знаками.</a:t>
            </a:r>
          </a:p>
          <a:p>
            <a:r>
              <a:rPr lang="ru-RU" sz="1400" b="1" dirty="0" smtClean="0"/>
              <a:t>-</a:t>
            </a:r>
            <a:r>
              <a:rPr lang="ru-RU" sz="1400" b="1" i="1" dirty="0" smtClean="0">
                <a:solidFill>
                  <a:srgbClr val="FF0000"/>
                </a:solidFill>
              </a:rPr>
              <a:t>С</a:t>
            </a:r>
            <a:r>
              <a:rPr lang="ru-RU" sz="1400" b="1" i="1" dirty="0" smtClean="0">
                <a:solidFill>
                  <a:srgbClr val="FF0000"/>
                </a:solidFill>
              </a:rPr>
              <a:t>ложный </a:t>
            </a:r>
            <a:r>
              <a:rPr lang="ru-RU" sz="1400" b="1" i="1" dirty="0" smtClean="0">
                <a:solidFill>
                  <a:srgbClr val="FF0000"/>
                </a:solidFill>
              </a:rPr>
              <a:t>счёт</a:t>
            </a:r>
            <a:r>
              <a:rPr lang="ru-RU" sz="1400" b="1" dirty="0" smtClean="0"/>
              <a:t> (по 2, 3, 4, </a:t>
            </a:r>
            <a:r>
              <a:rPr lang="ru-RU" sz="1400" b="1" dirty="0" smtClean="0"/>
              <a:t>5). Для наглядности  делаем «вязанки» с помощью резинок для волос.</a:t>
            </a:r>
          </a:p>
          <a:p>
            <a:r>
              <a:rPr lang="ru-RU" sz="1400" b="1" dirty="0" smtClean="0"/>
              <a:t>-</a:t>
            </a:r>
            <a:r>
              <a:rPr lang="ru-RU" sz="1400" b="1" i="1" dirty="0" smtClean="0">
                <a:solidFill>
                  <a:srgbClr val="FF0000"/>
                </a:solidFill>
              </a:rPr>
              <a:t>Выкладывание цифр из палочек.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При этом происходит сопоставление понятия и символа. К составленной из палочек цифре подбираем то количество палочек, которое составляет эта цифра.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u="sng" dirty="0" smtClean="0"/>
          </a:p>
          <a:p>
            <a:endParaRPr lang="ru-RU" b="1" u="sng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3216500" y="5615462"/>
            <a:ext cx="2710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724400" y="3276600"/>
            <a:ext cx="3962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ru-RU" sz="1400" b="1" dirty="0" smtClean="0"/>
          </a:p>
          <a:p>
            <a:pPr lvl="1"/>
            <a:endParaRPr lang="ru-RU" sz="1400" b="1" dirty="0" smtClean="0"/>
          </a:p>
          <a:p>
            <a:pPr lvl="1"/>
            <a:endParaRPr lang="ru-RU" sz="1400" b="1" dirty="0" smtClean="0"/>
          </a:p>
        </p:txBody>
      </p:sp>
      <p:pic>
        <p:nvPicPr>
          <p:cNvPr id="7" name="Рисунок 6" descr="cdelai3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486400"/>
            <a:ext cx="1905000" cy="1214284"/>
          </a:xfrm>
          <a:prstGeom prst="rect">
            <a:avLst/>
          </a:prstGeom>
        </p:spPr>
      </p:pic>
      <p:pic>
        <p:nvPicPr>
          <p:cNvPr id="9" name="Рисунок 8" descr="4c6e674eb76d3030b3650e61d68d82f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-381000"/>
            <a:ext cx="1965349" cy="198119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48200" y="2057400"/>
            <a:ext cx="449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4648200" y="914400"/>
            <a:ext cx="43434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2.Играем в геометрию.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 Построить фигуру по образцу.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 Сосчитать геометрические фигуры, из которых составлена общая фигура (сколько треугольников? </a:t>
            </a:r>
            <a:r>
              <a:rPr lang="ru-RU" sz="1400" b="1" dirty="0" smtClean="0"/>
              <a:t>к</a:t>
            </a:r>
            <a:r>
              <a:rPr lang="ru-RU" sz="1400" b="1" dirty="0" smtClean="0"/>
              <a:t>вадратов?).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 С</a:t>
            </a:r>
            <a:r>
              <a:rPr lang="ru-RU" sz="1400" b="1" dirty="0" smtClean="0"/>
              <a:t>осчитать </a:t>
            </a:r>
            <a:r>
              <a:rPr lang="ru-RU" sz="1400" b="1" dirty="0" smtClean="0"/>
              <a:t>углы, входящие в фигуру;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Самому </a:t>
            </a:r>
            <a:r>
              <a:rPr lang="ru-RU" sz="1400" b="1" dirty="0" smtClean="0"/>
              <a:t>придумать и сложить фигуру из заданного количества палочек, что способствует формированию навыков счёта.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 Играем в игру «Найди, что изменилось».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 П</a:t>
            </a:r>
            <a:r>
              <a:rPr lang="ru-RU" sz="1400" b="1" dirty="0" smtClean="0"/>
              <a:t>осмотрите и запомните, как надо строить. Рисунок убираем, дети строят по памяти.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  Можно играть в превращения: из одних геометрических фигур делать другие</a:t>
            </a:r>
            <a:r>
              <a:rPr lang="ru-RU" sz="1400" b="1" dirty="0" smtClean="0"/>
              <a:t>.</a:t>
            </a:r>
          </a:p>
          <a:p>
            <a:r>
              <a:rPr lang="ru-RU" sz="1400" b="1" dirty="0" smtClean="0"/>
              <a:t>- Как из квадрата сделать ромб? Сколько палочек надо убрать из квадрата, чтобы он превратился в треугольник и т. д. Для большей наглядности превращения выполняем с помощью палочек другого цвета.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endParaRPr lang="ru-RU" b="1" u="sng" dirty="0" smtClean="0"/>
          </a:p>
          <a:p>
            <a:endParaRPr lang="ru-RU" b="1" u="sng" dirty="0" smtClean="0"/>
          </a:p>
          <a:p>
            <a:endParaRPr lang="ru-RU" b="1" u="sng" dirty="0" smtClean="0"/>
          </a:p>
          <a:p>
            <a:endParaRPr lang="ru-RU" b="1" u="sng" dirty="0" smtClean="0"/>
          </a:p>
          <a:p>
            <a:endParaRPr lang="ru-RU" b="1" u="sng" dirty="0" smtClean="0"/>
          </a:p>
          <a:p>
            <a:endParaRPr lang="ru-RU" b="1" u="sng" dirty="0" smtClean="0"/>
          </a:p>
          <a:p>
            <a:endParaRPr lang="ru-RU" b="1" u="sng" dirty="0" smtClean="0"/>
          </a:p>
        </p:txBody>
      </p:sp>
      <p:pic>
        <p:nvPicPr>
          <p:cNvPr id="17" name="Рисунок 16" descr="schetnie_palochki_figu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5181600"/>
            <a:ext cx="2323956" cy="1551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1219199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304800"/>
            <a:ext cx="7384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Головоломки (задачи на смекалку геометрического характера)</a:t>
            </a:r>
          </a:p>
          <a:p>
            <a:endParaRPr lang="ru-RU" b="1" u="sng" dirty="0" smtClean="0"/>
          </a:p>
          <a:p>
            <a:endParaRPr lang="ru-RU" b="1" u="sng" dirty="0" smtClean="0"/>
          </a:p>
          <a:p>
            <a:endParaRPr lang="ru-RU" b="1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762000"/>
            <a:ext cx="7620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 Из всего многообразия головоломок наиболее приемлемы в старшем дошкольном возрасте(5-7 лет) головоломки с палочками (можно использовать спички без серы). Их называют задачами на смекалку геометрического характера, так как в ходе решения, как правило, идет трансфигурация, преобразование одних фигур в другие, а не только изменение их количества. В дошкольном возрасте используются самые простые головоломки. Для организации работы с детьми необходимо иметь наборы обычных счетных палочек для составления из них наглядно представленных задач-головоломок. Кроме этого, потребуются таблицы с графически изображенными на них фигурами, которые подлежат преобразованию. На обратной стороне таблиц указывается, какое преобразование надо проделать и какая фигура должна получиться в результате. </a:t>
            </a:r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3352800"/>
            <a:ext cx="86868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Составить 2 равных треугольника из 5 палочек. 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Составить 2 равных квадрата из 7 палочек. 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Составить 3 равных треугольника из 7 палочек. 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Составить 4 равных треугольника из 9 палочек. 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Составить 3 равных квадрата из 10 палочек. 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Из 5 палочек составить квадрат и 2 равных треугольника. 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Из 9 палочек составить квадрат и 4 треугольника. 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Из 10 палочек составить 2 квадрата: большой и маленький (</a:t>
            </a:r>
            <a:r>
              <a:rPr lang="ru-RU" sz="1400" b="1" dirty="0" err="1" smtClean="0"/>
              <a:t>маленький</a:t>
            </a:r>
            <a:r>
              <a:rPr lang="ru-RU" sz="1400" b="1" dirty="0" smtClean="0"/>
              <a:t> квадрат составляется из 2 палочек внутри большого). 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Из 9 палочек составить 5 треугольников (4 маленьких треугольника, полученных в результате при-строения, образуют 1 большой). 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Из 9 палочек составить 2 квадрата и 4 равных треугольника (из 7 палочек составляют 2 квадрата и делят на треугольники 2 пало</a:t>
            </a:r>
            <a:r>
              <a:rPr lang="ru-RU" dirty="0" smtClean="0"/>
              <a:t>чками).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096000" y="304801"/>
            <a:ext cx="2743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Составить домик из 6-и палочек, а затем переложить 2 палочки так, чтобы получился флажок.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752600" y="228600"/>
            <a:ext cx="32766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Составление фигур из треугольников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Из 9 палочек составить 4 равных треугольника. Подумать, как это можно сделать, рассказать, затем выполнять задание.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19400"/>
            <a:ext cx="33528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1981200"/>
            <a:ext cx="4038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ТРИ КВАДРАТА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S Gothic"/>
              </a:rPr>
              <a:t>◈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Переложить три палочки так, чтобы получилось три равных квадрата.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2667000"/>
            <a:ext cx="411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 Переложить одну палочку так</a:t>
            </a:r>
            <a:r>
              <a:rPr lang="ru-RU" sz="1400" b="1" dirty="0" smtClean="0"/>
              <a:t>, чтобы дом повернулся другой стороной.</a:t>
            </a:r>
            <a:endParaRPr lang="ru-RU" sz="1400" b="1" dirty="0"/>
          </a:p>
        </p:txBody>
      </p:sp>
      <p:pic>
        <p:nvPicPr>
          <p:cNvPr id="15" name="Рисунок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276600"/>
            <a:ext cx="2266537" cy="133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371600"/>
            <a:ext cx="2047256" cy="121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038600"/>
            <a:ext cx="2272888" cy="131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4267200"/>
            <a:ext cx="192949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0" y="5562600"/>
            <a:ext cx="3962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Переложить 2 палочки так, чтобы фигура; похожая на корову, смотрела в другую сторону </a:t>
            </a:r>
            <a:r>
              <a:rPr lang="ru-RU" sz="1400" b="1" dirty="0" smtClean="0"/>
              <a:t>. </a:t>
            </a:r>
            <a:endParaRPr lang="ru-RU" sz="1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257800" y="5486400"/>
            <a:ext cx="3505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Какое наименьшее количество палочек нужно переложить, чтобы убрать мусор из совочка</a:t>
            </a:r>
            <a:endParaRPr lang="ru-RU" sz="1400" b="1" dirty="0"/>
          </a:p>
        </p:txBody>
      </p:sp>
      <p:pic>
        <p:nvPicPr>
          <p:cNvPr id="21" name="Рисунок 20" descr="4c6e674eb76d3030b3650e61d68d82ff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4800" y="-381000"/>
            <a:ext cx="2253539" cy="2271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8" grpId="0"/>
      <p:bldP spid="1029" grpId="0"/>
      <p:bldP spid="12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447800"/>
            <a:ext cx="1909004" cy="22998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00800" y="914400"/>
            <a:ext cx="2362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charset="0"/>
              </a:rPr>
              <a:t>Петушок, петушок </a:t>
            </a:r>
          </a:p>
          <a:p>
            <a:r>
              <a:rPr lang="ru-RU" sz="1600" b="1" dirty="0" smtClean="0">
                <a:latin typeface="Arial" charset="0"/>
              </a:rPr>
              <a:t>Золотой гребешок, </a:t>
            </a:r>
          </a:p>
          <a:p>
            <a:r>
              <a:rPr lang="ru-RU" sz="1600" b="1" dirty="0" err="1" smtClean="0">
                <a:latin typeface="Arial" charset="0"/>
              </a:rPr>
              <a:t>Масляна</a:t>
            </a:r>
            <a:r>
              <a:rPr lang="ru-RU" sz="1600" b="1" dirty="0" smtClean="0">
                <a:latin typeface="Arial" charset="0"/>
              </a:rPr>
              <a:t> головушка, </a:t>
            </a:r>
          </a:p>
          <a:p>
            <a:r>
              <a:rPr lang="ru-RU" sz="1600" b="1" dirty="0" smtClean="0">
                <a:latin typeface="Arial" charset="0"/>
              </a:rPr>
              <a:t>Шёлкова бородушка! </a:t>
            </a:r>
          </a:p>
          <a:p>
            <a:r>
              <a:rPr lang="ru-RU" sz="1600" b="1" dirty="0" smtClean="0">
                <a:latin typeface="Arial" charset="0"/>
              </a:rPr>
              <a:t>Что ты рано встаёшь, </a:t>
            </a:r>
          </a:p>
          <a:p>
            <a:r>
              <a:rPr lang="ru-RU" sz="1600" b="1" dirty="0" smtClean="0">
                <a:latin typeface="Arial" charset="0"/>
              </a:rPr>
              <a:t>Голосисто поёшь, </a:t>
            </a:r>
          </a:p>
          <a:p>
            <a:r>
              <a:rPr lang="ru-RU" sz="1600" b="1" dirty="0" smtClean="0">
                <a:latin typeface="Arial" charset="0"/>
              </a:rPr>
              <a:t>Ване спать не даёшь?</a:t>
            </a:r>
            <a:endParaRPr lang="ru-RU" sz="1600" b="1" dirty="0"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324600" y="3276600"/>
            <a:ext cx="1752600" cy="153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2286000"/>
            <a:ext cx="203704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52400" y="685800"/>
            <a:ext cx="2438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Положил журнал жираф </a:t>
            </a:r>
          </a:p>
          <a:p>
            <a:r>
              <a:rPr lang="ru-RU" sz="1600" b="1" dirty="0" smtClean="0"/>
              <a:t>В трехэтажный книжный шкаф. </a:t>
            </a:r>
          </a:p>
          <a:p>
            <a:r>
              <a:rPr lang="ru-RU" sz="1600" b="1" dirty="0" smtClean="0"/>
              <a:t>Положил жираф журнал, </a:t>
            </a:r>
          </a:p>
          <a:p>
            <a:r>
              <a:rPr lang="ru-RU" sz="1600" b="1" dirty="0" smtClean="0"/>
              <a:t>Потому что... прочитал.</a:t>
            </a:r>
            <a:endParaRPr lang="ru-RU" sz="1600" b="1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52400" y="2971800"/>
            <a:ext cx="168144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4724400"/>
            <a:ext cx="1947589" cy="183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5410200"/>
            <a:ext cx="192075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410200" y="5105400"/>
            <a:ext cx="320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На дубочке жёлудь ждет. Ждет, когда же упадет. </a:t>
            </a:r>
          </a:p>
          <a:p>
            <a:r>
              <a:rPr lang="ru-RU" sz="1600" b="1" dirty="0" smtClean="0"/>
              <a:t>Рядом жёлудь помоложе, Упадет попозже тоже.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90800" y="228600"/>
            <a:ext cx="4495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3.Рисуем </a:t>
            </a:r>
            <a:r>
              <a:rPr lang="ru-RU" b="1" u="sng" dirty="0" smtClean="0"/>
              <a:t>палочками.</a:t>
            </a:r>
            <a:endParaRPr lang="ru-RU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ea2e5efc958c9b987ac34af880158f1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0"/>
            <a:ext cx="1295400" cy="1295400"/>
          </a:xfrm>
          <a:prstGeom prst="rect">
            <a:avLst/>
          </a:prstGeom>
        </p:spPr>
      </p:pic>
      <p:pic>
        <p:nvPicPr>
          <p:cNvPr id="11" name="Рисунок 10" descr="schetnie_palochki_bukv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8600"/>
            <a:ext cx="1828800" cy="131216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981200" y="381000"/>
            <a:ext cx="6019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4.Развитие </a:t>
            </a:r>
            <a:r>
              <a:rPr lang="ru-RU" b="1" u="sng" dirty="0" smtClean="0"/>
              <a:t>речи</a:t>
            </a:r>
            <a:r>
              <a:rPr lang="ru-RU" b="1" u="sng" dirty="0" smtClean="0"/>
              <a:t>.</a:t>
            </a:r>
          </a:p>
          <a:p>
            <a:pPr algn="ctr"/>
            <a:endParaRPr lang="ru-RU" b="1" u="sng" dirty="0" smtClean="0"/>
          </a:p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 </a:t>
            </a:r>
            <a:r>
              <a:rPr lang="ru-RU" sz="1600" b="1" dirty="0" smtClean="0"/>
              <a:t>Выкладываем из палочек буквы алфавита.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 Использование палочек, как «овеществление» звуков, слов и т. п. Можно палочками выложить количество слов в предложении, предметное слово – картинку, показать мягкость звука, количество звуков.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 </a:t>
            </a:r>
            <a:r>
              <a:rPr lang="ru-RU" sz="1600" b="1" dirty="0" smtClean="0"/>
              <a:t>Развитие речи, обогащение словарного запаса.</a:t>
            </a:r>
            <a:endParaRPr lang="ru-RU" sz="1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2400" y="2666999"/>
            <a:ext cx="42672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Игра «Описание».</a:t>
            </a:r>
          </a:p>
          <a:p>
            <a:r>
              <a:rPr lang="ru-RU" sz="1600" b="1" i="1" dirty="0" smtClean="0"/>
              <a:t>Цель игры: обогащать словарный запас; развивать волю, внимание; воспитывать усидчивость.</a:t>
            </a:r>
          </a:p>
          <a:p>
            <a:r>
              <a:rPr lang="ru-RU" sz="1600" b="1" dirty="0" smtClean="0"/>
              <a:t>Воспитатель предлагает всем сесть в круг и, передавая друг другу палочку, сказать про неё какое – </a:t>
            </a:r>
            <a:r>
              <a:rPr lang="ru-RU" sz="1600" b="1" dirty="0" err="1" smtClean="0"/>
              <a:t>нибудь</a:t>
            </a:r>
            <a:r>
              <a:rPr lang="ru-RU" sz="1600" b="1" dirty="0" smtClean="0"/>
              <a:t> слово.</a:t>
            </a:r>
          </a:p>
          <a:p>
            <a:r>
              <a:rPr lang="ru-RU" sz="1600" b="1" dirty="0" smtClean="0"/>
              <a:t>1 вариант – какая она (прилагательные):белая, пластмассовая, гладкая, ребристая и т. д.</a:t>
            </a:r>
          </a:p>
          <a:p>
            <a:r>
              <a:rPr lang="ru-RU" sz="1600" b="1" dirty="0" smtClean="0"/>
              <a:t>2 вариант – что с ней можно делать (глаголы):складывать узоры, стучать, ковырять и т. д.</a:t>
            </a:r>
            <a:endParaRPr lang="ru-RU" sz="1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495800" y="2743200"/>
            <a:ext cx="4191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Игра»Составим рассказ».</a:t>
            </a:r>
          </a:p>
          <a:p>
            <a:r>
              <a:rPr lang="ru-RU" sz="1600" b="1" i="1" dirty="0" smtClean="0"/>
              <a:t>Цель: развивать речь, внимание, память, мышление, воображение.</a:t>
            </a:r>
          </a:p>
          <a:p>
            <a:r>
              <a:rPr lang="ru-RU" sz="1600" b="1" dirty="0" smtClean="0"/>
              <a:t>Дети садятся в круг и, передавая друг другу палочку, составляют про неё рассказ, причём каждый говорит одно предложение. Начинает рассказ воспитатель: «Жила – была счётная палочка, и лежала она в коробке с остальными…» Рассказ можно записать и потом прочитать его детям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" y="3352799"/>
            <a:ext cx="838199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/>
                <a:solidFill>
                  <a:schemeClr val="accent3"/>
                </a:solidFill>
              </a:rPr>
              <a:t>Спасибо за внимание</a:t>
            </a:r>
            <a:endParaRPr lang="ru-RU" sz="6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" name="Рисунок 6" descr="4c6e674eb76d3030b3650e61d68d82f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118" y="-157930"/>
            <a:ext cx="3180282" cy="3205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467600" cy="609295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b="1" i="1" dirty="0" smtClean="0"/>
              <a:t>       Потребность счёта предметов человека возникла ещё в доисторическое время. Первыми приспособлениями для вычислений были, вероятно, всем известные счетные палочки, которые и сегодня используются в начальных классах многих школ. Счётные палочки представляют собой одно- или многоцветные удлинённые брусочки, обычно сделанные из дерева или пластика. Используются сегодня для обучения счету. Счётные палочки также используются в методике </a:t>
            </a:r>
            <a:r>
              <a:rPr lang="ru-RU" sz="1600" b="1" i="1" dirty="0" err="1" smtClean="0"/>
              <a:t>Монтессори</a:t>
            </a:r>
            <a:r>
              <a:rPr lang="ru-RU" sz="1600" b="1" i="1" dirty="0" smtClean="0"/>
              <a:t>, </a:t>
            </a:r>
            <a:r>
              <a:rPr lang="ru-RU" sz="1600" b="1" i="1" dirty="0" err="1" smtClean="0"/>
              <a:t>методике</a:t>
            </a:r>
            <a:r>
              <a:rPr lang="ru-RU" sz="1600" b="1" i="1" dirty="0" smtClean="0"/>
              <a:t> Зайцева и других методиках раннего развития, для обучения дошкольников и в качестве развивающей игрушки. Могут использоваться в некоторых играх - например </a:t>
            </a:r>
            <a:r>
              <a:rPr lang="ru-RU" sz="1600" b="1" i="1" dirty="0" err="1" smtClean="0"/>
              <a:t>маджонг</a:t>
            </a:r>
            <a:r>
              <a:rPr lang="ru-RU" sz="1600" b="1" i="1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1600" b="1" i="1" dirty="0" smtClean="0"/>
              <a:t>      Счётные палочки с древних времён использовались в Китае, в том числе - для записи символов и иероглифов, однако затем были запрещены там. В Японии непрерывно использовались долгое время и даже стали символом алгебры. Также были популярны в Корее и Вьетнаме.</a:t>
            </a:r>
          </a:p>
          <a:p>
            <a:pPr>
              <a:buFont typeface="Wingdings" pitchFamily="2" charset="2"/>
              <a:buChar char="v"/>
            </a:pPr>
            <a:r>
              <a:rPr lang="ru-RU" sz="1600" b="1" i="1" dirty="0" smtClean="0"/>
              <a:t>      Изначально счётные палочки могли использоваться для простых вычислений, выражая числа от 1 до 9, однако затем их развитие привело к тому, что появились обозначение нуля и целый символический язык математики. С помощью счётных палочек и счётной доски проводили сложные вычисления с дробями, фракталами и отрицательными числами.</a:t>
            </a:r>
            <a:endParaRPr lang="ru-RU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7696200" cy="59405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b="1" i="1" dirty="0" smtClean="0">
                <a:solidFill>
                  <a:srgbClr val="C00000"/>
                </a:solidFill>
              </a:rPr>
              <a:t>Игры со счётными палочками  развивают у детей  ручную умелость, ловкость, координацию, а также внимание, воображение, мышление, сообразительность, логичность, последовательность мысли; позволяют закрепить представления о геометрических фигурах, помочь детям овладеть конструктивными навыками и познакомить их с понятием «симметрия</a:t>
            </a:r>
            <a:r>
              <a:rPr lang="ru-RU" sz="1600" dirty="0" smtClean="0">
                <a:solidFill>
                  <a:srgbClr val="C00000"/>
                </a:solidFill>
              </a:rPr>
              <a:t>».</a:t>
            </a:r>
            <a:r>
              <a:rPr lang="ru-RU" sz="1600" b="1" i="1" dirty="0" smtClean="0">
                <a:solidFill>
                  <a:srgbClr val="C00000"/>
                </a:solidFill>
              </a:rPr>
              <a:t> Содержат конкретную цель, которую необходимо преодолеть. Ребенок проявляет настойчивость, целенаправленность, проявляет усилия в поиске решения задачи.</a:t>
            </a:r>
          </a:p>
          <a:p>
            <a:pPr>
              <a:buFont typeface="Wingdings" pitchFamily="2" charset="2"/>
              <a:buChar char="v"/>
            </a:pPr>
            <a:r>
              <a:rPr lang="ru-RU" sz="1600" b="1" i="1" dirty="0" smtClean="0">
                <a:solidFill>
                  <a:srgbClr val="C00000"/>
                </a:solidFill>
              </a:rPr>
              <a:t>Занятия со счетными палочками полезны и для формирования математических представлений у детей дошкольного возраста. Комбинируя счётные палочки, дети лучше начинают разбираться в математических понятиях («число», «больше», «меньше», «столько же», «состав числа» и т. д.).</a:t>
            </a:r>
          </a:p>
          <a:p>
            <a:pPr>
              <a:buFont typeface="Wingdings" pitchFamily="2" charset="2"/>
              <a:buChar char="v"/>
            </a:pPr>
            <a:r>
              <a:rPr lang="ru-RU" sz="1600" b="1" i="1" dirty="0" smtClean="0">
                <a:solidFill>
                  <a:srgbClr val="C00000"/>
                </a:solidFill>
              </a:rPr>
              <a:t>Система игр и упражнений со счетными палочками является одним из  эффективных средств в системе работы по развитию речи и обучению грамоте. Включение в эту работу упражнений по выкладыванию букв формирует знание зрительных образов букв и умение соотносить звук с буквой, что важно для последующего обучения чтению. Кроме того, упражнения с палочками способствуют выработке гибкости и точности движений рук, развитию глазомера.</a:t>
            </a:r>
            <a:endParaRPr lang="ru-RU" sz="1600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600" i="1" dirty="0" smtClean="0">
                <a:solidFill>
                  <a:srgbClr val="C00000"/>
                </a:solidFill>
              </a:rPr>
              <a:t> 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8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4419600"/>
            <a:ext cx="1930400" cy="1447800"/>
          </a:xfrm>
        </p:spPr>
      </p:pic>
      <p:pic>
        <p:nvPicPr>
          <p:cNvPr id="5" name="Содержимое 3" descr="0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2286000"/>
            <a:ext cx="1905000" cy="149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3962400"/>
            <a:ext cx="388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Цветной </a:t>
            </a:r>
            <a:r>
              <a:rPr lang="ru-RU" sz="1400" b="1" dirty="0" err="1" smtClean="0">
                <a:solidFill>
                  <a:srgbClr val="C00000"/>
                </a:solidFill>
              </a:rPr>
              <a:t>сортёр</a:t>
            </a:r>
            <a:r>
              <a:rPr lang="ru-RU" sz="1400" b="1" dirty="0" smtClean="0"/>
              <a:t>: надо кидать палочки в отверстия соответствующего цвета или просто разложить палочки разного цвета по кучкам, пакетикам или коробочкам. Такая игра развивает сенсорное восприятие, умение сравнивать, находить сходство или различие, знакомит малыша с логическими операциями анализа и синтеза на элементарном уровне.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914400"/>
            <a:ext cx="434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2.В мире пластилина</a:t>
            </a:r>
            <a:r>
              <a:rPr lang="ru-RU" sz="2000" b="1" dirty="0" smtClean="0"/>
              <a:t>: </a:t>
            </a:r>
            <a:r>
              <a:rPr lang="ru-RU" sz="1600" b="1" dirty="0" smtClean="0"/>
              <a:t>палочки могут стать колючками у ежа, забором возле пластилинового домика, ручками – ножкам пластилинового человечка и т. д.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1" y="914400"/>
            <a:ext cx="3124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1.Ловкие пальчики.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95400" y="152400"/>
            <a:ext cx="6096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Игры со счётными палочками для малышей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Рисунок 9" descr="52f65d77aef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2200" y="1524000"/>
            <a:ext cx="1727200" cy="12954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14600" y="3581400"/>
            <a:ext cx="396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3.Разложи по цвету.</a:t>
            </a:r>
          </a:p>
        </p:txBody>
      </p:sp>
      <p:pic>
        <p:nvPicPr>
          <p:cNvPr id="13" name="Рисунок 12" descr="03789c3031aa143196e7a09410b9d8e8_6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000" y="4343400"/>
            <a:ext cx="1930400" cy="1447800"/>
          </a:xfrm>
          <a:prstGeom prst="rect">
            <a:avLst/>
          </a:prstGeom>
        </p:spPr>
      </p:pic>
      <p:pic>
        <p:nvPicPr>
          <p:cNvPr id="14" name="Рисунок 13" descr="61185918_P7052076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1447800"/>
            <a:ext cx="1422400" cy="1066800"/>
          </a:xfrm>
          <a:prstGeom prst="rect">
            <a:avLst/>
          </a:prstGeom>
        </p:spPr>
      </p:pic>
      <p:pic>
        <p:nvPicPr>
          <p:cNvPr id="17" name="Рисунок 16" descr="5c1a374ee104bd34920024c96338f2f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0" y="2438400"/>
            <a:ext cx="990600" cy="742950"/>
          </a:xfrm>
          <a:prstGeom prst="rect">
            <a:avLst/>
          </a:prstGeom>
        </p:spPr>
      </p:pic>
      <p:pic>
        <p:nvPicPr>
          <p:cNvPr id="15" name="Рисунок 14" descr="4c6e674eb76d3030b3650e61d68d82ff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3400" y="2133600"/>
            <a:ext cx="1491539" cy="1503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524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5105400" y="152400"/>
            <a:ext cx="37338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5.Познавательные дорожки</a:t>
            </a:r>
            <a:r>
              <a:rPr lang="ru-RU" b="1" dirty="0" smtClean="0"/>
              <a:t>.</a:t>
            </a:r>
          </a:p>
          <a:p>
            <a:r>
              <a:rPr lang="ru-RU" sz="1600" b="1" dirty="0" smtClean="0"/>
              <a:t>Выкладывая дорожки из счётных палочек, знакомим малышей с понятиями «широкий», «узкий», «длинный», «короткий», «самый длинный» и т. д. Если использовать палочки вместе с пластилином, то можно познакомить детей с понятиями «высокий», «низкий».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4495800"/>
            <a:ext cx="4495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6.Учимся считать.</a:t>
            </a:r>
          </a:p>
          <a:p>
            <a:r>
              <a:rPr lang="ru-RU" sz="1600" b="1" dirty="0" smtClean="0"/>
              <a:t>С помощью счётных палочек знакомим детей с понятиями «один», «много».Учим соотносить количество предметов и их численное обозначение. Палочками можно наглядно продемонстрировать состав числа в пределах 5. </a:t>
            </a:r>
          </a:p>
          <a:p>
            <a:endParaRPr lang="ru-RU" sz="2000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152400"/>
            <a:ext cx="41148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4.Играем в геометрию.</a:t>
            </a:r>
          </a:p>
          <a:p>
            <a:r>
              <a:rPr lang="ru-RU" sz="1600" b="1" dirty="0" smtClean="0"/>
              <a:t>Дети компонуют из палочек простые геометрические фигуры (квадрат, треугольник, прямоугольник). Упражнения выполняются совместно со взрослыми и сопровождаются пошаговыми инструкциями. Обязательным условием является рассматривание полученного изображения и называние предмета.</a:t>
            </a:r>
          </a:p>
        </p:txBody>
      </p:sp>
      <p:pic>
        <p:nvPicPr>
          <p:cNvPr id="12" name="Рисунок 11" descr="899353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200400"/>
            <a:ext cx="1549400" cy="1162050"/>
          </a:xfrm>
          <a:prstGeom prst="rect">
            <a:avLst/>
          </a:prstGeom>
        </p:spPr>
      </p:pic>
      <p:pic>
        <p:nvPicPr>
          <p:cNvPr id="15" name="Рисунок 14" descr="2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3048000"/>
            <a:ext cx="2155724" cy="1524000"/>
          </a:xfrm>
          <a:prstGeom prst="rect">
            <a:avLst/>
          </a:prstGeom>
        </p:spPr>
      </p:pic>
      <p:pic>
        <p:nvPicPr>
          <p:cNvPr id="16" name="Рисунок 15" descr="Фото0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4343400"/>
            <a:ext cx="1752600" cy="2336800"/>
          </a:xfrm>
          <a:prstGeom prst="rect">
            <a:avLst/>
          </a:prstGeom>
        </p:spPr>
      </p:pic>
      <p:pic>
        <p:nvPicPr>
          <p:cNvPr id="18" name="Рисунок 17" descr="Фото0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3200400"/>
            <a:ext cx="1809750" cy="2413000"/>
          </a:xfrm>
          <a:prstGeom prst="rect">
            <a:avLst/>
          </a:prstGeom>
        </p:spPr>
      </p:pic>
      <p:pic>
        <p:nvPicPr>
          <p:cNvPr id="11" name="Рисунок 10" descr="4c6e674eb76d3030b3650e61d68d82ff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0789" y="-380999"/>
            <a:ext cx="188976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0800" y="2057400"/>
            <a:ext cx="62484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8.Рисуем палочками.</a:t>
            </a:r>
          </a:p>
          <a:p>
            <a:r>
              <a:rPr lang="ru-RU" sz="1600" b="1" dirty="0" smtClean="0"/>
              <a:t>Из палочек можно выложить всё, что угодно. Вначале лучше давать образец в виде фигуры из палочек и просить ребёнка сделать такую же. Постепенно переходим к схеме. Сначала дети накладывают палочки на образец, потом выкладывают рядом. Составление фигур из палочек начинается с простого изображения. В процессе выполнения задания необходимо объяснять ребенку, как называется та или иная фигура, как сложить домик или солнце. Показ образцов изображений сопровождается стихами, загадками, </a:t>
            </a:r>
            <a:r>
              <a:rPr lang="ru-RU" sz="1600" b="1" dirty="0" err="1" smtClean="0"/>
              <a:t>потешками</a:t>
            </a:r>
            <a:r>
              <a:rPr lang="ru-RU" sz="1600" b="1" dirty="0" smtClean="0"/>
              <a:t>. Это необходимо, для того чтобы у ребенка возникал не только зрительный, но и слуховой образ, а также для поддержания интереса к данному виду деятельности.</a:t>
            </a:r>
          </a:p>
          <a:p>
            <a:endParaRPr lang="ru-RU" dirty="0" smtClean="0"/>
          </a:p>
        </p:txBody>
      </p:sp>
      <p:pic>
        <p:nvPicPr>
          <p:cNvPr id="4" name="Содержимое 3" descr="e657cf704eb6ffdd552052551c5b5add_h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248400" y="228600"/>
            <a:ext cx="2438400" cy="1831509"/>
          </a:xfrm>
        </p:spPr>
      </p:pic>
      <p:pic>
        <p:nvPicPr>
          <p:cNvPr id="5" name="Рисунок 4" descr="0e66e2dc6fb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5638800"/>
            <a:ext cx="1447800" cy="10858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600" y="152401"/>
            <a:ext cx="533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7. Игрушки – заместители.</a:t>
            </a:r>
          </a:p>
          <a:p>
            <a:r>
              <a:rPr lang="ru-RU" sz="1600" b="1" dirty="0" smtClean="0"/>
              <a:t>Счётные палочки прекрасно вписываются в сюжетно – ролевые игры. Палочки могут быть ложками – поварёшками, малюсенькими ружьями и автоматами, спагетти, печеньем и т. д.</a:t>
            </a:r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228601" y="1828801"/>
            <a:ext cx="1981199" cy="2272930"/>
            <a:chOff x="2917" y="3504"/>
            <a:chExt cx="3635" cy="4117"/>
          </a:xfrm>
        </p:grpSpPr>
        <p:sp>
          <p:nvSpPr>
            <p:cNvPr id="10" name="AutoShape 3">
              <a:hlinkClick r:id="rId4"/>
            </p:cNvPr>
            <p:cNvSpPr>
              <a:spLocks noChangeAspect="1" noChangeArrowheads="1"/>
            </p:cNvSpPr>
            <p:nvPr/>
          </p:nvSpPr>
          <p:spPr bwMode="auto">
            <a:xfrm>
              <a:off x="2917" y="3504"/>
              <a:ext cx="3635" cy="411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3410" y="5111"/>
              <a:ext cx="70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6093" y="5251"/>
              <a:ext cx="1" cy="55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3410" y="5251"/>
              <a:ext cx="2" cy="55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5387" y="5111"/>
              <a:ext cx="706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4399" y="5111"/>
              <a:ext cx="706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 flipH="1">
              <a:off x="3410" y="6784"/>
              <a:ext cx="1" cy="69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 flipV="1">
              <a:off x="6093" y="5947"/>
              <a:ext cx="1" cy="69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3410" y="5947"/>
              <a:ext cx="2" cy="69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 flipH="1">
              <a:off x="3552" y="7481"/>
              <a:ext cx="800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5387" y="7481"/>
              <a:ext cx="707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 flipH="1">
              <a:off x="6093" y="6784"/>
              <a:ext cx="1" cy="69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4540" y="7481"/>
              <a:ext cx="708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4540" y="6087"/>
              <a:ext cx="708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4540" y="6784"/>
              <a:ext cx="708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5387" y="6087"/>
              <a:ext cx="1" cy="6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4399" y="6087"/>
              <a:ext cx="2" cy="69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>
              <a:off x="5528" y="4415"/>
              <a:ext cx="565" cy="55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21"/>
            <p:cNvSpPr>
              <a:spLocks noChangeShapeType="1"/>
            </p:cNvSpPr>
            <p:nvPr/>
          </p:nvSpPr>
          <p:spPr bwMode="auto">
            <a:xfrm flipV="1">
              <a:off x="3410" y="4415"/>
              <a:ext cx="565" cy="55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 flipV="1">
              <a:off x="4116" y="3718"/>
              <a:ext cx="566" cy="55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23"/>
            <p:cNvSpPr>
              <a:spLocks noChangeShapeType="1"/>
            </p:cNvSpPr>
            <p:nvPr/>
          </p:nvSpPr>
          <p:spPr bwMode="auto">
            <a:xfrm>
              <a:off x="4822" y="3718"/>
              <a:ext cx="565" cy="55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152400" y="4267200"/>
            <a:ext cx="2438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b="1" i="1" u="sng" dirty="0" smtClean="0">
                <a:solidFill>
                  <a:srgbClr val="C00000"/>
                </a:solidFill>
              </a:rPr>
              <a:t>Дом.</a:t>
            </a:r>
            <a:endParaRPr lang="ru-RU" sz="1600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600" b="1" i="1" dirty="0" smtClean="0">
                <a:solidFill>
                  <a:srgbClr val="C00000"/>
                </a:solidFill>
              </a:rPr>
              <a:t>Дом я строю во вселенной.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C00000"/>
                </a:solidFill>
              </a:rPr>
              <a:t>Есть в нём крыша и антенна.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C00000"/>
                </a:solidFill>
              </a:rPr>
              <a:t>Есть в нём дверь, и есть окошко – 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C00000"/>
                </a:solidFill>
              </a:rPr>
              <a:t>Пусть живёт в нём наша кошка.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8194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ru-RU" dirty="0"/>
          </a:p>
        </p:txBody>
      </p:sp>
      <p:pic>
        <p:nvPicPr>
          <p:cNvPr id="6" name="Рисунок 5" descr="8430f440676e420c5ec0cc8323415af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468" y="5410200"/>
            <a:ext cx="1471882" cy="12858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1000" y="2297610"/>
            <a:ext cx="289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228600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Игры со счётными палочками для детей среднего дошкольного  возраста.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8601" y="3558064"/>
            <a:ext cx="3505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3.Классификация:</a:t>
            </a:r>
          </a:p>
          <a:p>
            <a:r>
              <a:rPr lang="ru-RU" sz="1400" b="1" dirty="0" smtClean="0"/>
              <a:t>Если палочки цветные, то их можно разделить по цветам (закрепление цвета), на группы – «тёплые», «холодные», «все не красные и не зелёные» и т.д. Если палочки из разных наборов получились разной длины, то добавляется признак – длина.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8382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1.Для развития мелкой моторики:</a:t>
            </a:r>
            <a:r>
              <a:rPr lang="ru-RU" dirty="0" smtClean="0"/>
              <a:t> </a:t>
            </a:r>
            <a:r>
              <a:rPr lang="ru-RU" sz="1400" b="1" dirty="0" smtClean="0"/>
              <a:t>палочки можно вставлять, засовывать, брать двумя пальчиками, катать по ладошке и т.д.</a:t>
            </a:r>
            <a:endParaRPr lang="ru-RU" sz="1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810000" y="1447800"/>
            <a:ext cx="51054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2.Играем в геометрию: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Выкладываем геометрические фигуры из счётных палочек по нарисованному контуру и самостоятельно.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 сосчитать количество палочек в каждой фигуре;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  назвать геометрические фигуры, из которых составлена фигура;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  сосчитать углы, входящие в фигуру;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 Можно играть в превращения: из одних геометрических фигур делать другие.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Нарисовать на листочке фигуры (круг, квадрат, треугольник) и спросить, какую из этих фигур нельзя выложить из палочек и почему?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С помощью счётных палочек очень понятно и наглядно можно объяснить ребёнку, что такое угол, сторона, чем квадрат отличается от прямоугольника и т.д.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  построить фигуру по образцу;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  самому придумать и сложить фигуру.</a:t>
            </a:r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 algn="ctr"/>
            <a:endParaRPr lang="ru-RU" dirty="0" smtClean="0"/>
          </a:p>
        </p:txBody>
      </p:sp>
      <p:pic>
        <p:nvPicPr>
          <p:cNvPr id="16" name="Рисунок 15" descr="P10506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057400"/>
            <a:ext cx="1727200" cy="1295400"/>
          </a:xfrm>
          <a:prstGeom prst="rect">
            <a:avLst/>
          </a:prstGeom>
        </p:spPr>
      </p:pic>
      <p:pic>
        <p:nvPicPr>
          <p:cNvPr id="11" name="Рисунок 10" descr="4c6e674eb76d3030b3650e61d68d82f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461" y="-381000"/>
            <a:ext cx="2253539" cy="2271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c6e674eb76d3030b3650e61d68d82f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-457200"/>
            <a:ext cx="2253539" cy="2271713"/>
          </a:xfrm>
          <a:prstGeom prst="rect">
            <a:avLst/>
          </a:prstGeom>
        </p:spPr>
      </p:pic>
      <p:pic>
        <p:nvPicPr>
          <p:cNvPr id="4" name="Рисунок 3" descr="9487462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5334000"/>
            <a:ext cx="1019175" cy="1524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638800" y="228600"/>
            <a:ext cx="31242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5.Учимся считать</a:t>
            </a:r>
            <a:r>
              <a:rPr lang="ru-RU" b="1" dirty="0" smtClean="0"/>
              <a:t>.</a:t>
            </a:r>
          </a:p>
          <a:p>
            <a:r>
              <a:rPr lang="ru-RU" sz="1400" b="1" dirty="0" smtClean="0"/>
              <a:t>Продолжаем учить соотносить количество числа и его письменное обозначение. С помощью палочек изучаем состав чисел. На палочках хорошо видно, какое число больше, какое меньше.</a:t>
            </a:r>
          </a:p>
          <a:p>
            <a:pPr algn="ctr"/>
            <a:endParaRPr lang="ru-RU" b="1" dirty="0" smtClean="0"/>
          </a:p>
          <a:p>
            <a:pPr algn="ctr"/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304800" y="2743200"/>
            <a:ext cx="40386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6.Палочки – конструктор</a:t>
            </a:r>
            <a:r>
              <a:rPr lang="ru-RU" u="sng" dirty="0" smtClean="0"/>
              <a:t>.</a:t>
            </a:r>
          </a:p>
          <a:p>
            <a:r>
              <a:rPr lang="ru-RU" sz="1400" b="1" dirty="0" smtClean="0"/>
              <a:t>Соединяя палочки с помощью пластилина, можно строить самые разные трёхмерные фигуры. Развиваем не только воображение, творческое мышление и пространственное восприятие, но и знакомимся с геометрическими фигурами.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95800" y="2667000"/>
            <a:ext cx="4191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7.Логические цепочки.</a:t>
            </a:r>
          </a:p>
          <a:p>
            <a:r>
              <a:rPr lang="ru-RU" sz="1600" b="1" u="sng" dirty="0" smtClean="0"/>
              <a:t>1 вариант </a:t>
            </a:r>
            <a:r>
              <a:rPr lang="ru-RU" sz="1400" b="1" dirty="0" smtClean="0"/>
              <a:t>– воспитатель выкладывает свою цепочку из палочек, а ребёнок сам должен выложить такую же цепочку.</a:t>
            </a:r>
          </a:p>
          <a:p>
            <a:r>
              <a:rPr lang="ru-RU" sz="1600" b="1" u="sng" dirty="0" smtClean="0"/>
              <a:t>2 вариант  </a:t>
            </a:r>
            <a:r>
              <a:rPr lang="ru-RU" sz="1400" b="1" dirty="0" smtClean="0"/>
              <a:t>- воспитатель начинает выкладывать цепочку с определённым ритмом и просит ребёнка продолжить её (усложнённый вариант). Данное задание развивает сенсорное восприятие, внимательность, логическое мышление, понимание последовательностей. Начинаем с самых простых цепочек, постепенно усложняем задание.</a:t>
            </a:r>
          </a:p>
          <a:p>
            <a:pPr algn="ctr"/>
            <a:endParaRPr lang="ru-RU" b="1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228601"/>
            <a:ext cx="426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4.Познавательные дорожки</a:t>
            </a:r>
            <a:r>
              <a:rPr lang="ru-RU" dirty="0" smtClean="0"/>
              <a:t>: </a:t>
            </a:r>
          </a:p>
          <a:p>
            <a:r>
              <a:rPr lang="ru-RU" sz="1400" b="1" dirty="0" smtClean="0"/>
              <a:t>Выложите друг под другом две дорожки разной формы – одну прямую, а другую извилистую. В конце каждой дорожки положите по игрушечной морковке. По какой дорожке лучше пойти зайцу, чтобы быстрее добраться до морковки? Посчитайте вместе, сколько прыжков надо сделать по прямой дорожке, а сколько по извилистой.</a:t>
            </a:r>
            <a:endParaRPr lang="ru-RU" sz="1400" b="1" dirty="0"/>
          </a:p>
        </p:txBody>
      </p:sp>
      <p:pic>
        <p:nvPicPr>
          <p:cNvPr id="13" name="Рисунок 12" descr="7440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5029200"/>
            <a:ext cx="2209800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76600" y="152400"/>
            <a:ext cx="54864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8.Рисуем палочками.</a:t>
            </a:r>
          </a:p>
          <a:p>
            <a:r>
              <a:rPr lang="ru-RU" sz="1400" b="1" dirty="0" smtClean="0"/>
              <a:t>Продолжаем выкладывать из палочек фигурки по образцу, по схеме. Показ образцов изображений сопровождается стихами, загадками, </a:t>
            </a:r>
            <a:r>
              <a:rPr lang="ru-RU" sz="1400" b="1" dirty="0" err="1" smtClean="0"/>
              <a:t>потешками</a:t>
            </a:r>
            <a:r>
              <a:rPr lang="ru-RU" sz="1400" b="1" dirty="0" smtClean="0"/>
              <a:t>. Это необходимо для того, чтобы у детей возникал не только  зрительный, но и слуховой образ, а так же для поддержания интереса  к данному виду деятельности. Можно взять маленькие игрушки и обыграть рисунок.</a:t>
            </a:r>
          </a:p>
          <a:p>
            <a:r>
              <a:rPr lang="ru-RU" sz="1400" b="1" dirty="0" smtClean="0"/>
              <a:t>Образцы фигурок постепенно усложняются.</a:t>
            </a:r>
            <a:r>
              <a:rPr lang="ru-RU" sz="1400" dirty="0" smtClean="0"/>
              <a:t> </a:t>
            </a:r>
            <a:r>
              <a:rPr lang="ru-RU" sz="1400" b="1" dirty="0" smtClean="0"/>
              <a:t>Можно предложить посмотреть на картинку, выложенную из палочек, запомнить, а потом воспроизвести ее. Сюда же можно добавить, как вариант, «что пропало», «что добавилось», «что надо поменять, что бы…»</a:t>
            </a:r>
            <a:endParaRPr lang="ru-RU" sz="1400" b="1" dirty="0"/>
          </a:p>
        </p:txBody>
      </p:sp>
      <p:pic>
        <p:nvPicPr>
          <p:cNvPr id="13" name="Рисунок 12" descr="4faf472630b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3124200"/>
            <a:ext cx="1685925" cy="1266317"/>
          </a:xfrm>
          <a:prstGeom prst="rect">
            <a:avLst/>
          </a:prstGeom>
        </p:spPr>
      </p:pic>
      <p:pic>
        <p:nvPicPr>
          <p:cNvPr id="14" name="Рисунок 13" descr="schetnie_palochki_d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2503714" cy="1752600"/>
          </a:xfrm>
          <a:prstGeom prst="rect">
            <a:avLst/>
          </a:prstGeom>
        </p:spPr>
      </p:pic>
      <p:pic>
        <p:nvPicPr>
          <p:cNvPr id="15" name="Рисунок 14" descr="164bd6fb39c846422b5da4fae5fa8f3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5562600"/>
            <a:ext cx="1524000" cy="1066800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886200"/>
            <a:ext cx="2514600" cy="2546541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2400" y="2590800"/>
            <a:ext cx="350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charset="0"/>
              </a:rPr>
              <a:t>Что за чудо? Вот так чудо: </a:t>
            </a:r>
          </a:p>
          <a:p>
            <a:r>
              <a:rPr lang="ru-RU" sz="1600" b="1" dirty="0" smtClean="0">
                <a:latin typeface="Arial" charset="0"/>
              </a:rPr>
              <a:t>Сверху блюдо, снизу блюдо. Ходит чудо по дороге. </a:t>
            </a:r>
          </a:p>
          <a:p>
            <a:r>
              <a:rPr lang="ru-RU" sz="1600" b="1" dirty="0" smtClean="0">
                <a:latin typeface="Arial" charset="0"/>
              </a:rPr>
              <a:t>Голова торчит да ноги.</a:t>
            </a:r>
            <a:endParaRPr lang="ru-RU" sz="1600" b="1" dirty="0">
              <a:latin typeface="Arial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3429000"/>
            <a:ext cx="1981200" cy="139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4724400" y="4495800"/>
            <a:ext cx="3962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9. Игрушки – заместители.</a:t>
            </a:r>
          </a:p>
          <a:p>
            <a:r>
              <a:rPr lang="ru-RU" sz="1400" b="1" dirty="0" smtClean="0"/>
              <a:t>Используем палочки как символ чего – то. При этом ребёнок привыкает к тому, что не всё должно быть «натуральным», а может быть заменено неким символом (</a:t>
            </a:r>
            <a:r>
              <a:rPr lang="ru-RU" sz="1400" b="1" dirty="0" err="1" smtClean="0"/>
              <a:t>переобозначено</a:t>
            </a:r>
            <a:r>
              <a:rPr lang="ru-RU" sz="1400" b="1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1840</TotalTime>
  <Words>2141</Words>
  <PresentationFormat>Экран (4:3)</PresentationFormat>
  <Paragraphs>142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Игры со счётными палочками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</cp:lastModifiedBy>
  <cp:revision>181</cp:revision>
  <dcterms:modified xsi:type="dcterms:W3CDTF">2012-12-05T07:13:39Z</dcterms:modified>
</cp:coreProperties>
</file>