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9" r:id="rId3"/>
    <p:sldId id="280" r:id="rId4"/>
    <p:sldId id="271" r:id="rId5"/>
    <p:sldId id="272" r:id="rId6"/>
    <p:sldId id="274" r:id="rId7"/>
    <p:sldId id="276" r:id="rId8"/>
    <p:sldId id="278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3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0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1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9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804CDCC-B772-40B5-98CB-AB1470E02CEC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EEEFD36-688E-4433-816F-4747EACAB3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E2F3D0-101C-4851-91A5-032DB38BA58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Ш.А. Алимов.   Алгебра 7 класс.   №102 (2)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F00246-9EA7-4AC6-93A7-3E8B23C9676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Ш.А. Алимов.   Алгебра 7 класс.   №102 (2)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EE0599-83C8-4C4D-9E67-8961A8DBB5C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Ш.А. Алимов.   Алгебра 7 класс.   №102 (2)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9B4F32-7170-4086-BBC5-B723111D6A8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Ш.А. Алимов.   Алгебра 7 класс.   №102 (2)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C46B24-6FD3-4E43-80AB-46679A66B8D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Ш.А. Алимов.   Алгебра 7 класс.   №102 (2)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9A8DA1-3772-42C3-B9BD-B22A4AA9458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Ш.А. Алимов.   Алгебра 7 класс.   №102 (2)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86337-4054-444F-A2E0-5F2CAFD20723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76FF4-DC4C-4699-9238-6E2D08BC1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67E87-E425-4DF9-9F19-4DED13F64EC2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A4451-220B-4094-B562-4FCB115018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C2177-6C33-453A-BE88-40C099E6C5D5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AEF3D-EDA6-48FE-9DE4-C9CC92284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C26B2-8375-4BB9-AC08-AD5B43691411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25C41-050A-4FB2-8E1A-CA0DB62FC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D6DE5-9BF3-49AC-B7B2-236E9085717A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82A9B-62A7-4E07-862C-F21C0A2E9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DD876-5C6F-4E46-94C9-EBABC8EC6DFB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A9E44-BB88-49A8-8946-4945673BB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A2200-D3E2-47B2-A496-0AE16146F113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754F7-4A0D-4BFD-8A3F-E03C63494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ECC70-5C05-4BD8-A882-F3FBA062ED2E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EAF0E-B452-402C-BEFC-6C2858160C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02978-99DD-4C4C-BEDC-53E7C6AB74C9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8B68-825A-4E76-8633-7CEC9F618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400C0-778C-4627-8830-72B02079CD9C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7C7CD-66BD-4009-A840-DA28EDF65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5C58F-C24A-40E8-AB4B-C73256B88460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CD446-1B86-4E04-97EE-5651D8F95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chemeClr val="bg1">
                <a:alpha val="79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899111-2CDB-44E3-BD83-59FC585458FC}" type="datetimeFigureOut">
              <a:rPr lang="ru-RU"/>
              <a:pPr>
                <a:defRPr/>
              </a:pPr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D5AA6A-6F1D-4410-955D-B2F2706383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382" y="1857364"/>
            <a:ext cx="7929618" cy="1938992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HeroicExtremeRightFacing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Уравнения, содержащие модуль</a:t>
            </a:r>
            <a:endParaRPr lang="ru-RU" sz="6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9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25" y="2143125"/>
            <a:ext cx="2786063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1143000" y="5572125"/>
            <a:ext cx="5535613" cy="1050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600" b="1" i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Моисеенко В.И.</a:t>
            </a:r>
          </a:p>
          <a:p>
            <a:pPr algn="ctr"/>
            <a:r>
              <a:rPr lang="ru-RU" sz="1600" b="1" i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МБОУ СОШ п.Горин Солнечного района</a:t>
            </a:r>
          </a:p>
          <a:p>
            <a:pPr algn="ctr"/>
            <a:r>
              <a:rPr lang="ru-RU" sz="1600" b="1" i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Хабаровского края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779838" y="188913"/>
            <a:ext cx="5113337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00CC"/>
                </a:solidFill>
                <a:latin typeface="+mn-lt"/>
              </a:rPr>
              <a:t>«Дорогу осилит идущий,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00CC"/>
                </a:solidFill>
                <a:latin typeface="+mn-lt"/>
              </a:rPr>
              <a:t>а математику мыслящий</a:t>
            </a:r>
            <a:r>
              <a:rPr lang="ru-RU" sz="2400" b="1" i="1" dirty="0">
                <a:solidFill>
                  <a:srgbClr val="0000CC"/>
                </a:solidFill>
                <a:latin typeface="+mn-lt"/>
              </a:rPr>
              <a:t>»</a:t>
            </a:r>
            <a:endParaRPr lang="ru-RU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214290"/>
            <a:ext cx="264320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10 класс</a:t>
            </a:r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61" name="Group 2"/>
          <p:cNvGrpSpPr>
            <a:grpSpLocks/>
          </p:cNvGrpSpPr>
          <p:nvPr/>
        </p:nvGrpSpPr>
        <p:grpSpPr bwMode="auto">
          <a:xfrm>
            <a:off x="1331913" y="836613"/>
            <a:ext cx="7812087" cy="6021387"/>
            <a:chOff x="2353" y="164"/>
            <a:chExt cx="3407" cy="2404"/>
          </a:xfrm>
        </p:grpSpPr>
        <p:grpSp>
          <p:nvGrpSpPr>
            <p:cNvPr id="23568" name="Group 3"/>
            <p:cNvGrpSpPr>
              <a:grpSpLocks/>
            </p:cNvGrpSpPr>
            <p:nvPr/>
          </p:nvGrpSpPr>
          <p:grpSpPr bwMode="auto">
            <a:xfrm>
              <a:off x="2353" y="164"/>
              <a:ext cx="3407" cy="2404"/>
              <a:chOff x="36" y="808"/>
              <a:chExt cx="2318" cy="1715"/>
            </a:xfrm>
          </p:grpSpPr>
          <p:sp>
            <p:nvSpPr>
              <p:cNvPr id="23570" name="Rectangle 4"/>
              <p:cNvSpPr>
                <a:spLocks noChangeArrowheads="1"/>
              </p:cNvSpPr>
              <p:nvPr/>
            </p:nvSpPr>
            <p:spPr bwMode="auto">
              <a:xfrm>
                <a:off x="68" y="808"/>
                <a:ext cx="2223" cy="1633"/>
              </a:xfrm>
              <a:prstGeom prst="rect">
                <a:avLst/>
              </a:prstGeom>
              <a:solidFill>
                <a:srgbClr val="0066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3571" name="Rectangle 5"/>
              <p:cNvSpPr>
                <a:spLocks noChangeArrowheads="1"/>
              </p:cNvSpPr>
              <p:nvPr/>
            </p:nvSpPr>
            <p:spPr bwMode="auto">
              <a:xfrm>
                <a:off x="36" y="2432"/>
                <a:ext cx="2318" cy="91"/>
              </a:xfrm>
              <a:prstGeom prst="rect">
                <a:avLst/>
              </a:prstGeom>
              <a:solidFill>
                <a:srgbClr val="9933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graphicFrame>
          <p:nvGraphicFramePr>
            <p:cNvPr id="23559" name="Object 7"/>
            <p:cNvGraphicFramePr>
              <a:graphicFrameLocks noChangeAspect="1"/>
            </p:cNvGraphicFramePr>
            <p:nvPr/>
          </p:nvGraphicFramePr>
          <p:xfrm>
            <a:off x="3835" y="545"/>
            <a:ext cx="402" cy="759"/>
          </p:xfrm>
          <a:graphic>
            <a:graphicData uri="http://schemas.openxmlformats.org/presentationml/2006/ole">
              <p:oleObj spid="_x0000_s23559" name="Формула" r:id="rId4" imgW="114120" imgH="215640" progId="Equation.3">
                <p:embed/>
              </p:oleObj>
            </a:graphicData>
          </a:graphic>
        </p:graphicFrame>
        <p:sp>
          <p:nvSpPr>
            <p:cNvPr id="23569" name="Line 7"/>
            <p:cNvSpPr>
              <a:spLocks noChangeShapeType="1"/>
            </p:cNvSpPr>
            <p:nvPr/>
          </p:nvSpPr>
          <p:spPr bwMode="auto">
            <a:xfrm flipH="1" flipV="1">
              <a:off x="2699" y="845"/>
              <a:ext cx="454" cy="273"/>
            </a:xfrm>
            <a:prstGeom prst="line">
              <a:avLst/>
            </a:prstGeom>
            <a:noFill/>
            <a:ln w="76200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908175" y="0"/>
            <a:ext cx="6264275" cy="692150"/>
          </a:xfrm>
          <a:prstGeom prst="wedgeEllipseCallout">
            <a:avLst>
              <a:gd name="adj1" fmla="val -62139"/>
              <a:gd name="adj2" fmla="val 222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ЗАПОМНИ!</a:t>
            </a:r>
          </a:p>
        </p:txBody>
      </p:sp>
      <p:pic>
        <p:nvPicPr>
          <p:cNvPr id="12297" name="Picture 9" descr="Рисунок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4813"/>
            <a:ext cx="1908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2857488" y="1214422"/>
            <a:ext cx="5929322" cy="224676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Модулем действительного числа а </a:t>
            </a:r>
            <a:r>
              <a:rPr lang="ru-RU" sz="2800" b="1" i="1" dirty="0"/>
              <a:t>называется само это число, если оно неотрицательное, и противоположное ему число, если данное число отрицательно.</a:t>
            </a:r>
            <a:endParaRPr lang="ru-RU" sz="2800" b="1" i="1" dirty="0"/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2051050" y="3714750"/>
          <a:ext cx="6815138" cy="2478088"/>
        </p:xfrm>
        <a:graphic>
          <a:graphicData uri="http://schemas.openxmlformats.org/presentationml/2006/ole">
            <p:oleObj spid="_x0000_s23560" name="Формула" r:id="rId6" imgW="1257120" imgH="457200" progId="Equation.3">
              <p:embed/>
            </p:oleObj>
          </a:graphicData>
        </a:graphic>
      </p:graphicFrame>
      <p:sp>
        <p:nvSpPr>
          <p:cNvPr id="25" name="Прямоугольник 24"/>
          <p:cNvSpPr/>
          <p:nvPr/>
        </p:nvSpPr>
        <p:spPr>
          <a:xfrm rot="16200000">
            <a:off x="265990" y="3162977"/>
            <a:ext cx="2971806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</a:rPr>
              <a:t>Определение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382" y="1857364"/>
            <a:ext cx="7929618" cy="1938992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8900000" scaled="1"/>
            <a:tileRect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HeroicExtremeRightFacing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Уравнения, содержащие модуль</a:t>
            </a:r>
            <a:endParaRPr lang="ru-RU" sz="6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9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25" y="2143125"/>
            <a:ext cx="2786063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WordArt 6"/>
          <p:cNvSpPr>
            <a:spLocks noChangeArrowheads="1" noChangeShapeType="1" noTextEdit="1"/>
          </p:cNvSpPr>
          <p:nvPr/>
        </p:nvSpPr>
        <p:spPr bwMode="auto">
          <a:xfrm>
            <a:off x="1143000" y="5572125"/>
            <a:ext cx="5535613" cy="1050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600" b="1" i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Моисеенко В.И.</a:t>
            </a:r>
          </a:p>
          <a:p>
            <a:pPr algn="ctr"/>
            <a:r>
              <a:rPr lang="ru-RU" sz="1600" b="1" i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МБОУ СОШ п.Горин Солнечного района</a:t>
            </a:r>
          </a:p>
          <a:p>
            <a:pPr algn="ctr"/>
            <a:r>
              <a:rPr lang="ru-RU" sz="1600" b="1" i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Хабаровского края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779838" y="188913"/>
            <a:ext cx="5113337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00CC"/>
                </a:solidFill>
                <a:latin typeface="+mn-lt"/>
              </a:rPr>
              <a:t>«Дорогу осилит идущий,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00CC"/>
                </a:solidFill>
                <a:latin typeface="+mn-lt"/>
              </a:rPr>
              <a:t>а математику мыслящий</a:t>
            </a:r>
            <a:r>
              <a:rPr lang="ru-RU" sz="2400" b="1" i="1" dirty="0">
                <a:solidFill>
                  <a:srgbClr val="0000CC"/>
                </a:solidFill>
                <a:latin typeface="+mn-lt"/>
              </a:rPr>
              <a:t>»</a:t>
            </a:r>
            <a:endParaRPr lang="ru-RU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214290"/>
            <a:ext cx="264320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10 класс</a:t>
            </a:r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4572000" y="3933825"/>
            <a:ext cx="2303463" cy="1311275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bg1"/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ru-RU" sz="2000" b="1"/>
              <a:t>Узнать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b="1"/>
              <a:t>Повторить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sz="2000" b="1"/>
              <a:t>Обобщить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8" name="Group 2"/>
          <p:cNvGrpSpPr>
            <a:grpSpLocks/>
          </p:cNvGrpSpPr>
          <p:nvPr/>
        </p:nvGrpSpPr>
        <p:grpSpPr bwMode="auto">
          <a:xfrm>
            <a:off x="1331913" y="836613"/>
            <a:ext cx="7812087" cy="6021387"/>
            <a:chOff x="2353" y="164"/>
            <a:chExt cx="3407" cy="2404"/>
          </a:xfrm>
        </p:grpSpPr>
        <p:grpSp>
          <p:nvGrpSpPr>
            <p:cNvPr id="24595" name="Group 3"/>
            <p:cNvGrpSpPr>
              <a:grpSpLocks/>
            </p:cNvGrpSpPr>
            <p:nvPr/>
          </p:nvGrpSpPr>
          <p:grpSpPr bwMode="auto">
            <a:xfrm>
              <a:off x="2353" y="164"/>
              <a:ext cx="3407" cy="2404"/>
              <a:chOff x="36" y="808"/>
              <a:chExt cx="2318" cy="1715"/>
            </a:xfrm>
          </p:grpSpPr>
          <p:sp>
            <p:nvSpPr>
              <p:cNvPr id="24597" name="Rectangle 4"/>
              <p:cNvSpPr>
                <a:spLocks noChangeArrowheads="1"/>
              </p:cNvSpPr>
              <p:nvPr/>
            </p:nvSpPr>
            <p:spPr bwMode="auto">
              <a:xfrm>
                <a:off x="68" y="808"/>
                <a:ext cx="2223" cy="1633"/>
              </a:xfrm>
              <a:prstGeom prst="rect">
                <a:avLst/>
              </a:prstGeom>
              <a:solidFill>
                <a:srgbClr val="0066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4598" name="Rectangle 5"/>
              <p:cNvSpPr>
                <a:spLocks noChangeArrowheads="1"/>
              </p:cNvSpPr>
              <p:nvPr/>
            </p:nvSpPr>
            <p:spPr bwMode="auto">
              <a:xfrm>
                <a:off x="36" y="2432"/>
                <a:ext cx="2318" cy="91"/>
              </a:xfrm>
              <a:prstGeom prst="rect">
                <a:avLst/>
              </a:prstGeom>
              <a:solidFill>
                <a:srgbClr val="9933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graphicFrame>
          <p:nvGraphicFramePr>
            <p:cNvPr id="24583" name="Object 7"/>
            <p:cNvGraphicFramePr>
              <a:graphicFrameLocks noChangeAspect="1"/>
            </p:cNvGraphicFramePr>
            <p:nvPr/>
          </p:nvGraphicFramePr>
          <p:xfrm>
            <a:off x="3835" y="545"/>
            <a:ext cx="402" cy="759"/>
          </p:xfrm>
          <a:graphic>
            <a:graphicData uri="http://schemas.openxmlformats.org/presentationml/2006/ole">
              <p:oleObj spid="_x0000_s24583" name="Формула" r:id="rId4" imgW="114120" imgH="215640" progId="Equation.3">
                <p:embed/>
              </p:oleObj>
            </a:graphicData>
          </a:graphic>
        </p:graphicFrame>
        <p:sp>
          <p:nvSpPr>
            <p:cNvPr id="24596" name="Line 7"/>
            <p:cNvSpPr>
              <a:spLocks noChangeShapeType="1"/>
            </p:cNvSpPr>
            <p:nvPr/>
          </p:nvSpPr>
          <p:spPr bwMode="auto">
            <a:xfrm flipH="1" flipV="1">
              <a:off x="2699" y="845"/>
              <a:ext cx="454" cy="273"/>
            </a:xfrm>
            <a:prstGeom prst="line">
              <a:avLst/>
            </a:prstGeom>
            <a:noFill/>
            <a:ln w="76200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908175" y="0"/>
            <a:ext cx="6264275" cy="692150"/>
          </a:xfrm>
          <a:prstGeom prst="wedgeEllipseCallout">
            <a:avLst>
              <a:gd name="adj1" fmla="val -62139"/>
              <a:gd name="adj2" fmla="val 222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ЗАПОМНИ!</a:t>
            </a:r>
          </a:p>
        </p:txBody>
      </p:sp>
      <p:pic>
        <p:nvPicPr>
          <p:cNvPr id="12297" name="Picture 9" descr="Рисунок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4813"/>
            <a:ext cx="1908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306" name="Object 3"/>
          <p:cNvGraphicFramePr>
            <a:graphicFrameLocks noChangeAspect="1"/>
          </p:cNvGraphicFramePr>
          <p:nvPr/>
        </p:nvGraphicFramePr>
        <p:xfrm>
          <a:off x="2428875" y="1571625"/>
          <a:ext cx="6215063" cy="592138"/>
        </p:xfrm>
        <a:graphic>
          <a:graphicData uri="http://schemas.openxmlformats.org/presentationml/2006/ole">
            <p:oleObj spid="_x0000_s24579" name="Формула" r:id="rId6" imgW="1765080" imgH="203040" progId="Equation.3">
              <p:embed/>
            </p:oleObj>
          </a:graphicData>
        </a:graphic>
      </p:graphicFrame>
      <p:sp>
        <p:nvSpPr>
          <p:cNvPr id="12307" name="AutoShape 19"/>
          <p:cNvSpPr>
            <a:spLocks noChangeArrowheads="1"/>
          </p:cNvSpPr>
          <p:nvPr/>
        </p:nvSpPr>
        <p:spPr bwMode="auto">
          <a:xfrm rot="5400000">
            <a:off x="1856581" y="2572545"/>
            <a:ext cx="790575" cy="360362"/>
          </a:xfrm>
          <a:custGeom>
            <a:avLst/>
            <a:gdLst>
              <a:gd name="T0" fmla="*/ 592932 w 21600"/>
              <a:gd name="T1" fmla="*/ 0 h 21600"/>
              <a:gd name="T2" fmla="*/ 0 w 21600"/>
              <a:gd name="T3" fmla="*/ 180181 h 21600"/>
              <a:gd name="T4" fmla="*/ 592932 w 21600"/>
              <a:gd name="T5" fmla="*/ 360362 h 21600"/>
              <a:gd name="T6" fmla="*/ 790576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 rot="5400000">
            <a:off x="4178300" y="2608263"/>
            <a:ext cx="719138" cy="360362"/>
          </a:xfrm>
          <a:custGeom>
            <a:avLst/>
            <a:gdLst>
              <a:gd name="T0" fmla="*/ 539353 w 21600"/>
              <a:gd name="T1" fmla="*/ 0 h 21600"/>
              <a:gd name="T2" fmla="*/ 0 w 21600"/>
              <a:gd name="T3" fmla="*/ 180181 h 21600"/>
              <a:gd name="T4" fmla="*/ 539353 w 21600"/>
              <a:gd name="T5" fmla="*/ 360362 h 21600"/>
              <a:gd name="T6" fmla="*/ 719138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 rot="5400000">
            <a:off x="7071519" y="2643981"/>
            <a:ext cx="790575" cy="360363"/>
          </a:xfrm>
          <a:custGeom>
            <a:avLst/>
            <a:gdLst>
              <a:gd name="T0" fmla="*/ 592932 w 21600"/>
              <a:gd name="T1" fmla="*/ 0 h 21600"/>
              <a:gd name="T2" fmla="*/ 0 w 21600"/>
              <a:gd name="T3" fmla="*/ 180181 h 21600"/>
              <a:gd name="T4" fmla="*/ 592932 w 21600"/>
              <a:gd name="T5" fmla="*/ 360362 h 21600"/>
              <a:gd name="T6" fmla="*/ 790576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1500188" y="3357563"/>
          <a:ext cx="1714500" cy="815975"/>
        </p:xfrm>
        <a:graphic>
          <a:graphicData uri="http://schemas.openxmlformats.org/presentationml/2006/ole">
            <p:oleObj spid="_x0000_s24584" name="Формула" r:id="rId7" imgW="533160" imgH="253800" progId="Equation.3">
              <p:embed/>
            </p:oleObj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3500438" y="3357563"/>
          <a:ext cx="2366962" cy="815975"/>
        </p:xfrm>
        <a:graphic>
          <a:graphicData uri="http://schemas.openxmlformats.org/presentationml/2006/ole">
            <p:oleObj spid="_x0000_s24585" name="Формула" r:id="rId8" imgW="736560" imgH="253800" progId="Equation.3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286500" y="3357563"/>
          <a:ext cx="2489200" cy="815975"/>
        </p:xfrm>
        <a:graphic>
          <a:graphicData uri="http://schemas.openxmlformats.org/presentationml/2006/ole">
            <p:oleObj spid="_x0000_s24586" name="Формула" r:id="rId9" imgW="774360" imgH="253800" progId="Equation.3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2786063" y="5214938"/>
          <a:ext cx="4979987" cy="815975"/>
        </p:xfrm>
        <a:graphic>
          <a:graphicData uri="http://schemas.openxmlformats.org/presentationml/2006/ole">
            <p:oleObj spid="_x0000_s24587" name="Формула" r:id="rId10" imgW="1549080" imgH="253800" progId="Equation.3">
              <p:embed/>
            </p:oleObj>
          </a:graphicData>
        </a:graphic>
      </p:graphicFrame>
      <p:sp>
        <p:nvSpPr>
          <p:cNvPr id="23" name="AutoShape 20"/>
          <p:cNvSpPr>
            <a:spLocks noChangeArrowheads="1"/>
          </p:cNvSpPr>
          <p:nvPr/>
        </p:nvSpPr>
        <p:spPr bwMode="auto">
          <a:xfrm rot="5400000">
            <a:off x="4752182" y="3534568"/>
            <a:ext cx="2571750" cy="360363"/>
          </a:xfrm>
          <a:custGeom>
            <a:avLst/>
            <a:gdLst>
              <a:gd name="T0" fmla="*/ 1928826 w 21600"/>
              <a:gd name="T1" fmla="*/ 0 h 21600"/>
              <a:gd name="T2" fmla="*/ 0 w 21600"/>
              <a:gd name="T3" fmla="*/ 180181 h 21600"/>
              <a:gd name="T4" fmla="*/ 1928826 w 21600"/>
              <a:gd name="T5" fmla="*/ 360362 h 21600"/>
              <a:gd name="T6" fmla="*/ 2571768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307" grpId="0" animBg="1"/>
      <p:bldP spid="12308" grpId="0" animBg="1"/>
      <p:bldP spid="12309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10" name="Group 2"/>
          <p:cNvGrpSpPr>
            <a:grpSpLocks/>
          </p:cNvGrpSpPr>
          <p:nvPr/>
        </p:nvGrpSpPr>
        <p:grpSpPr bwMode="auto">
          <a:xfrm>
            <a:off x="1331913" y="836613"/>
            <a:ext cx="7812087" cy="6021387"/>
            <a:chOff x="2353" y="164"/>
            <a:chExt cx="3407" cy="2404"/>
          </a:xfrm>
        </p:grpSpPr>
        <p:grpSp>
          <p:nvGrpSpPr>
            <p:cNvPr id="25622" name="Group 3"/>
            <p:cNvGrpSpPr>
              <a:grpSpLocks/>
            </p:cNvGrpSpPr>
            <p:nvPr/>
          </p:nvGrpSpPr>
          <p:grpSpPr bwMode="auto">
            <a:xfrm>
              <a:off x="2353" y="164"/>
              <a:ext cx="3407" cy="2404"/>
              <a:chOff x="36" y="808"/>
              <a:chExt cx="2318" cy="1715"/>
            </a:xfrm>
          </p:grpSpPr>
          <p:sp>
            <p:nvSpPr>
              <p:cNvPr id="25624" name="Rectangle 4"/>
              <p:cNvSpPr>
                <a:spLocks noChangeArrowheads="1"/>
              </p:cNvSpPr>
              <p:nvPr/>
            </p:nvSpPr>
            <p:spPr bwMode="auto">
              <a:xfrm>
                <a:off x="68" y="808"/>
                <a:ext cx="2223" cy="1633"/>
              </a:xfrm>
              <a:prstGeom prst="rect">
                <a:avLst/>
              </a:prstGeom>
              <a:solidFill>
                <a:srgbClr val="0066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25" name="Rectangle 5"/>
              <p:cNvSpPr>
                <a:spLocks noChangeArrowheads="1"/>
              </p:cNvSpPr>
              <p:nvPr/>
            </p:nvSpPr>
            <p:spPr bwMode="auto">
              <a:xfrm>
                <a:off x="36" y="2432"/>
                <a:ext cx="2318" cy="91"/>
              </a:xfrm>
              <a:prstGeom prst="rect">
                <a:avLst/>
              </a:prstGeom>
              <a:solidFill>
                <a:srgbClr val="9933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graphicFrame>
          <p:nvGraphicFramePr>
            <p:cNvPr id="25603" name="Object 3"/>
            <p:cNvGraphicFramePr>
              <a:graphicFrameLocks noChangeAspect="1"/>
            </p:cNvGraphicFramePr>
            <p:nvPr/>
          </p:nvGraphicFramePr>
          <p:xfrm>
            <a:off x="3835" y="545"/>
            <a:ext cx="402" cy="759"/>
          </p:xfrm>
          <a:graphic>
            <a:graphicData uri="http://schemas.openxmlformats.org/presentationml/2006/ole">
              <p:oleObj spid="_x0000_s25603" name="Формула" r:id="rId4" imgW="114120" imgH="215640" progId="Equation.3">
                <p:embed/>
              </p:oleObj>
            </a:graphicData>
          </a:graphic>
        </p:graphicFrame>
        <p:sp>
          <p:nvSpPr>
            <p:cNvPr id="25623" name="Line 7"/>
            <p:cNvSpPr>
              <a:spLocks noChangeShapeType="1"/>
            </p:cNvSpPr>
            <p:nvPr/>
          </p:nvSpPr>
          <p:spPr bwMode="auto">
            <a:xfrm flipH="1" flipV="1">
              <a:off x="2699" y="845"/>
              <a:ext cx="454" cy="273"/>
            </a:xfrm>
            <a:prstGeom prst="line">
              <a:avLst/>
            </a:prstGeom>
            <a:noFill/>
            <a:ln w="76200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908175" y="0"/>
            <a:ext cx="6264275" cy="692150"/>
          </a:xfrm>
          <a:prstGeom prst="wedgeEllipseCallout">
            <a:avLst>
              <a:gd name="adj1" fmla="val -62139"/>
              <a:gd name="adj2" fmla="val 222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ЗАПОМНИ!</a:t>
            </a:r>
          </a:p>
        </p:txBody>
      </p:sp>
      <p:pic>
        <p:nvPicPr>
          <p:cNvPr id="12297" name="Picture 9" descr="Рисунок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4813"/>
            <a:ext cx="1908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AutoShape 19"/>
          <p:cNvSpPr>
            <a:spLocks noChangeArrowheads="1"/>
          </p:cNvSpPr>
          <p:nvPr/>
        </p:nvSpPr>
        <p:spPr bwMode="auto">
          <a:xfrm rot="5400000">
            <a:off x="3285331" y="2001045"/>
            <a:ext cx="790575" cy="360362"/>
          </a:xfrm>
          <a:custGeom>
            <a:avLst/>
            <a:gdLst>
              <a:gd name="T0" fmla="*/ 592932 w 21600"/>
              <a:gd name="T1" fmla="*/ 0 h 21600"/>
              <a:gd name="T2" fmla="*/ 0 w 21600"/>
              <a:gd name="T3" fmla="*/ 180181 h 21600"/>
              <a:gd name="T4" fmla="*/ 592932 w 21600"/>
              <a:gd name="T5" fmla="*/ 360362 h 21600"/>
              <a:gd name="T6" fmla="*/ 790576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 rot="5400000">
            <a:off x="4966494" y="2177257"/>
            <a:ext cx="571500" cy="360362"/>
          </a:xfrm>
          <a:custGeom>
            <a:avLst/>
            <a:gdLst>
              <a:gd name="T0" fmla="*/ 428628 w 21600"/>
              <a:gd name="T1" fmla="*/ 0 h 21600"/>
              <a:gd name="T2" fmla="*/ 0 w 21600"/>
              <a:gd name="T3" fmla="*/ 180181 h 21600"/>
              <a:gd name="T4" fmla="*/ 428628 w 21600"/>
              <a:gd name="T5" fmla="*/ 360362 h 21600"/>
              <a:gd name="T6" fmla="*/ 571504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 rot="5400000">
            <a:off x="6428581" y="2072482"/>
            <a:ext cx="790575" cy="360362"/>
          </a:xfrm>
          <a:custGeom>
            <a:avLst/>
            <a:gdLst>
              <a:gd name="T0" fmla="*/ 592932 w 21600"/>
              <a:gd name="T1" fmla="*/ 0 h 21600"/>
              <a:gd name="T2" fmla="*/ 0 w 21600"/>
              <a:gd name="T3" fmla="*/ 180181 h 21600"/>
              <a:gd name="T4" fmla="*/ 592932 w 21600"/>
              <a:gd name="T5" fmla="*/ 360362 h 21600"/>
              <a:gd name="T6" fmla="*/ 790576 w 21600"/>
              <a:gd name="T7" fmla="*/ 1801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286250" y="1000125"/>
          <a:ext cx="2165350" cy="1030288"/>
        </p:xfrm>
        <a:graphic>
          <a:graphicData uri="http://schemas.openxmlformats.org/presentationml/2006/ole">
            <p:oleObj spid="_x0000_s25608" name="Формула" r:id="rId6" imgW="533160" imgH="25380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71604" y="2857496"/>
            <a:ext cx="6786610" cy="584775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1.  Если  а&lt; 0, то нет корней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71604" y="3643314"/>
            <a:ext cx="7215238" cy="1077218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 Если  а = 0, то решим уравнение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f(x) = 0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643063" y="4929188"/>
          <a:ext cx="5072062" cy="1404937"/>
        </p:xfrm>
        <a:graphic>
          <a:graphicData uri="http://schemas.openxmlformats.org/presentationml/2006/ole">
            <p:oleObj spid="_x0000_s25609" name="Формула" r:id="rId7" imgW="1650960" imgH="4572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307" grpId="0" animBg="1"/>
      <p:bldP spid="123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31" name="Group 2"/>
          <p:cNvGrpSpPr>
            <a:grpSpLocks/>
          </p:cNvGrpSpPr>
          <p:nvPr/>
        </p:nvGrpSpPr>
        <p:grpSpPr bwMode="auto">
          <a:xfrm>
            <a:off x="1331913" y="836613"/>
            <a:ext cx="7812087" cy="6021387"/>
            <a:chOff x="2353" y="164"/>
            <a:chExt cx="3407" cy="2404"/>
          </a:xfrm>
        </p:grpSpPr>
        <p:grpSp>
          <p:nvGrpSpPr>
            <p:cNvPr id="26635" name="Group 3"/>
            <p:cNvGrpSpPr>
              <a:grpSpLocks/>
            </p:cNvGrpSpPr>
            <p:nvPr/>
          </p:nvGrpSpPr>
          <p:grpSpPr bwMode="auto">
            <a:xfrm>
              <a:off x="2353" y="164"/>
              <a:ext cx="3407" cy="2404"/>
              <a:chOff x="36" y="808"/>
              <a:chExt cx="2318" cy="1715"/>
            </a:xfrm>
          </p:grpSpPr>
          <p:sp>
            <p:nvSpPr>
              <p:cNvPr id="26637" name="Rectangle 4"/>
              <p:cNvSpPr>
                <a:spLocks noChangeArrowheads="1"/>
              </p:cNvSpPr>
              <p:nvPr/>
            </p:nvSpPr>
            <p:spPr bwMode="auto">
              <a:xfrm>
                <a:off x="68" y="808"/>
                <a:ext cx="2223" cy="1633"/>
              </a:xfrm>
              <a:prstGeom prst="rect">
                <a:avLst/>
              </a:prstGeom>
              <a:solidFill>
                <a:srgbClr val="0066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6638" name="Rectangle 5"/>
              <p:cNvSpPr>
                <a:spLocks noChangeArrowheads="1"/>
              </p:cNvSpPr>
              <p:nvPr/>
            </p:nvSpPr>
            <p:spPr bwMode="auto">
              <a:xfrm>
                <a:off x="36" y="2432"/>
                <a:ext cx="2318" cy="91"/>
              </a:xfrm>
              <a:prstGeom prst="rect">
                <a:avLst/>
              </a:prstGeom>
              <a:solidFill>
                <a:srgbClr val="9933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graphicFrame>
          <p:nvGraphicFramePr>
            <p:cNvPr id="26626" name="Object 2"/>
            <p:cNvGraphicFramePr>
              <a:graphicFrameLocks noChangeAspect="1"/>
            </p:cNvGraphicFramePr>
            <p:nvPr/>
          </p:nvGraphicFramePr>
          <p:xfrm>
            <a:off x="3835" y="545"/>
            <a:ext cx="402" cy="759"/>
          </p:xfrm>
          <a:graphic>
            <a:graphicData uri="http://schemas.openxmlformats.org/presentationml/2006/ole">
              <p:oleObj spid="_x0000_s26626" name="Формула" r:id="rId4" imgW="114120" imgH="215640" progId="Equation.3">
                <p:embed/>
              </p:oleObj>
            </a:graphicData>
          </a:graphic>
        </p:graphicFrame>
        <p:sp>
          <p:nvSpPr>
            <p:cNvPr id="26636" name="Line 7"/>
            <p:cNvSpPr>
              <a:spLocks noChangeShapeType="1"/>
            </p:cNvSpPr>
            <p:nvPr/>
          </p:nvSpPr>
          <p:spPr bwMode="auto">
            <a:xfrm flipH="1" flipV="1">
              <a:off x="2699" y="845"/>
              <a:ext cx="454" cy="273"/>
            </a:xfrm>
            <a:prstGeom prst="line">
              <a:avLst/>
            </a:prstGeom>
            <a:noFill/>
            <a:ln w="76200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908175" y="0"/>
            <a:ext cx="6264275" cy="692150"/>
          </a:xfrm>
          <a:prstGeom prst="wedgeEllipseCallout">
            <a:avLst>
              <a:gd name="adj1" fmla="val -62139"/>
              <a:gd name="adj2" fmla="val 222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ЗАПОМНИ!</a:t>
            </a:r>
          </a:p>
        </p:txBody>
      </p:sp>
      <p:pic>
        <p:nvPicPr>
          <p:cNvPr id="12297" name="Picture 9" descr="Рисунок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4813"/>
            <a:ext cx="1908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AutoShape 19"/>
          <p:cNvSpPr>
            <a:spLocks noChangeArrowheads="1"/>
          </p:cNvSpPr>
          <p:nvPr/>
        </p:nvSpPr>
        <p:spPr bwMode="auto">
          <a:xfrm rot="5400000">
            <a:off x="4929188" y="2786062"/>
            <a:ext cx="928688" cy="500063"/>
          </a:xfrm>
          <a:custGeom>
            <a:avLst/>
            <a:gdLst>
              <a:gd name="T0" fmla="*/ 696520 w 21600"/>
              <a:gd name="T1" fmla="*/ 0 h 21600"/>
              <a:gd name="T2" fmla="*/ 0 w 21600"/>
              <a:gd name="T3" fmla="*/ 250033 h 21600"/>
              <a:gd name="T4" fmla="*/ 696520 w 21600"/>
              <a:gd name="T5" fmla="*/ 500066 h 21600"/>
              <a:gd name="T6" fmla="*/ 928694 w 21600"/>
              <a:gd name="T7" fmla="*/ 2500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3786188" y="1143000"/>
          <a:ext cx="3522662" cy="1214438"/>
        </p:xfrm>
        <a:graphic>
          <a:graphicData uri="http://schemas.openxmlformats.org/presentationml/2006/ole">
            <p:oleObj spid="_x0000_s26629" name="Формула" r:id="rId6" imgW="736560" imgH="253800" progId="Equation.3">
              <p:embed/>
            </p:oleObj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785938" y="3857625"/>
          <a:ext cx="6894512" cy="1654175"/>
        </p:xfrm>
        <a:graphic>
          <a:graphicData uri="http://schemas.openxmlformats.org/presentationml/2006/ole">
            <p:oleObj spid="_x0000_s26630" name="Формула" r:id="rId7" imgW="1904760" imgH="4572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3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5" name="Group 2"/>
          <p:cNvGrpSpPr>
            <a:grpSpLocks/>
          </p:cNvGrpSpPr>
          <p:nvPr/>
        </p:nvGrpSpPr>
        <p:grpSpPr bwMode="auto">
          <a:xfrm>
            <a:off x="1331913" y="836613"/>
            <a:ext cx="7812087" cy="6021387"/>
            <a:chOff x="2353" y="164"/>
            <a:chExt cx="3407" cy="2404"/>
          </a:xfrm>
        </p:grpSpPr>
        <p:grpSp>
          <p:nvGrpSpPr>
            <p:cNvPr id="27659" name="Group 3"/>
            <p:cNvGrpSpPr>
              <a:grpSpLocks/>
            </p:cNvGrpSpPr>
            <p:nvPr/>
          </p:nvGrpSpPr>
          <p:grpSpPr bwMode="auto">
            <a:xfrm>
              <a:off x="2353" y="164"/>
              <a:ext cx="3407" cy="2404"/>
              <a:chOff x="36" y="808"/>
              <a:chExt cx="2318" cy="1715"/>
            </a:xfrm>
          </p:grpSpPr>
          <p:sp>
            <p:nvSpPr>
              <p:cNvPr id="27661" name="Rectangle 4"/>
              <p:cNvSpPr>
                <a:spLocks noChangeArrowheads="1"/>
              </p:cNvSpPr>
              <p:nvPr/>
            </p:nvSpPr>
            <p:spPr bwMode="auto">
              <a:xfrm>
                <a:off x="68" y="808"/>
                <a:ext cx="2223" cy="1633"/>
              </a:xfrm>
              <a:prstGeom prst="rect">
                <a:avLst/>
              </a:prstGeom>
              <a:solidFill>
                <a:srgbClr val="0066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7662" name="Rectangle 5"/>
              <p:cNvSpPr>
                <a:spLocks noChangeArrowheads="1"/>
              </p:cNvSpPr>
              <p:nvPr/>
            </p:nvSpPr>
            <p:spPr bwMode="auto">
              <a:xfrm>
                <a:off x="36" y="2432"/>
                <a:ext cx="2318" cy="91"/>
              </a:xfrm>
              <a:prstGeom prst="rect">
                <a:avLst/>
              </a:prstGeom>
              <a:solidFill>
                <a:srgbClr val="9933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graphicFrame>
          <p:nvGraphicFramePr>
            <p:cNvPr id="27650" name="Object 2"/>
            <p:cNvGraphicFramePr>
              <a:graphicFrameLocks noChangeAspect="1"/>
            </p:cNvGraphicFramePr>
            <p:nvPr/>
          </p:nvGraphicFramePr>
          <p:xfrm>
            <a:off x="3835" y="545"/>
            <a:ext cx="402" cy="759"/>
          </p:xfrm>
          <a:graphic>
            <a:graphicData uri="http://schemas.openxmlformats.org/presentationml/2006/ole">
              <p:oleObj spid="_x0000_s27650" name="Формула" r:id="rId4" imgW="114120" imgH="215640" progId="Equation.3">
                <p:embed/>
              </p:oleObj>
            </a:graphicData>
          </a:graphic>
        </p:graphicFrame>
        <p:sp>
          <p:nvSpPr>
            <p:cNvPr id="27660" name="Line 7"/>
            <p:cNvSpPr>
              <a:spLocks noChangeShapeType="1"/>
            </p:cNvSpPr>
            <p:nvPr/>
          </p:nvSpPr>
          <p:spPr bwMode="auto">
            <a:xfrm flipH="1" flipV="1">
              <a:off x="2699" y="845"/>
              <a:ext cx="454" cy="273"/>
            </a:xfrm>
            <a:prstGeom prst="line">
              <a:avLst/>
            </a:prstGeom>
            <a:noFill/>
            <a:ln w="76200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908175" y="0"/>
            <a:ext cx="6264275" cy="692150"/>
          </a:xfrm>
          <a:prstGeom prst="wedgeEllipseCallout">
            <a:avLst>
              <a:gd name="adj1" fmla="val -62139"/>
              <a:gd name="adj2" fmla="val 222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ЗАПОМНИ!</a:t>
            </a:r>
          </a:p>
        </p:txBody>
      </p:sp>
      <p:pic>
        <p:nvPicPr>
          <p:cNvPr id="12297" name="Picture 9" descr="Рисунок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4813"/>
            <a:ext cx="1908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AutoShape 19"/>
          <p:cNvSpPr>
            <a:spLocks noChangeArrowheads="1"/>
          </p:cNvSpPr>
          <p:nvPr/>
        </p:nvSpPr>
        <p:spPr bwMode="auto">
          <a:xfrm rot="5400000">
            <a:off x="4929188" y="3071812"/>
            <a:ext cx="928688" cy="500063"/>
          </a:xfrm>
          <a:custGeom>
            <a:avLst/>
            <a:gdLst>
              <a:gd name="T0" fmla="*/ 696520 w 21600"/>
              <a:gd name="T1" fmla="*/ 0 h 21600"/>
              <a:gd name="T2" fmla="*/ 0 w 21600"/>
              <a:gd name="T3" fmla="*/ 250033 h 21600"/>
              <a:gd name="T4" fmla="*/ 696520 w 21600"/>
              <a:gd name="T5" fmla="*/ 500066 h 21600"/>
              <a:gd name="T6" fmla="*/ 928694 w 21600"/>
              <a:gd name="T7" fmla="*/ 2500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3194050" y="1214438"/>
          <a:ext cx="4876800" cy="1500187"/>
        </p:xfrm>
        <a:graphic>
          <a:graphicData uri="http://schemas.openxmlformats.org/presentationml/2006/ole">
            <p:oleObj spid="_x0000_s27653" name="Формула" r:id="rId6" imgW="825480" imgH="25380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571625" y="4000500"/>
          <a:ext cx="7286625" cy="1997075"/>
        </p:xfrm>
        <a:graphic>
          <a:graphicData uri="http://schemas.openxmlformats.org/presentationml/2006/ole">
            <p:oleObj spid="_x0000_s27654" name="Формула" r:id="rId7" imgW="2501640" imgH="6858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30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8" name="Group 2"/>
          <p:cNvGrpSpPr>
            <a:grpSpLocks/>
          </p:cNvGrpSpPr>
          <p:nvPr/>
        </p:nvGrpSpPr>
        <p:grpSpPr bwMode="auto">
          <a:xfrm>
            <a:off x="1331913" y="836613"/>
            <a:ext cx="7812087" cy="6021387"/>
            <a:chOff x="2353" y="164"/>
            <a:chExt cx="3407" cy="2404"/>
          </a:xfrm>
        </p:grpSpPr>
        <p:grpSp>
          <p:nvGrpSpPr>
            <p:cNvPr id="28682" name="Group 3"/>
            <p:cNvGrpSpPr>
              <a:grpSpLocks/>
            </p:cNvGrpSpPr>
            <p:nvPr/>
          </p:nvGrpSpPr>
          <p:grpSpPr bwMode="auto">
            <a:xfrm>
              <a:off x="2353" y="164"/>
              <a:ext cx="3407" cy="2404"/>
              <a:chOff x="36" y="808"/>
              <a:chExt cx="2318" cy="1715"/>
            </a:xfrm>
          </p:grpSpPr>
          <p:sp>
            <p:nvSpPr>
              <p:cNvPr id="28684" name="Rectangle 4"/>
              <p:cNvSpPr>
                <a:spLocks noChangeArrowheads="1"/>
              </p:cNvSpPr>
              <p:nvPr/>
            </p:nvSpPr>
            <p:spPr bwMode="auto">
              <a:xfrm>
                <a:off x="68" y="808"/>
                <a:ext cx="2223" cy="1633"/>
              </a:xfrm>
              <a:prstGeom prst="rect">
                <a:avLst/>
              </a:prstGeom>
              <a:solidFill>
                <a:srgbClr val="0066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8685" name="Rectangle 5"/>
              <p:cNvSpPr>
                <a:spLocks noChangeArrowheads="1"/>
              </p:cNvSpPr>
              <p:nvPr/>
            </p:nvSpPr>
            <p:spPr bwMode="auto">
              <a:xfrm>
                <a:off x="36" y="2432"/>
                <a:ext cx="2318" cy="91"/>
              </a:xfrm>
              <a:prstGeom prst="rect">
                <a:avLst/>
              </a:prstGeom>
              <a:solidFill>
                <a:srgbClr val="993300"/>
              </a:solidFill>
              <a:ln w="76200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>
                  <a:latin typeface="Calibri" pitchFamily="34" charset="0"/>
                </a:endParaRPr>
              </a:p>
            </p:txBody>
          </p:sp>
        </p:grpSp>
        <p:graphicFrame>
          <p:nvGraphicFramePr>
            <p:cNvPr id="28674" name="Object 2"/>
            <p:cNvGraphicFramePr>
              <a:graphicFrameLocks noChangeAspect="1"/>
            </p:cNvGraphicFramePr>
            <p:nvPr/>
          </p:nvGraphicFramePr>
          <p:xfrm>
            <a:off x="3835" y="545"/>
            <a:ext cx="402" cy="759"/>
          </p:xfrm>
          <a:graphic>
            <a:graphicData uri="http://schemas.openxmlformats.org/presentationml/2006/ole">
              <p:oleObj spid="_x0000_s28674" name="Формула" r:id="rId4" imgW="114120" imgH="215640" progId="Equation.3">
                <p:embed/>
              </p:oleObj>
            </a:graphicData>
          </a:graphic>
        </p:graphicFrame>
        <p:sp>
          <p:nvSpPr>
            <p:cNvPr id="28683" name="Line 7"/>
            <p:cNvSpPr>
              <a:spLocks noChangeShapeType="1"/>
            </p:cNvSpPr>
            <p:nvPr/>
          </p:nvSpPr>
          <p:spPr bwMode="auto">
            <a:xfrm flipH="1" flipV="1">
              <a:off x="2699" y="845"/>
              <a:ext cx="454" cy="273"/>
            </a:xfrm>
            <a:prstGeom prst="line">
              <a:avLst/>
            </a:prstGeom>
            <a:noFill/>
            <a:ln w="76200">
              <a:noFill/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1908175" y="0"/>
            <a:ext cx="6264275" cy="692150"/>
          </a:xfrm>
          <a:prstGeom prst="wedgeEllipseCallout">
            <a:avLst>
              <a:gd name="adj1" fmla="val -62139"/>
              <a:gd name="adj2" fmla="val 222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ЗАПОМНИ!</a:t>
            </a:r>
          </a:p>
        </p:txBody>
      </p:sp>
      <p:pic>
        <p:nvPicPr>
          <p:cNvPr id="12297" name="Picture 9" descr="Рисунок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4813"/>
            <a:ext cx="19081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AutoShape 19"/>
          <p:cNvSpPr>
            <a:spLocks noChangeArrowheads="1"/>
          </p:cNvSpPr>
          <p:nvPr/>
        </p:nvSpPr>
        <p:spPr bwMode="auto">
          <a:xfrm rot="5400000">
            <a:off x="4929188" y="3071812"/>
            <a:ext cx="928688" cy="500063"/>
          </a:xfrm>
          <a:custGeom>
            <a:avLst/>
            <a:gdLst>
              <a:gd name="T0" fmla="*/ 696520 w 21600"/>
              <a:gd name="T1" fmla="*/ 0 h 21600"/>
              <a:gd name="T2" fmla="*/ 0 w 21600"/>
              <a:gd name="T3" fmla="*/ 250033 h 21600"/>
              <a:gd name="T4" fmla="*/ 696520 w 21600"/>
              <a:gd name="T5" fmla="*/ 500066 h 21600"/>
              <a:gd name="T6" fmla="*/ 928694 w 21600"/>
              <a:gd name="T7" fmla="*/ 2500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81C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7654" name="Object 4"/>
          <p:cNvGraphicFramePr>
            <a:graphicFrameLocks noChangeAspect="1"/>
          </p:cNvGraphicFramePr>
          <p:nvPr/>
        </p:nvGraphicFramePr>
        <p:xfrm>
          <a:off x="2052638" y="4000500"/>
          <a:ext cx="6376987" cy="1008063"/>
        </p:xfrm>
        <a:graphic>
          <a:graphicData uri="http://schemas.openxmlformats.org/presentationml/2006/ole">
            <p:oleObj spid="_x0000_s28676" name="Формула" r:id="rId6" imgW="1282680" imgH="203040" progId="Equation.3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2286000" y="1643063"/>
          <a:ext cx="6288088" cy="1030287"/>
        </p:xfrm>
        <a:graphic>
          <a:graphicData uri="http://schemas.openxmlformats.org/presentationml/2006/ole">
            <p:oleObj spid="_x0000_s28677" name="Формула" r:id="rId7" imgW="1549080" imgH="2538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30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104</Words>
  <Application>Microsoft Office PowerPoint</Application>
  <PresentationFormat>Экран (4:3)</PresentationFormat>
  <Paragraphs>28</Paragraphs>
  <Slides>8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Arial</vt:lpstr>
      <vt:lpstr>Times New Roman</vt:lpstr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Уравнения, содержащие модуль</dc:title>
  <dc:creator>Валентина</dc:creator>
  <cp:lastModifiedBy>завуч</cp:lastModifiedBy>
  <cp:revision>20</cp:revision>
  <dcterms:created xsi:type="dcterms:W3CDTF">2014-11-30T11:33:28Z</dcterms:created>
  <dcterms:modified xsi:type="dcterms:W3CDTF">2014-12-17T05:59:06Z</dcterms:modified>
</cp:coreProperties>
</file>