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6"/>
  </p:notesMasterIdLst>
  <p:sldIdLst>
    <p:sldId id="256" r:id="rId2"/>
    <p:sldId id="344" r:id="rId3"/>
    <p:sldId id="345" r:id="rId4"/>
    <p:sldId id="316" r:id="rId5"/>
    <p:sldId id="268" r:id="rId6"/>
    <p:sldId id="269" r:id="rId7"/>
    <p:sldId id="271" r:id="rId8"/>
    <p:sldId id="273" r:id="rId9"/>
    <p:sldId id="348" r:id="rId10"/>
    <p:sldId id="349" r:id="rId11"/>
    <p:sldId id="319" r:id="rId12"/>
    <p:sldId id="283" r:id="rId13"/>
    <p:sldId id="342" r:id="rId14"/>
    <p:sldId id="291" r:id="rId15"/>
    <p:sldId id="292" r:id="rId16"/>
    <p:sldId id="357" r:id="rId17"/>
    <p:sldId id="353" r:id="rId18"/>
    <p:sldId id="354" r:id="rId19"/>
    <p:sldId id="356" r:id="rId20"/>
    <p:sldId id="294" r:id="rId21"/>
    <p:sldId id="296" r:id="rId22"/>
    <p:sldId id="341" r:id="rId23"/>
    <p:sldId id="350" r:id="rId24"/>
    <p:sldId id="35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66"/>
    <a:srgbClr val="FF0066"/>
    <a:srgbClr val="99FF99"/>
    <a:srgbClr val="CCCCFF"/>
    <a:srgbClr val="99FFCC"/>
    <a:srgbClr val="FFCCFF"/>
    <a:srgbClr val="990033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3" autoAdjust="0"/>
    <p:restoredTop sz="93740" autoAdjust="0"/>
  </p:normalViewPr>
  <p:slideViewPr>
    <p:cSldViewPr>
      <p:cViewPr>
        <p:scale>
          <a:sx n="66" d="100"/>
          <a:sy n="66" d="100"/>
        </p:scale>
        <p:origin x="-7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9A27D8-2A45-4D06-8E0B-653DF4FD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400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F67A42C-4A85-4F91-B676-80572CCB3672}" type="slidenum">
              <a:rPr lang="ru-RU">
                <a:latin typeface="Arial" charset="0"/>
              </a:rPr>
              <a:pPr eaLnBrk="1" hangingPunct="1"/>
              <a:t>1</a:t>
            </a:fld>
            <a:endParaRPr lang="ru-RU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E483BAA-B903-45B9-9040-792F88DCBC93}" type="slidenum">
              <a:rPr lang="ru-RU">
                <a:latin typeface="Arial" charset="0"/>
              </a:rPr>
              <a:pPr eaLnBrk="1" hangingPunct="1"/>
              <a:t>5</a:t>
            </a:fld>
            <a:endParaRPr lang="ru-RU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E9858CC-7D4D-4FB5-8BC7-7ACABE806D76}" type="slidenum">
              <a:rPr lang="ru-RU">
                <a:latin typeface="Arial" charset="0"/>
              </a:rPr>
              <a:pPr eaLnBrk="1" hangingPunct="1"/>
              <a:t>6</a:t>
            </a:fld>
            <a:endParaRPr lang="ru-RU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D402740-62ED-4CD3-BE02-CFFD5004C5EC}" type="slidenum">
              <a:rPr lang="ru-RU">
                <a:latin typeface="Arial" charset="0"/>
              </a:rPr>
              <a:pPr eaLnBrk="1" hangingPunct="1"/>
              <a:t>7</a:t>
            </a:fld>
            <a:endParaRPr lang="ru-RU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0B4F7B3-DB0B-43D2-B27D-7F19F77190C7}" type="slidenum">
              <a:rPr lang="ru-RU">
                <a:latin typeface="Arial" charset="0"/>
              </a:rPr>
              <a:pPr eaLnBrk="1" hangingPunct="1"/>
              <a:t>8</a:t>
            </a:fld>
            <a:endParaRPr lang="ru-RU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A27D8-2A45-4D06-8E0B-653DF4FD01C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159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BF03A12-D8CA-4193-A982-44309B68F244}" type="slidenum">
              <a:rPr lang="ru-RU">
                <a:latin typeface="Arial" charset="0"/>
              </a:rPr>
              <a:pPr eaLnBrk="1" hangingPunct="1"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AA46-DD45-4163-80F5-DA1DE5EA448F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DB72-5569-46A8-A088-4F7B7108B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3D81-301B-4F64-8B4C-C0325DC20C59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160E-85A0-4858-96AA-BE923C309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C5B-FB18-4DFC-8E3E-3BD15970086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4CA9-9105-46C6-A023-6769EACE0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A9C8-45C0-4F8E-8D71-D09DF650036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553D-75D4-4127-BF3C-E3C5C56B1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A98B-F0E8-45E3-8D85-EF1862730E0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8F71-8B3F-494A-9F64-5723103D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DF55-E122-43FC-B5A8-8ED9BD89F109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128E-8EB2-4CF9-A3A4-BDA72793F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DB2A-3CA5-4339-8D3E-B834FD5D6B36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3312-9E1E-40DC-B2E3-29A8F23E9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1C54-809D-4336-A271-E475DD93560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42DE-094E-4DFD-8329-96D9567E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AB90-D2E6-497D-9D2D-66427807B55C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C94E-98D7-4F7C-9ADD-0B28B2136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E493-BB45-4A54-9180-8325599A97AF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D289-20B1-4B42-A285-62AB3F799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D55-7990-4225-AE94-60CD16FC2EBF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D24A-38BE-4854-9AF6-883A3E84E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FD1733-5C23-4C9C-A8FB-3085B38DF3BE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641DC7-7203-4837-AE6A-11B38A003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p=35&amp;ed=1&amp;text=%D0%B7%D1%80%D0%B8%D1%82%D0%B5%D0%BB%D1%8C%D0%BD%D0%B0%D1%8F%20%D0%B3%D0%B8%D0%BC%D0%BD%D0%B0%D1%81%D1%82%D0%B8%D0%BA%D0%B0%20%20%20%D0%BA%D0%B0%D1%80%D1%82%D0%B8%D0%BD%D0%BA%D0%B8&amp;img_url=dou10.rybadm.ru/images/p14_img_3367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32&amp;ed=1&amp;text=%D1%84%D0%B8%D0%B7%D0%BA%D1%83%D0%BB%D1%8C%D1%82%D0%BC%D0%B8%D0%BD%D1%83%D1%82%D0%BA%D0%B8%20%20%20%D0%B2%20%20%D0%B4%D0%BE%D1%83%20%D0%BA%D0%B0%D1%80%D1%82%D0%B8%D0%BD%D0%BA%D0%B8&amp;noreask=1&amp;img_url=www.1808ds.ru/img/categories/big/1320737513il.jpeg&amp;rpt=simage&amp;lr=1073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p=29&amp;text=%D0%B4%D1%8B%D1%85%D0%B0%D1%82%D0%B5%D0%BB%D1%8C%D0%BD%D0%B0%D1%8F%20%20%D0%B3%D0%B8%D0%BC%D0%BD%D0%B0%D1%81%D1%82%D0%B8%D0%BA%D0%B0%20%20%D0%B2%20%20%D0%B4%D0%BE%D1%83%20%D0%BA%D0%B0%D1%80%D1%82%D0%B8%D0%BD%D0%BA%D0%B8&amp;noreask=1&amp;img_url=dc1-montessori.ru/index.php?option=com_datsogallery&amp;Itemid=0&amp;func=download&amp;file=0408EC0129DC-3.jpg&amp;rpt=simage&amp;lr=1073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3608" y="548680"/>
            <a:ext cx="7056784" cy="5544616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/>
            </a:r>
            <a:br>
              <a:rPr lang="ru-RU" sz="4000" b="1" dirty="0" smtClean="0">
                <a:solidFill>
                  <a:srgbClr val="FF0066"/>
                </a:solidFill>
              </a:rPr>
            </a:br>
            <a:r>
              <a:rPr lang="ru-RU" sz="4000" dirty="0">
                <a:solidFill>
                  <a:srgbClr val="FF0066"/>
                </a:solidFill>
              </a:rPr>
              <a:t/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ИГРОВЫЕ ТЕХНОЛОГИИ 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в детском </a:t>
            </a:r>
            <a:r>
              <a:rPr lang="ru-RU" sz="4000" b="1" dirty="0" smtClean="0">
                <a:solidFill>
                  <a:schemeClr val="tx1"/>
                </a:solidFill>
              </a:rPr>
              <a:t>саду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презентацию подготовила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воспитатель МБДОУ д/с №134 «Морячок»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Ермакова Е.Ю.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г. Брянск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71601" y="908720"/>
            <a:ext cx="3168352" cy="23042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СУЩНОСТЬ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ИГРОВЫХ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ТЕХНОЛОГИЙ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 rot="2496149">
            <a:off x="293203" y="4205871"/>
            <a:ext cx="2423830" cy="2458076"/>
            <a:chOff x="788380" y="3266402"/>
            <a:chExt cx="1748140" cy="1727150"/>
          </a:xfrm>
        </p:grpSpPr>
        <p:sp>
          <p:nvSpPr>
            <p:cNvPr id="4" name="Капля 3"/>
            <p:cNvSpPr/>
            <p:nvPr/>
          </p:nvSpPr>
          <p:spPr>
            <a:xfrm rot="17393224">
              <a:off x="798875" y="3255907"/>
              <a:ext cx="1727150" cy="1748140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Прямоугольник 4"/>
            <p:cNvSpPr>
              <a:spLocks noChangeArrowheads="1"/>
            </p:cNvSpPr>
            <p:nvPr/>
          </p:nvSpPr>
          <p:spPr bwMode="auto">
            <a:xfrm rot="19103851">
              <a:off x="947542" y="3716428"/>
              <a:ext cx="1350295" cy="49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000" dirty="0" smtClean="0">
                  <a:latin typeface="Arial Black" pitchFamily="34" charset="0"/>
                </a:rPr>
                <a:t>игра-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забава</a:t>
              </a:r>
              <a:endParaRPr lang="ru-RU" sz="2000" dirty="0">
                <a:latin typeface="Arial Black" pitchFamily="34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180763" y="3743523"/>
            <a:ext cx="2479381" cy="2568119"/>
            <a:chOff x="788380" y="3266402"/>
            <a:chExt cx="1748140" cy="1727150"/>
          </a:xfrm>
        </p:grpSpPr>
        <p:sp>
          <p:nvSpPr>
            <p:cNvPr id="7" name="Капля 6"/>
            <p:cNvSpPr/>
            <p:nvPr/>
          </p:nvSpPr>
          <p:spPr>
            <a:xfrm rot="17393224">
              <a:off x="798875" y="3255907"/>
              <a:ext cx="1727150" cy="1748140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 rot="21399202">
              <a:off x="954111" y="3740589"/>
              <a:ext cx="1383680" cy="66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000" dirty="0" smtClean="0">
                  <a:latin typeface="Arial Black" pitchFamily="34" charset="0"/>
                </a:rPr>
                <a:t>Игра-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увлечение</a:t>
              </a:r>
              <a:endParaRPr lang="ru-RU" sz="2000" dirty="0"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 rot="18874595">
            <a:off x="5482415" y="980160"/>
            <a:ext cx="2639297" cy="2543168"/>
            <a:chOff x="788380" y="3266402"/>
            <a:chExt cx="1748140" cy="1727150"/>
          </a:xfrm>
        </p:grpSpPr>
        <p:sp>
          <p:nvSpPr>
            <p:cNvPr id="13" name="Капля 12"/>
            <p:cNvSpPr/>
            <p:nvPr/>
          </p:nvSpPr>
          <p:spPr>
            <a:xfrm rot="17393224">
              <a:off x="798875" y="3255907"/>
              <a:ext cx="1727150" cy="1748140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/>
          </p:nvSpPr>
          <p:spPr bwMode="auto">
            <a:xfrm rot="2725405">
              <a:off x="914253" y="3748754"/>
              <a:ext cx="1463395" cy="64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000" dirty="0" smtClean="0">
                  <a:latin typeface="Arial Black" pitchFamily="34" charset="0"/>
                </a:rPr>
                <a:t>Игра-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творчество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012245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313613" cy="823912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Целевые  ориентации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00113" y="1628775"/>
            <a:ext cx="7696200" cy="4968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rgbClr val="990033"/>
                </a:solidFill>
              </a:rPr>
              <a:t>Дидактические: расширение кругозора, познавательная деятельность; применение ЗУН в практической деятельности; формирование определенных умений и навыков, необходимых в практической  деятельности; развитие общеучебных умений и навыков; развитие трудовых навыков. 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rgbClr val="990033"/>
                </a:solidFill>
              </a:rPr>
              <a:t>Воспитывающие: воспитание самостоятельности, воли; формирование определенных подходов, позиций, нравственных, эстетических и мировоззренческих установок; воспитание сотрудничества, коллективизма, общительности, коммуникативности.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rgbClr val="990033"/>
                </a:solidFill>
              </a:rPr>
              <a:t>Развивающие: развитие внимания, памяти, речи, мышления, умений сравнивать, сопоставлять, находить аналогии, воображения, фантазии;  творческих способностей, эмпатии, рефлексии, умения находить оптимальные решения; развитие мотивации учебной 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rgbClr val="990033"/>
                </a:solidFill>
              </a:rPr>
              <a:t>Социализирующие: приобщение к нормам и ценностям общества;  адаптация к условиям среды; стрессовый контроль, саморегуляция; обучение общению; психотерапия.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379413"/>
            <a:ext cx="8388424" cy="5000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Игровая технология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7696200" cy="45640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i="1"/>
              <a:t> </a:t>
            </a:r>
            <a:r>
              <a:rPr lang="ru-RU" sz="2000">
                <a:solidFill>
                  <a:srgbClr val="990033"/>
                </a:solidFill>
              </a:rPr>
              <a:t>С</a:t>
            </a:r>
            <a:r>
              <a:rPr lang="ru-RU" sz="2000">
                <a:solidFill>
                  <a:srgbClr val="990033"/>
                </a:solidFill>
                <a:latin typeface="Times New Roman" pitchFamily="18" charset="0"/>
              </a:rPr>
              <a:t>троится как целостное образование, охватывающее определенную часть учебного процесса и объединенное общим содержанием, сюжетом, персонажем. 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990033"/>
                </a:solidFill>
                <a:latin typeface="Arial" charset="0"/>
              </a:rPr>
              <a:t>В</a:t>
            </a:r>
            <a:r>
              <a:rPr lang="ru-RU" sz="1800">
                <a:solidFill>
                  <a:srgbClr val="990033"/>
                </a:solidFill>
                <a:latin typeface="Times New Roman" pitchFamily="18" charset="0"/>
              </a:rPr>
              <a:t> нее включаются последовательно игры и упражнения, формирующие умение выделять основные, характерные признаки предметов, сравнивать, сопоставлять их; 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990033"/>
                </a:solidFill>
                <a:latin typeface="Times New Roman" pitchFamily="18" charset="0"/>
              </a:rPr>
              <a:t>группы игр на обобщение предметов по определенным признакам; 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990033"/>
                </a:solidFill>
                <a:latin typeface="Times New Roman" pitchFamily="18" charset="0"/>
              </a:rPr>
              <a:t>группы игр, в процессе которых у дошкольников развивается умение отличать реальные явления от нереальных;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990033"/>
                </a:solidFill>
                <a:latin typeface="Times New Roman" pitchFamily="18" charset="0"/>
              </a:rPr>
              <a:t> группы игр, воспитывающих умение владеть собой, быстроту реакции на слово, фонематический слух, смекалку и др.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990033"/>
                </a:solidFill>
                <a:latin typeface="Arial" charset="0"/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990033"/>
                </a:solidFill>
                <a:latin typeface="Arial" charset="0"/>
              </a:rPr>
              <a:t>      </a:t>
            </a:r>
            <a:r>
              <a:rPr lang="ru-RU" sz="1800">
                <a:solidFill>
                  <a:srgbClr val="990033"/>
                </a:solidFill>
                <a:latin typeface="Times New Roman" pitchFamily="18" charset="0"/>
              </a:rPr>
              <a:t>При этом игровой сюжет развивается параллельно основному содержанию обучения, помогает активизировать учебный процесс, осваивать ряд учебных элементов.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 i="1">
              <a:solidFill>
                <a:srgbClr val="990033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>
                <a:solidFill>
                  <a:srgbClr val="990033"/>
                </a:solidFill>
                <a:latin typeface="Times New Roman" pitchFamily="18" charset="0"/>
              </a:rPr>
              <a:t>    </a:t>
            </a:r>
            <a:endParaRPr lang="ru-RU" sz="1600">
              <a:solidFill>
                <a:srgbClr val="99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473347"/>
            <a:ext cx="8424936" cy="93943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театрализованные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136904" cy="3886179"/>
          </a:xfrm>
        </p:spPr>
        <p:txBody>
          <a:bodyPr/>
          <a:lstStyle/>
          <a:p>
            <a:pPr algn="l"/>
            <a:r>
              <a:rPr lang="ru-RU" dirty="0"/>
              <a:t>1.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Спектакль – дети как актеры выполняют каждый свою роль.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Настольный театр с объемными или плоскостными фигурками.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(показ сказок, рассказов на экране)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Теневой театр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Театр петрушки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Театр – бибабо (на ширме)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Театр марионеток (водят по сцене, дергая сверху за нитки, закрепленные на планках)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Игрушки – самоделки (из бросового материала, вязаные, сшитые и др.)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1978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972" y="301625"/>
            <a:ext cx="4462653" cy="1143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Театрализованная деятельность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55650" y="2420938"/>
            <a:ext cx="8177213" cy="38274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rgbClr val="FF0000"/>
                </a:solidFill>
              </a:rPr>
              <a:t>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1"/>
                </a:solidFill>
              </a:rPr>
              <a:t>Цель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b="1" i="1" dirty="0">
                <a:solidFill>
                  <a:schemeClr val="tx1"/>
                </a:solidFill>
              </a:rPr>
              <a:t>развитие творческих способностей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Задачи: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- развивать творческое воображение, фантазию;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- побуждать к импровизации с использованием доступных ребенку средств выразительности (мимика, жесты, движения);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- учить согласовывать свои действия с действиями партнера (слушать, не перебивая, говорить, обращаясь к партнеру);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- вызывать желание участвовать в праздниках и развлечениях.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200" b="1" i="1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i="1" dirty="0">
              <a:solidFill>
                <a:srgbClr val="800080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2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3826">
            <a:off x="323850" y="333375"/>
            <a:ext cx="374332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8488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Методы работы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с детьми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68313" y="1628775"/>
            <a:ext cx="51117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Последовательное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 знакомство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детей с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видами театра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195513" y="3068638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Поэтапное освоение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детьми видов творчества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по возрастным группам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3708400" y="4221163"/>
            <a:ext cx="4572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Работа над речью,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 интонациями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572000" y="5157788"/>
            <a:ext cx="4572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Раскрепощение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omic Sans MS" pitchFamily="66" charset="0"/>
              </a:rPr>
              <a:t>ребенка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990033"/>
              </a:solidFill>
            </a:endParaRPr>
          </a:p>
        </p:txBody>
      </p:sp>
      <p:pic>
        <p:nvPicPr>
          <p:cNvPr id="8" name="Рисунок 7" descr="D:\1\группа 10 2016\DSC_226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139952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6015" cy="1080120"/>
          </a:xfrm>
        </p:spPr>
        <p:txBody>
          <a:bodyPr/>
          <a:lstStyle/>
          <a:p>
            <a:pPr algn="l"/>
            <a:r>
              <a:rPr lang="ru-RU" sz="3600" dirty="0" smtClean="0"/>
              <a:t>театрализованные представления</a:t>
            </a:r>
            <a:endParaRPr lang="ru-RU" sz="3600" dirty="0"/>
          </a:p>
        </p:txBody>
      </p:sp>
      <p:pic>
        <p:nvPicPr>
          <p:cNvPr id="3" name="Рисунок 2" descr="D:\1\1425986594650_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2403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1\1425986715218_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2403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Новая папка\праздники №10\Новый год\DSC0010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6842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Новая папка\праздники №10\Новый год\DSC0009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842430" cy="258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243159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1\Новая папка\IMG_215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779912" cy="292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1\группа 10 2016\DSC_226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1\группа 10 2016\DSC_2256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92079" y="0"/>
            <a:ext cx="3851921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1\группа 10 2016\DSC_2245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933055"/>
            <a:ext cx="4139952" cy="292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1\группа 10 2016\DSC_2270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0339" y="2132856"/>
            <a:ext cx="2297765" cy="3139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13679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1259633" y="1690057"/>
            <a:ext cx="900100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5" y="476672"/>
            <a:ext cx="7488832" cy="936104"/>
          </a:xfrm>
        </p:spPr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172034" name="Picture 2" descr="D:\1\103CANON\IMG_2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D:\1\103CANON\IMG_2091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84380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D:\Новая папка\56\IMG_2088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3132014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8990" b="10104"/>
          <a:stretch>
            <a:fillRect/>
          </a:stretch>
        </p:blipFill>
        <p:spPr bwMode="auto">
          <a:xfrm>
            <a:off x="3635896" y="1484784"/>
            <a:ext cx="2232248" cy="304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17587"/>
          <a:stretch>
            <a:fillRect/>
          </a:stretch>
        </p:blipFill>
        <p:spPr bwMode="auto">
          <a:xfrm>
            <a:off x="1" y="4797152"/>
            <a:ext cx="29158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r="19806"/>
          <a:stretch>
            <a:fillRect/>
          </a:stretch>
        </p:blipFill>
        <p:spPr bwMode="auto">
          <a:xfrm>
            <a:off x="6305116" y="4797152"/>
            <a:ext cx="283888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30816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3" cy="792088"/>
          </a:xfrm>
        </p:spPr>
        <p:txBody>
          <a:bodyPr/>
          <a:lstStyle/>
          <a:p>
            <a:r>
              <a:rPr lang="ru-RU" dirty="0" smtClean="0"/>
              <a:t>Спортивные развлечения</a:t>
            </a:r>
            <a:endParaRPr lang="ru-RU" dirty="0"/>
          </a:p>
        </p:txBody>
      </p:sp>
      <p:pic>
        <p:nvPicPr>
          <p:cNvPr id="6" name="Рисунок 5" descr="D:\1\фото\2015031312573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1987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1\фото\2015031313014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456384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1\фото\20150313130014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715409" cy="267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Лена\1\20150313125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0064" y="1268760"/>
            <a:ext cx="3584398" cy="2304256"/>
          </a:xfrm>
          <a:prstGeom prst="rect">
            <a:avLst/>
          </a:prstGeom>
          <a:noFill/>
        </p:spPr>
      </p:pic>
      <p:pic>
        <p:nvPicPr>
          <p:cNvPr id="7" name="Рисунок 6" descr="D:\1\фото\20150313124835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67240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407634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536504" cy="4534440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</a:pPr>
            <a:r>
              <a:rPr lang="ru-RU" sz="3200" b="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«…ребенок должен играть, даже когда делает серьезное дело. Вся его жизнь – это игра.»</a:t>
            </a:r>
            <a:br>
              <a:rPr lang="ru-RU" sz="3200" b="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3200" b="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3200" b="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3600" b="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А.С</a:t>
            </a:r>
            <a:r>
              <a:rPr lang="ru-RU" sz="3600" b="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. Макаренко</a:t>
            </a:r>
            <a:br>
              <a:rPr lang="ru-RU" sz="3600" b="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4800" i="1" dirty="0"/>
              <a:t/>
            </a:r>
            <a:br>
              <a:rPr lang="ru-RU" sz="4800" i="1" dirty="0"/>
            </a:br>
            <a:endParaRPr lang="ru-RU" dirty="0"/>
          </a:p>
        </p:txBody>
      </p:sp>
      <p:pic>
        <p:nvPicPr>
          <p:cNvPr id="4" name="Picture 2" descr="http://nkozlov.ru/upload/images/0408/0408141727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819986"/>
            <a:ext cx="3240360" cy="338688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3734666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333375"/>
            <a:ext cx="6263233" cy="12398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  <a:t>Логические блоки </a:t>
            </a:r>
            <a:b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ru-RU" sz="2400" b="1" dirty="0" err="1">
                <a:solidFill>
                  <a:schemeClr val="tx1"/>
                </a:solidFill>
                <a:latin typeface="Courier New" pitchFamily="49" charset="0"/>
              </a:rPr>
              <a:t>Золтона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ourier New" pitchFamily="49" charset="0"/>
              </a:rPr>
              <a:t>Дьенеша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Courier New" pitchFamily="49" charset="0"/>
              </a:rPr>
              <a:t>развитие логического мышления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</p:txBody>
      </p:sp>
      <p:pic>
        <p:nvPicPr>
          <p:cNvPr id="78852" name="Рисунок 4" descr="http://www.u-mama.ru/img/news/00001_10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64630">
            <a:off x="323850" y="260350"/>
            <a:ext cx="2590800" cy="1997075"/>
          </a:xfrm>
          <a:noFill/>
          <a:ln/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56773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                           </a:t>
            </a:r>
            <a:r>
              <a:rPr lang="ru-RU" sz="1600" b="1" dirty="0">
                <a:solidFill>
                  <a:schemeClr val="tx1"/>
                </a:solidFill>
                <a:latin typeface="Verdana" pitchFamily="34" charset="0"/>
              </a:rPr>
              <a:t>Цели и задачи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: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Познакомить с формой, цветом, размером, толщиной объектов.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Развивать пространственные представления.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Развивать логическое мышление, представление о множестве,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операции над множествами (сравнение, разбиение, классификация, абстрагирование, кодирование и декодирование информации).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Помочь усвоить элементарные навыки алгоритмической культуры мышления.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Развивать умения выявлять свойства в объектах, называть их,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обобщать объекты по их свойствам,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объяснять сходства и различия объектов, обосновывать свои рассуждения.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Развивать познавательные процессы, мыслительные операции.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Воспитывать самостоятельность, инициативу, настойчивость в достижении цели.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Развивать творческие способности, воображение,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фантазию, способности к моделированию и конструированию. 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Развивать речь.</a:t>
            </a:r>
          </a:p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- Помочь успешно овладеть основами математики и информатики.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ru-RU" sz="1600" dirty="0">
              <a:solidFill>
                <a:srgbClr val="9900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images 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2951162" cy="295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503238"/>
            <a:ext cx="7776863" cy="7715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Палочки </a:t>
            </a:r>
            <a:r>
              <a:rPr lang="ru-RU" b="1" dirty="0" err="1">
                <a:solidFill>
                  <a:schemeClr val="tx1"/>
                </a:solidFill>
              </a:rPr>
              <a:t>Дж.Кюизенера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0902" name="Picture 6" descr="images (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2792412" cy="2881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258888" y="1690688"/>
            <a:ext cx="74898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: развитие у дошкольников представлений о числе на основе счета и измерения, овладение сенсорными эталонами, умением сравнивать, сопоставлять предметы. Подвести детей к пониманию различных абстрактных </a:t>
            </a:r>
            <a:r>
              <a:rPr lang="ru-RU" dirty="0">
                <a:solidFill>
                  <a:srgbClr val="990033"/>
                </a:solidFill>
                <a:latin typeface="Verdana" pitchFamily="34" charset="0"/>
              </a:rPr>
              <a:t>понятий.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3875" cy="1295425"/>
          </a:xfrm>
        </p:spPr>
        <p:txBody>
          <a:bodyPr>
            <a:normAutofit/>
          </a:bodyPr>
          <a:lstStyle/>
          <a:p>
            <a:pPr algn="ctr">
              <a:lnSpc>
                <a:spcPts val="1300"/>
              </a:lnSpc>
              <a:spcBef>
                <a:spcPts val="600"/>
              </a:spcBef>
            </a:pPr>
            <a:r>
              <a:rPr lang="ru-RU" sz="3200" dirty="0">
                <a:solidFill>
                  <a:srgbClr val="990033"/>
                </a:solidFill>
              </a:rPr>
              <a:t>Пальчиковая гимнастика</a:t>
            </a:r>
            <a:br>
              <a:rPr lang="ru-RU" sz="3200" dirty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>
                <a:solidFill>
                  <a:srgbClr val="990033"/>
                </a:solidFill>
              </a:rPr>
              <a:t/>
            </a:r>
            <a:br>
              <a:rPr lang="ru-RU" sz="3200" dirty="0">
                <a:solidFill>
                  <a:srgbClr val="990033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Простые </a:t>
            </a:r>
            <a:r>
              <a:rPr lang="ru-RU" sz="1800" dirty="0">
                <a:solidFill>
                  <a:schemeClr val="tx1"/>
                </a:solidFill>
              </a:rPr>
              <a:t>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 развивать речь ребенка</a:t>
            </a:r>
            <a:r>
              <a:rPr lang="ru-RU" sz="1800" dirty="0"/>
              <a:t>.</a:t>
            </a:r>
            <a:r>
              <a:rPr lang="ru-RU" dirty="0"/>
              <a:t>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3568" y="1700809"/>
            <a:ext cx="7992120" cy="404276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 dirty="0">
                <a:solidFill>
                  <a:srgbClr val="990033"/>
                </a:solidFill>
                <a:latin typeface="Arial" charset="0"/>
              </a:rPr>
              <a:t>Физкультминутки - </a:t>
            </a:r>
            <a:r>
              <a:rPr lang="ru-RU" sz="1800" dirty="0">
                <a:solidFill>
                  <a:srgbClr val="990033"/>
                </a:solidFill>
              </a:rPr>
              <a:t>проводится, с целью активно изменить деятельность детей и этим ослабить утомление, а затем снова переключить их на продолжение занятие, развивать речь, координацию движения и мелкую моторику</a:t>
            </a:r>
            <a:r>
              <a:rPr lang="ru-RU" sz="2000" dirty="0">
                <a:solidFill>
                  <a:srgbClr val="990033"/>
                </a:solidFill>
              </a:rPr>
              <a:t>  </a:t>
            </a:r>
            <a:endParaRPr lang="ru-RU" sz="2000" dirty="0">
              <a:solidFill>
                <a:srgbClr val="990033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500" dirty="0">
                <a:solidFill>
                  <a:srgbClr val="990033"/>
                </a:solidFill>
                <a:latin typeface="Arial" charset="0"/>
              </a:rPr>
              <a:t>Зрительная гимнастика - </a:t>
            </a:r>
            <a:r>
              <a:rPr lang="ru-RU" sz="1800" dirty="0">
                <a:solidFill>
                  <a:srgbClr val="990033"/>
                </a:solidFill>
              </a:rPr>
              <a:t>улучшает кровоснабжение глазных яблок, нормализует тонус  глазодвигательных мышц, способствует быстрому снятию зрительного утомления. </a:t>
            </a:r>
            <a:endParaRPr lang="ru-RU" sz="1800" dirty="0">
              <a:solidFill>
                <a:srgbClr val="990033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>
                <a:solidFill>
                  <a:srgbClr val="990033"/>
                </a:solidFill>
                <a:latin typeface="Arial" charset="0"/>
              </a:rPr>
              <a:t>Дыхательная гимнастика -</a:t>
            </a:r>
            <a:r>
              <a:rPr lang="ru-RU" dirty="0"/>
              <a:t> </a:t>
            </a:r>
            <a:r>
              <a:rPr lang="ru-RU" sz="1800" dirty="0">
                <a:solidFill>
                  <a:srgbClr val="990033"/>
                </a:solidFill>
              </a:rPr>
              <a:t>правильное дыхание стимулирует работу сердца, головного мозга и нервной системы, избавляет человека от многих болезней, улучшает пищеварение</a:t>
            </a:r>
            <a:r>
              <a:rPr lang="ru-RU" sz="1500" dirty="0">
                <a:solidFill>
                  <a:srgbClr val="990033"/>
                </a:solidFill>
              </a:rPr>
              <a:t>,</a:t>
            </a:r>
            <a:r>
              <a:rPr lang="ru-RU" dirty="0"/>
              <a:t> </a:t>
            </a:r>
            <a:r>
              <a:rPr lang="ru-RU" sz="1800" dirty="0">
                <a:solidFill>
                  <a:srgbClr val="990033"/>
                </a:solidFill>
              </a:rPr>
              <a:t>эффективная профилактика снижения заболеваемости</a:t>
            </a:r>
            <a:r>
              <a:rPr lang="ru-RU" dirty="0"/>
              <a:t> </a:t>
            </a:r>
            <a:r>
              <a:rPr lang="ru-RU" sz="1800" dirty="0">
                <a:solidFill>
                  <a:srgbClr val="990033"/>
                </a:solidFill>
              </a:rPr>
              <a:t> </a:t>
            </a:r>
            <a:r>
              <a:rPr lang="ru-RU" sz="1800" dirty="0">
                <a:solidFill>
                  <a:srgbClr val="990033"/>
                </a:solidFill>
                <a:latin typeface="Arial" charset="0"/>
              </a:rPr>
              <a:t> </a:t>
            </a:r>
          </a:p>
          <a:p>
            <a:endParaRPr lang="ru-RU" sz="1800" dirty="0">
              <a:solidFill>
                <a:srgbClr val="990033"/>
              </a:solidFill>
            </a:endParaRPr>
          </a:p>
        </p:txBody>
      </p:sp>
      <p:pic>
        <p:nvPicPr>
          <p:cNvPr id="167940" name="Рисунок 1" descr="http://im6-tub-ru.yandex.net/i?id=395197753-46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91138"/>
            <a:ext cx="18002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Рисунок 4" descr="http://im7-tub-ru.yandex.net/i?id=439655536-63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45125"/>
            <a:ext cx="16557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Рисунок 7" descr="http://im7-tub-ru.yandex.net/i?id=590213386-02-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91150"/>
            <a:ext cx="16557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260648"/>
            <a:ext cx="3346704" cy="115212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4800" dirty="0">
                <a:ln w="12700">
                  <a:solidFill>
                    <a:prstClr val="black"/>
                  </a:solidFill>
                </a:ln>
                <a:solidFill>
                  <a:srgbClr val="034D2F"/>
                </a:solidFill>
                <a:latin typeface="Calibri"/>
                <a:ea typeface="+mn-ea"/>
                <a:cs typeface="+mn-cs"/>
              </a:rPr>
              <a:t>ЗА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400326"/>
            <a:ext cx="4107615" cy="4188913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itchFamily="34" charset="0"/>
              </a:rPr>
              <a:t>способствует повышению интереса, активизации и   развитию мышления;</a:t>
            </a:r>
          </a:p>
          <a:p>
            <a:r>
              <a:rPr lang="ru-RU" dirty="0">
                <a:latin typeface="Calibri" pitchFamily="34" charset="0"/>
              </a:rPr>
              <a:t>несет </a:t>
            </a:r>
            <a:r>
              <a:rPr lang="ru-RU" dirty="0" err="1">
                <a:latin typeface="Calibri" pitchFamily="34" charset="0"/>
              </a:rPr>
              <a:t>здоровьесберегающий</a:t>
            </a:r>
            <a:r>
              <a:rPr lang="ru-RU" dirty="0">
                <a:latin typeface="Calibri" pitchFamily="34" charset="0"/>
              </a:rPr>
              <a:t>   фактор в развитии и обучении;</a:t>
            </a:r>
          </a:p>
          <a:p>
            <a:r>
              <a:rPr lang="ru-RU" dirty="0" smtClean="0">
                <a:latin typeface="Calibri" pitchFamily="34" charset="0"/>
              </a:rPr>
              <a:t>способствует </a:t>
            </a:r>
            <a:r>
              <a:rPr lang="ru-RU" dirty="0">
                <a:latin typeface="Calibri" pitchFamily="34" charset="0"/>
              </a:rPr>
              <a:t>использованию    знаний в новой ситуации;</a:t>
            </a:r>
          </a:p>
          <a:p>
            <a:r>
              <a:rPr lang="ru-RU" dirty="0"/>
              <a:t>является естественной формой труда ребенка, приготовлением к   будущей жизни;</a:t>
            </a:r>
          </a:p>
          <a:p>
            <a:r>
              <a:rPr lang="ru-RU" dirty="0"/>
              <a:t>способствует объединению коллектива и формированию ответственности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04048" y="404664"/>
            <a:ext cx="3346704" cy="1008112"/>
          </a:xfrm>
        </p:spPr>
        <p:txBody>
          <a:bodyPr/>
          <a:lstStyle/>
          <a:p>
            <a:r>
              <a:rPr lang="ru-RU" sz="3600" spc="5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4406232"/>
          </a:xfrm>
        </p:spPr>
        <p:txBody>
          <a:bodyPr>
            <a:normAutofit/>
          </a:bodyPr>
          <a:lstStyle/>
          <a:p>
            <a:r>
              <a:rPr lang="ru-RU" dirty="0"/>
              <a:t>сложность в организации и проблемы с дисциплиной;</a:t>
            </a:r>
          </a:p>
          <a:p>
            <a:r>
              <a:rPr lang="ru-RU" dirty="0"/>
              <a:t>подготовка требует больших затрат времени, нежели ее проведение;</a:t>
            </a:r>
          </a:p>
          <a:p>
            <a:r>
              <a:rPr lang="ru-RU" dirty="0"/>
              <a:t>увлекаясь игровой оболочкой, можно потерять образовательное содержание</a:t>
            </a:r>
          </a:p>
          <a:p>
            <a:r>
              <a:rPr lang="ru-RU" dirty="0"/>
              <a:t>- невозможность использования на любом материале;</a:t>
            </a:r>
          </a:p>
          <a:p>
            <a:r>
              <a:rPr lang="ru-RU" dirty="0"/>
              <a:t>-сложность в оценке </a:t>
            </a:r>
            <a:r>
              <a:rPr lang="ru-RU" dirty="0" smtClean="0"/>
              <a:t>дошкольников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51333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6" cy="5544616"/>
          </a:xfrm>
        </p:spPr>
        <p:txBody>
          <a:bodyPr/>
          <a:lstStyle/>
          <a:p>
            <a:pPr algn="l"/>
            <a:r>
              <a:rPr lang="ru-RU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СПАСИБО </a:t>
            </a:r>
            <a:r>
              <a:rPr lang="ru-RU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dirty="0"/>
          </a:p>
        </p:txBody>
      </p:sp>
      <p:pic>
        <p:nvPicPr>
          <p:cNvPr id="4" name="Рисунок 3" descr="http://bibliotekasch69.ucoz.net/kl_rukovo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70485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88186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4536503" cy="5688632"/>
          </a:xfrm>
        </p:spPr>
        <p:txBody>
          <a:bodyPr/>
          <a:lstStyle/>
          <a:p>
            <a:pPr marL="0" lvl="0" indent="0" algn="l" fontAlgn="base"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«Для </a:t>
            </a:r>
            <a: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дитяти игра – действительность, и действительность гораздо более интересная, чем та, которая его окружает. Интереснее она для ребенка именно потому, что отчасти есть его собственное создание… в игре же дитя, уже зреющий человек пробует свои силы и самостоятельно распоряжается своими же созданиями</a:t>
            </a:r>
            <a: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.»</a:t>
            </a:r>
            <a: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                               </a:t>
            </a:r>
            <a:r>
              <a:rPr lang="ru-RU" sz="2400" b="0" i="1" dirty="0" smtClean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К.Д</a:t>
            </a:r>
            <a:r>
              <a:rPr lang="ru-RU" sz="2400" b="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>. Ушинский</a:t>
            </a:r>
            <a:br>
              <a:rPr lang="ru-RU" sz="2400" b="0" i="1" dirty="0"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548680"/>
            <a:ext cx="3456384" cy="45365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Файл:Ushinsk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220072" y="548680"/>
            <a:ext cx="3456384" cy="453650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5688747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817669" cy="100811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Игровые технологии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196752"/>
            <a:ext cx="8463533" cy="51125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Игра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– вид деятельности в ситуациях, направленных на воссоздание и усвоение общественного опыта, в котором складывается и совершенствуется самоуправление поведением.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   Игровая деятельность выполняет функции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развлекательную (развлечь, воодушевить, пробудить интерес);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коммуникативную (освоение диалектики общения);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самореализации в игре как полигоне человеческой практики;</a:t>
            </a:r>
          </a:p>
          <a:p>
            <a:pPr>
              <a:lnSpc>
                <a:spcPct val="80000"/>
              </a:lnSpc>
            </a:pPr>
            <a:r>
              <a:rPr lang="ru-RU" sz="1400" dirty="0" err="1">
                <a:solidFill>
                  <a:schemeClr val="tx1"/>
                </a:solidFill>
                <a:latin typeface="Arial" charset="0"/>
              </a:rPr>
              <a:t>игротерапевтическую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(преодоление различных трудностей, возникающих в других видах жизнедеятельности);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диагностическую  (выявление отклонений от нормального поведения, самопознание в процессе игры);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коррекции  (внесение позитивных изменений в структуру личностных показателей);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межнациональной коммуникации (усвоение  единых для всех людей социально-культурных ценностей);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социализации (включение в систему общественных отношений, усвоение норм человеческого общежития).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Главные черты игры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свободная  развивающая деятельность;</a:t>
            </a:r>
          </a:p>
          <a:p>
            <a:pPr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творческий, импровизационный, активный характер;</a:t>
            </a:r>
          </a:p>
          <a:p>
            <a:pPr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эмоциональная приподнятость деятельности;</a:t>
            </a:r>
          </a:p>
          <a:p>
            <a:pPr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наличие правил, содержания, логики и временной последовательности                              развития.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3" y="431800"/>
            <a:ext cx="8244408" cy="8429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Игровая деятельность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8064896" cy="3657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Игра наряду с трудом и ученьем - один из основных видов деятельности человека, удивительный феномен нашего существования.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По определению, игра - </a:t>
            </a:r>
            <a:r>
              <a:rPr lang="ru-RU" sz="2000" i="1" dirty="0">
                <a:solidFill>
                  <a:schemeClr val="tx1"/>
                </a:solidFill>
              </a:rPr>
              <a:t>это вид деятельности в условиях ситуаций, направленных на воссоздание и усвоение общественного опыта, в котором складывается и                    совершенствуется самоуправление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поведением.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Игра является ведущим видом детской деятельности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31800"/>
            <a:ext cx="7488832" cy="7715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Функции игры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12776"/>
            <a:ext cx="8352928" cy="496855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000" b="1" i="1" dirty="0">
                <a:solidFill>
                  <a:schemeClr val="tx1"/>
                </a:solidFill>
              </a:rPr>
              <a:t>развлекательная </a:t>
            </a:r>
            <a:r>
              <a:rPr lang="ru-RU" sz="2000" dirty="0">
                <a:solidFill>
                  <a:schemeClr val="tx1"/>
                </a:solidFill>
              </a:rPr>
              <a:t>(это основная функция игры - развлечь, доставить довольствие, воодушевить, пробудить интерес);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i="1" dirty="0">
                <a:solidFill>
                  <a:schemeClr val="tx1"/>
                </a:solidFill>
              </a:rPr>
              <a:t>коммуникативная: </a:t>
            </a:r>
            <a:r>
              <a:rPr lang="ru-RU" sz="2000" dirty="0">
                <a:solidFill>
                  <a:schemeClr val="tx1"/>
                </a:solidFill>
              </a:rPr>
              <a:t>освоение диалектики общения;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i="1" dirty="0">
                <a:solidFill>
                  <a:schemeClr val="tx1"/>
                </a:solidFill>
              </a:rPr>
              <a:t>самореализация </a:t>
            </a:r>
            <a:r>
              <a:rPr lang="ru-RU" sz="2000" dirty="0">
                <a:solidFill>
                  <a:schemeClr val="tx1"/>
                </a:solidFill>
              </a:rPr>
              <a:t>в игре как полигоне человеческой практики;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i="1" dirty="0" err="1">
                <a:solidFill>
                  <a:schemeClr val="tx1"/>
                </a:solidFill>
              </a:rPr>
              <a:t>игротерапевтическая</a:t>
            </a:r>
            <a:r>
              <a:rPr lang="ru-RU" sz="2000" b="1" i="1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преодоление различных трудностей, возникающих в других видах жизнедеятельности;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i="1" dirty="0">
                <a:solidFill>
                  <a:schemeClr val="tx1"/>
                </a:solidFill>
              </a:rPr>
              <a:t>диагностическая: </a:t>
            </a:r>
            <a:r>
              <a:rPr lang="ru-RU" sz="2000" dirty="0">
                <a:solidFill>
                  <a:schemeClr val="tx1"/>
                </a:solidFill>
              </a:rPr>
              <a:t>выявление отклонений от нормативного поведения, самопознание в процессе игры;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 функция </a:t>
            </a:r>
            <a:r>
              <a:rPr lang="ru-RU" sz="2000" b="1" i="1" dirty="0">
                <a:solidFill>
                  <a:schemeClr val="tx1"/>
                </a:solidFill>
              </a:rPr>
              <a:t>коррекции: </a:t>
            </a:r>
            <a:r>
              <a:rPr lang="ru-RU" sz="2000" dirty="0">
                <a:solidFill>
                  <a:schemeClr val="tx1"/>
                </a:solidFill>
              </a:rPr>
              <a:t>внесение позитивных изменений в структуру личностных показателей;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i="1" dirty="0">
                <a:solidFill>
                  <a:schemeClr val="tx1"/>
                </a:solidFill>
              </a:rPr>
              <a:t>межнациональная коммуникация: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усвоение единых для всех людей социально-культурных ценностей;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 функция </a:t>
            </a:r>
            <a:r>
              <a:rPr lang="ru-RU" sz="2000" b="1" i="1" dirty="0">
                <a:solidFill>
                  <a:schemeClr val="tx1"/>
                </a:solidFill>
              </a:rPr>
              <a:t>социализации: </a:t>
            </a:r>
            <a:r>
              <a:rPr lang="ru-RU" sz="2000" dirty="0">
                <a:solidFill>
                  <a:schemeClr val="tx1"/>
                </a:solidFill>
              </a:rPr>
              <a:t>включение в систему    общественных отношений, усвоение норм человеческого общежития</a:t>
            </a:r>
            <a:r>
              <a:rPr lang="ru-RU" sz="1900" dirty="0">
                <a:solidFill>
                  <a:srgbClr val="990033"/>
                </a:solidFill>
              </a:rPr>
              <a:t>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01625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Структура игры как </a:t>
            </a:r>
            <a:r>
              <a:rPr lang="ru-RU" b="1" i="1" dirty="0">
                <a:solidFill>
                  <a:schemeClr val="tx1"/>
                </a:solidFill>
              </a:rPr>
              <a:t>деятельности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916831"/>
            <a:ext cx="7632848" cy="402518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Целеполагание,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Планирование,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Реализация цели,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Анализ результатов, в которых личность полностью реализует себя как субъект</a:t>
            </a:r>
            <a:r>
              <a:rPr lang="ru-RU" dirty="0">
                <a:solidFill>
                  <a:srgbClr val="990033"/>
                </a:solidFill>
              </a:rPr>
              <a:t>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301625"/>
            <a:ext cx="8064896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Игра как </a:t>
            </a:r>
            <a:r>
              <a:rPr lang="ru-RU" b="1" i="1" dirty="0">
                <a:solidFill>
                  <a:schemeClr val="tx1"/>
                </a:solidFill>
              </a:rPr>
              <a:t>метод обучения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27213"/>
            <a:ext cx="756084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качестве самостоятельных технологий для освоения понятия, темы и даже раздела учебного предмета;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как элементы (иногда весьма существенные) более обширной технологии;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качестве занятия или его части (введения, объяснения, закрепления, упражнения, контроля);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как технологии свободной деятельности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3" y="764704"/>
            <a:ext cx="8207375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1209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1282</TotalTime>
  <Words>1125</Words>
  <Application>Microsoft Office PowerPoint</Application>
  <PresentationFormat>Экран (4:3)</PresentationFormat>
  <Paragraphs>152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 ИГРОВЫЕ ТЕХНОЛОГИИ  в детском саду         презентацию подготовила воспитатель МБДОУ д/с №134 «Морячок»  Ермакова Е.Ю. г. Брянск </vt:lpstr>
      <vt:lpstr>«…ребенок должен играть, даже когда делает серьезное дело. Вся его жизнь – это игра.»  А.С. Макаренко  </vt:lpstr>
      <vt:lpstr>     «Для дитяти игра – действительность, и действительность гораздо более интересная, чем та, которая его окружает. Интереснее она для ребенка именно потому, что отчасти есть его собственное создание… в игре же дитя, уже зреющий человек пробует свои силы и самостоятельно распоряжается своими же созданиями.»                                К.Д. Ушинский </vt:lpstr>
      <vt:lpstr>Игровые технологии</vt:lpstr>
      <vt:lpstr>Игровая деятельность</vt:lpstr>
      <vt:lpstr>Функции игры</vt:lpstr>
      <vt:lpstr>Структура игры как деятельности </vt:lpstr>
      <vt:lpstr>Игра как метод обучения </vt:lpstr>
      <vt:lpstr>Слайд 9</vt:lpstr>
      <vt:lpstr>Слайд 10</vt:lpstr>
      <vt:lpstr>Целевые  ориентации</vt:lpstr>
      <vt:lpstr>Игровая технология</vt:lpstr>
      <vt:lpstr>театрализованные игры</vt:lpstr>
      <vt:lpstr>Театрализованная деятельность</vt:lpstr>
      <vt:lpstr>Методы работы  с детьми  </vt:lpstr>
      <vt:lpstr>театрализованные представления</vt:lpstr>
      <vt:lpstr>Слайд 17</vt:lpstr>
      <vt:lpstr>Сюжетно-ролевые игры</vt:lpstr>
      <vt:lpstr>Спортивные развлечения</vt:lpstr>
      <vt:lpstr>Логические блоки  Золтона Дьенеша (развитие логического мышления)</vt:lpstr>
      <vt:lpstr>Палочки Дж.Кюизенера</vt:lpstr>
      <vt:lpstr>Пальчиковая гимнастика   Простые 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 развивать речь ребенка. </vt:lpstr>
      <vt:lpstr>Слайд 23</vt:lpstr>
      <vt:lpstr> СПАСИБО ЗА ВНИМАНИЕ</vt:lpstr>
    </vt:vector>
  </TitlesOfParts>
  <Company>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</dc:title>
  <dc:creator>User</dc:creator>
  <cp:lastModifiedBy>Лена</cp:lastModifiedBy>
  <cp:revision>107</cp:revision>
  <dcterms:created xsi:type="dcterms:W3CDTF">2011-05-03T10:12:11Z</dcterms:created>
  <dcterms:modified xsi:type="dcterms:W3CDTF">2016-07-04T18:11:14Z</dcterms:modified>
</cp:coreProperties>
</file>