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8" r:id="rId7"/>
    <p:sldId id="269" r:id="rId8"/>
    <p:sldId id="260" r:id="rId9"/>
    <p:sldId id="266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DB14D9-2532-46C8-BB94-6A5D7FDB26F3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A80402-E4A4-4874-8C72-EFB77796C4B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url?q=http%3A%2F%2Feidos.ru%2Fshop%2Febooks%2F220706%2Findex.htm&amp;sa=D&amp;sntz=1&amp;usg=AFQjCNHMFSdprbKayxKYNZwEwONHCKeRS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тестовой компетенций к достижению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Работу выполнила:</a:t>
            </a:r>
          </a:p>
          <a:p>
            <a:r>
              <a:rPr lang="ru-RU" dirty="0" smtClean="0"/>
              <a:t>Учитель немецкого языка МБОУ </a:t>
            </a:r>
            <a:r>
              <a:rPr lang="ru-RU" dirty="0" smtClean="0"/>
              <a:t> «ООШ </a:t>
            </a:r>
            <a:r>
              <a:rPr lang="ru-RU" dirty="0" smtClean="0"/>
              <a:t>с.Сосновоборское </a:t>
            </a:r>
            <a:r>
              <a:rPr lang="ru-RU" dirty="0" smtClean="0"/>
              <a:t>Петровского  </a:t>
            </a:r>
            <a:r>
              <a:rPr lang="ru-RU" dirty="0" smtClean="0"/>
              <a:t>района Саратовской </a:t>
            </a:r>
            <a:r>
              <a:rPr lang="ru-RU" dirty="0" smtClean="0"/>
              <a:t>области»</a:t>
            </a:r>
            <a:endParaRPr lang="ru-RU" dirty="0" smtClean="0"/>
          </a:p>
          <a:p>
            <a:r>
              <a:rPr lang="ru-RU" dirty="0" err="1" smtClean="0"/>
              <a:t>Максютова</a:t>
            </a:r>
            <a:r>
              <a:rPr lang="ru-RU" dirty="0" smtClean="0"/>
              <a:t> Светлана </a:t>
            </a:r>
            <a:r>
              <a:rPr lang="ru-RU" dirty="0" err="1" smtClean="0"/>
              <a:t>Жумагуловна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Мониторинг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результатов реализации </a:t>
            </a:r>
            <a:r>
              <a:rPr lang="ru-RU" b="1" dirty="0" smtClean="0"/>
              <a:t>тестов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ru-RU" i="1" dirty="0" smtClean="0"/>
              <a:t>1. Познавательные</a:t>
            </a:r>
            <a:r>
              <a:rPr lang="ru-RU" dirty="0" smtClean="0"/>
              <a:t> универсальные учебные </a:t>
            </a:r>
            <a:r>
              <a:rPr lang="ru-RU" dirty="0" smtClean="0"/>
              <a:t>действия: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добывать знания </a:t>
            </a:r>
            <a:r>
              <a:rPr lang="ru-RU" dirty="0" smtClean="0"/>
              <a:t>из </a:t>
            </a:r>
            <a:r>
              <a:rPr lang="ru-RU" i="1" dirty="0" smtClean="0"/>
              <a:t>различных источников;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 </a:t>
            </a:r>
            <a:r>
              <a:rPr lang="ru-RU" i="1" dirty="0" smtClean="0"/>
              <a:t>читать</a:t>
            </a:r>
            <a:r>
              <a:rPr lang="ru-RU" dirty="0" smtClean="0"/>
              <a:t> иноязычный текст  с применением ознакомительного / просмотрового /изучающего видов </a:t>
            </a:r>
            <a:r>
              <a:rPr lang="ru-RU" dirty="0" smtClean="0"/>
              <a:t>чтения;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определять </a:t>
            </a:r>
            <a:r>
              <a:rPr lang="ru-RU" i="1" dirty="0" smtClean="0"/>
              <a:t>понятия</a:t>
            </a:r>
            <a:r>
              <a:rPr lang="ru-RU" dirty="0" smtClean="0"/>
              <a:t>, создавать </a:t>
            </a:r>
            <a:r>
              <a:rPr lang="ru-RU" i="1" dirty="0" smtClean="0"/>
              <a:t>обобщения</a:t>
            </a:r>
            <a:r>
              <a:rPr lang="ru-RU" dirty="0" smtClean="0"/>
              <a:t>, устанавливать аналогии</a:t>
            </a:r>
            <a:r>
              <a:rPr lang="ru-RU" dirty="0" smtClean="0"/>
              <a:t>, </a:t>
            </a:r>
            <a:r>
              <a:rPr lang="ru-RU" i="1" dirty="0" smtClean="0"/>
              <a:t>классифицировать</a:t>
            </a:r>
            <a:r>
              <a:rPr lang="ru-RU" dirty="0" smtClean="0"/>
              <a:t>, </a:t>
            </a:r>
            <a:r>
              <a:rPr lang="ru-RU" dirty="0" smtClean="0"/>
              <a:t>устанавливать </a:t>
            </a:r>
            <a:r>
              <a:rPr lang="ru-RU" dirty="0" smtClean="0"/>
              <a:t>причинно-следственные связи, строить </a:t>
            </a:r>
            <a:r>
              <a:rPr lang="ru-RU" i="1" dirty="0" smtClean="0"/>
              <a:t>логическое рассуждение</a:t>
            </a:r>
            <a:r>
              <a:rPr lang="ru-RU" dirty="0" smtClean="0"/>
              <a:t>, умозаключение (индуктивное, дедуктивное и по аналогии) и делать </a:t>
            </a:r>
            <a:r>
              <a:rPr lang="ru-RU" i="1" dirty="0" smtClean="0"/>
              <a:t>выводы;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</a:t>
            </a:r>
            <a:r>
              <a:rPr lang="ru-RU" i="1" dirty="0" smtClean="0"/>
              <a:t>перерабатывать</a:t>
            </a:r>
            <a:r>
              <a:rPr lang="ru-RU" dirty="0" smtClean="0"/>
              <a:t> информацию для получения нового </a:t>
            </a:r>
            <a:r>
              <a:rPr lang="ru-RU" dirty="0" smtClean="0"/>
              <a:t>продукта;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Владение </a:t>
            </a:r>
            <a:r>
              <a:rPr lang="ru-RU" i="1" dirty="0" err="1" smtClean="0"/>
              <a:t>ИКТ</a:t>
            </a:r>
            <a:r>
              <a:rPr lang="ru-RU" dirty="0" err="1" smtClean="0"/>
              <a:t>-компетенцией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Мониторинг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результатов реализации тестов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2. Регулятивные</a:t>
            </a:r>
            <a:r>
              <a:rPr lang="ru-RU" dirty="0" smtClean="0"/>
              <a:t> </a:t>
            </a:r>
            <a:r>
              <a:rPr lang="ru-RU" dirty="0" smtClean="0"/>
              <a:t>УУД: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определить и </a:t>
            </a:r>
            <a:r>
              <a:rPr lang="ru-RU" dirty="0" smtClean="0"/>
              <a:t>сформулировать</a:t>
            </a:r>
            <a:r>
              <a:rPr lang="ru-RU" dirty="0" smtClean="0"/>
              <a:t> </a:t>
            </a:r>
            <a:r>
              <a:rPr lang="ru-RU" i="1" dirty="0" smtClean="0"/>
              <a:t>цель</a:t>
            </a:r>
            <a:r>
              <a:rPr lang="ru-RU" dirty="0" smtClean="0"/>
              <a:t> своей деятельности на основании учебной </a:t>
            </a:r>
            <a:r>
              <a:rPr lang="ru-RU" dirty="0" smtClean="0"/>
              <a:t>задачи;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</a:t>
            </a:r>
            <a:r>
              <a:rPr lang="ru-RU" dirty="0" smtClean="0"/>
              <a:t>формулировать </a:t>
            </a:r>
            <a:r>
              <a:rPr lang="ru-RU" i="1" dirty="0" smtClean="0"/>
              <a:t>задачи</a:t>
            </a:r>
            <a:r>
              <a:rPr lang="ru-RU" dirty="0" smtClean="0"/>
              <a:t> творческого и поискового </a:t>
            </a:r>
            <a:r>
              <a:rPr lang="ru-RU" dirty="0" smtClean="0"/>
              <a:t>характера;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составить </a:t>
            </a:r>
            <a:r>
              <a:rPr lang="ru-RU" i="1" dirty="0" smtClean="0"/>
              <a:t>план</a:t>
            </a:r>
            <a:r>
              <a:rPr lang="ru-RU" dirty="0" smtClean="0"/>
              <a:t> действий по решению </a:t>
            </a:r>
            <a:r>
              <a:rPr lang="ru-RU" dirty="0" smtClean="0"/>
              <a:t>задачи;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</a:t>
            </a:r>
            <a:r>
              <a:rPr lang="ru-RU" dirty="0" smtClean="0"/>
              <a:t>осуществлять </a:t>
            </a:r>
            <a:r>
              <a:rPr lang="ru-RU" i="1" dirty="0" err="1" smtClean="0"/>
              <a:t>самокоррекцию</a:t>
            </a:r>
            <a:r>
              <a:rPr lang="ru-RU" dirty="0" smtClean="0"/>
              <a:t>, </a:t>
            </a:r>
            <a:r>
              <a:rPr lang="ru-RU" dirty="0" err="1" smtClean="0"/>
              <a:t>саморегуляцию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учащегося говорить </a:t>
            </a:r>
            <a:r>
              <a:rPr lang="ru-RU" dirty="0" smtClean="0"/>
              <a:t>о </a:t>
            </a:r>
            <a:r>
              <a:rPr lang="ru-RU" i="1" dirty="0" smtClean="0"/>
              <a:t>достоинствах</a:t>
            </a:r>
            <a:r>
              <a:rPr lang="ru-RU" dirty="0" smtClean="0"/>
              <a:t> </a:t>
            </a:r>
            <a:r>
              <a:rPr lang="ru-RU" dirty="0" smtClean="0"/>
              <a:t>и </a:t>
            </a:r>
            <a:r>
              <a:rPr lang="ru-RU" i="1" dirty="0" smtClean="0"/>
              <a:t>недостатках</a:t>
            </a:r>
            <a:r>
              <a:rPr lang="ru-RU" dirty="0" smtClean="0"/>
              <a:t> своего </a:t>
            </a:r>
            <a:r>
              <a:rPr lang="ru-RU" dirty="0" smtClean="0"/>
              <a:t>ответа;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Мониторинг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результатов реализации тестов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3. Коммуникативные</a:t>
            </a:r>
            <a:r>
              <a:rPr lang="ru-RU" dirty="0" smtClean="0"/>
              <a:t> </a:t>
            </a:r>
            <a:r>
              <a:rPr lang="ru-RU" dirty="0" smtClean="0"/>
              <a:t>УУД: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</a:t>
            </a:r>
            <a:r>
              <a:rPr lang="ru-RU" dirty="0" smtClean="0"/>
              <a:t>формулировать собственное </a:t>
            </a:r>
            <a:r>
              <a:rPr lang="ru-RU" i="1" dirty="0" smtClean="0"/>
              <a:t>мнение;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учитывать </a:t>
            </a:r>
            <a:r>
              <a:rPr lang="ru-RU" i="1" dirty="0" smtClean="0"/>
              <a:t>разные мнения</a:t>
            </a:r>
            <a:r>
              <a:rPr lang="ru-RU" dirty="0" smtClean="0"/>
              <a:t> и стремиться к координации разных </a:t>
            </a:r>
            <a:r>
              <a:rPr lang="ru-RU" dirty="0" smtClean="0"/>
              <a:t>позиций;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Умение </a:t>
            </a:r>
            <a:r>
              <a:rPr lang="ru-RU" dirty="0" smtClean="0"/>
              <a:t>строить </a:t>
            </a:r>
            <a:r>
              <a:rPr lang="ru-RU" i="1" dirty="0" smtClean="0"/>
              <a:t>монологическое</a:t>
            </a:r>
            <a:r>
              <a:rPr lang="ru-RU" dirty="0" smtClean="0"/>
              <a:t> высказывание по теме </a:t>
            </a:r>
            <a:r>
              <a:rPr lang="ru-RU" dirty="0" smtClean="0"/>
              <a:t>вопроса;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Владение </a:t>
            </a:r>
            <a:r>
              <a:rPr lang="ru-RU" i="1" dirty="0" smtClean="0"/>
              <a:t>письменной</a:t>
            </a:r>
            <a:r>
              <a:rPr lang="ru-RU" dirty="0" smtClean="0"/>
              <a:t> </a:t>
            </a:r>
            <a:r>
              <a:rPr lang="ru-RU" i="1" dirty="0" smtClean="0"/>
              <a:t>речью</a:t>
            </a:r>
            <a:r>
              <a:rPr lang="ru-RU" dirty="0" smtClean="0"/>
              <a:t> на немецком </a:t>
            </a:r>
            <a:r>
              <a:rPr lang="ru-RU" dirty="0" smtClean="0"/>
              <a:t>языке;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Autofit/>
          </a:bodyPr>
          <a:lstStyle/>
          <a:p>
            <a:pPr lvl="0"/>
            <a:r>
              <a:rPr lang="ru-RU" sz="1400" dirty="0" smtClean="0"/>
              <a:t>Аксенова </a:t>
            </a:r>
            <a:r>
              <a:rPr lang="ru-RU" sz="1400" dirty="0" smtClean="0"/>
              <a:t>Н. И. </a:t>
            </a:r>
            <a:r>
              <a:rPr lang="ru-RU" sz="1400" dirty="0" err="1" smtClean="0"/>
              <a:t>Метапредметное</a:t>
            </a:r>
            <a:r>
              <a:rPr lang="ru-RU" sz="1400" dirty="0" smtClean="0"/>
              <a:t> содержание образовательных стандартов [Текст] / Н. И. Аксенова // Педагогика: традиции и инновации: материалы </a:t>
            </a:r>
            <a:r>
              <a:rPr lang="ru-RU" sz="1400" dirty="0" err="1" smtClean="0"/>
              <a:t>междунар</a:t>
            </a:r>
            <a:r>
              <a:rPr lang="ru-RU" sz="1400" dirty="0" smtClean="0"/>
              <a:t>. </a:t>
            </a:r>
            <a:r>
              <a:rPr lang="ru-RU" sz="1400" dirty="0" err="1" smtClean="0"/>
              <a:t>науч</a:t>
            </a:r>
            <a:r>
              <a:rPr lang="ru-RU" sz="1400" dirty="0" smtClean="0"/>
              <a:t>. </a:t>
            </a:r>
            <a:r>
              <a:rPr lang="ru-RU" sz="1400" dirty="0" err="1" smtClean="0"/>
              <a:t>конф</a:t>
            </a:r>
            <a:r>
              <a:rPr lang="ru-RU" sz="1400" dirty="0" smtClean="0"/>
              <a:t>. (г. Челябинск, октябрь 2011 г.).Т. I.  — Челябинск: Два комсомольца, 2011. — С. 104-107</a:t>
            </a:r>
            <a:r>
              <a:rPr lang="ru-RU" sz="1400" i="1" dirty="0" smtClean="0"/>
              <a:t>.</a:t>
            </a:r>
            <a:endParaRPr lang="ru-RU" sz="1400" dirty="0" smtClean="0"/>
          </a:p>
          <a:p>
            <a:pPr lvl="0"/>
            <a:r>
              <a:rPr lang="ru-RU" sz="1400" dirty="0" smtClean="0"/>
              <a:t>Глазунова О.С. </a:t>
            </a:r>
            <a:r>
              <a:rPr lang="ru-RU" sz="1400" dirty="0" err="1" smtClean="0"/>
              <a:t>Метапредметный</a:t>
            </a:r>
            <a:r>
              <a:rPr lang="ru-RU" sz="1400" dirty="0" smtClean="0"/>
              <a:t> подход. Что это?//Учительская газета 2011. № 9 [Электронный ресурс].-Режим </a:t>
            </a:r>
            <a:r>
              <a:rPr lang="ru-RU" sz="1400" dirty="0" smtClean="0"/>
              <a:t>Интернет-магазин </a:t>
            </a:r>
            <a:r>
              <a:rPr lang="ru-RU" sz="1400" dirty="0" smtClean="0"/>
              <a:t>«</a:t>
            </a:r>
            <a:r>
              <a:rPr lang="ru-RU" sz="1400" dirty="0" err="1" smtClean="0"/>
              <a:t>Эйдос</a:t>
            </a:r>
            <a:r>
              <a:rPr lang="ru-RU" sz="1400" dirty="0" smtClean="0"/>
              <a:t>»: [сайт]. [2010].URL: </a:t>
            </a:r>
            <a:r>
              <a:rPr lang="ru-RU" sz="1400" dirty="0" smtClean="0">
                <a:hlinkClick r:id="rId2"/>
              </a:rPr>
              <a:t>http://eidos.ru/shop/ebooks/220706/index.htm</a:t>
            </a:r>
            <a:r>
              <a:rPr lang="ru-RU" sz="1400" dirty="0" smtClean="0"/>
              <a:t>.</a:t>
            </a:r>
          </a:p>
          <a:p>
            <a:pPr lvl="0"/>
            <a:r>
              <a:rPr lang="ru-RU" sz="1400" smtClean="0"/>
              <a:t>Елухина </a:t>
            </a:r>
            <a:r>
              <a:rPr lang="ru-RU" sz="1400" dirty="0" smtClean="0"/>
              <a:t>Н.В Устный контроль при </a:t>
            </a:r>
            <a:r>
              <a:rPr lang="ru-RU" sz="1400" dirty="0" err="1" smtClean="0"/>
              <a:t>коммуникативнонаправленном</a:t>
            </a:r>
            <a:r>
              <a:rPr lang="ru-RU" sz="1400" dirty="0" smtClean="0"/>
              <a:t> подходе к обучению иностранным языкам. \\ ИЯШ - 1991 - №3.</a:t>
            </a:r>
          </a:p>
          <a:p>
            <a:pPr lvl="0"/>
            <a:r>
              <a:rPr lang="ru-RU" sz="1400" dirty="0" smtClean="0"/>
              <a:t>Кувшинов В.И. Тестовый контроль в процессе обучения иностранному языку. \\ ИЯШ - 1992 - №2.</a:t>
            </a:r>
          </a:p>
          <a:p>
            <a:pPr lvl="0"/>
            <a:r>
              <a:rPr lang="ru-RU" sz="1400" dirty="0" err="1" smtClean="0"/>
              <a:t>Миньяр-Белоручев</a:t>
            </a:r>
            <a:r>
              <a:rPr lang="ru-RU" sz="1400" dirty="0" smtClean="0"/>
              <a:t> Р.К. Вопросы теории контроля в обучении иностранным языкам, \\ ИЯШ --1984 - №6.</a:t>
            </a:r>
          </a:p>
          <a:p>
            <a:pPr lvl="0"/>
            <a:r>
              <a:rPr lang="ru-RU" sz="1400" dirty="0" smtClean="0"/>
              <a:t>Поляков О.Г. О некоторых проблемах использования тестов как одного из средств контроля </a:t>
            </a:r>
            <a:r>
              <a:rPr lang="ru-RU" sz="1400" dirty="0" err="1" smtClean="0"/>
              <a:t>обученности</a:t>
            </a:r>
            <a:r>
              <a:rPr lang="ru-RU" sz="1400" dirty="0" smtClean="0"/>
              <a:t> школьников иностранному языку. \\ ИЯШ - 1994 - №2.</a:t>
            </a:r>
          </a:p>
          <a:p>
            <a:pPr lvl="0"/>
            <a:r>
              <a:rPr lang="ru-RU" sz="1400" dirty="0" smtClean="0"/>
              <a:t>Рабинович Ф.М Контроль на уроке иностранного языка. \\ ИЯШ - 1987 -№1.</a:t>
            </a:r>
          </a:p>
          <a:p>
            <a:r>
              <a:rPr lang="ru-RU" sz="1400" dirty="0" err="1" smtClean="0"/>
              <a:t>Рапопорт</a:t>
            </a:r>
            <a:r>
              <a:rPr lang="ru-RU" sz="1400" dirty="0" smtClean="0"/>
              <a:t> </a:t>
            </a:r>
            <a:r>
              <a:rPr lang="ru-RU" sz="1400" dirty="0" smtClean="0"/>
              <a:t>И.А., </a:t>
            </a:r>
            <a:r>
              <a:rPr lang="ru-RU" sz="1400" dirty="0" err="1" smtClean="0"/>
              <a:t>Сельг</a:t>
            </a:r>
            <a:r>
              <a:rPr lang="ru-RU" sz="1400" dirty="0" smtClean="0"/>
              <a:t> Р., </a:t>
            </a:r>
            <a:r>
              <a:rPr lang="ru-RU" sz="1400" dirty="0" err="1" smtClean="0"/>
              <a:t>Соттер</a:t>
            </a:r>
            <a:r>
              <a:rPr lang="ru-RU" sz="1400" dirty="0" smtClean="0"/>
              <a:t> И. Тесты в обучении иностранным языкам: итоги двадцатилетнего эксперимента. \\ ИЯШ - 1989 - №6.</a:t>
            </a:r>
          </a:p>
          <a:p>
            <a:pPr lvl="0"/>
            <a:r>
              <a:rPr lang="ru-RU" sz="1400" dirty="0" smtClean="0"/>
              <a:t>Симкин </a:t>
            </a:r>
            <a:r>
              <a:rPr lang="ru-RU" sz="1400" dirty="0" smtClean="0"/>
              <a:t>В.Н. Осторожно: тест. \\ ИЯШ - 1996 - №5.</a:t>
            </a:r>
          </a:p>
          <a:p>
            <a:pPr lvl="0"/>
            <a:r>
              <a:rPr lang="ru-RU" sz="1400" dirty="0" smtClean="0"/>
              <a:t>Фоломкина С.К. Тестирование в обучении иностранному языку. \\ ИЯШ - 1986 - №2</a:t>
            </a:r>
            <a:r>
              <a:rPr lang="ru-RU" sz="1400" dirty="0" smtClean="0"/>
              <a:t>.</a:t>
            </a:r>
            <a:r>
              <a:rPr lang="ru-RU" sz="1400" dirty="0" smtClean="0"/>
              <a:t> 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Контроль </a:t>
            </a:r>
            <a:r>
              <a:rPr lang="ru-RU" dirty="0" smtClean="0"/>
              <a:t>является важнейшей составляющей учебного процесса и без него невозможно обеспечить эффективность обучения. Ведь успех в обучении иностранному языку во многом зависит от того, в какой степени качество знаний учащихся находится в поле зрения учителя и какое внимание уделяется профилактике ошибок.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Диагностическая функция </a:t>
            </a:r>
            <a:r>
              <a:rPr lang="ru-RU" b="1" dirty="0" smtClean="0"/>
              <a:t>контроля</a:t>
            </a:r>
          </a:p>
          <a:p>
            <a:r>
              <a:rPr lang="ru-RU" b="1" dirty="0" smtClean="0"/>
              <a:t>Управленческая функция контроля</a:t>
            </a:r>
          </a:p>
          <a:p>
            <a:r>
              <a:rPr lang="ru-RU" b="1" dirty="0" smtClean="0"/>
              <a:t>Корректировочная</a:t>
            </a:r>
            <a:r>
              <a:rPr lang="ru-RU" dirty="0" smtClean="0"/>
              <a:t> </a:t>
            </a:r>
            <a:r>
              <a:rPr lang="ru-RU" b="1" dirty="0" smtClean="0"/>
              <a:t>функция </a:t>
            </a:r>
            <a:r>
              <a:rPr lang="ru-RU" b="1" dirty="0" smtClean="0"/>
              <a:t>контроля</a:t>
            </a:r>
          </a:p>
          <a:p>
            <a:r>
              <a:rPr lang="ru-RU" b="1" dirty="0" smtClean="0"/>
              <a:t>Оценочная</a:t>
            </a:r>
            <a:r>
              <a:rPr lang="ru-RU" dirty="0" smtClean="0"/>
              <a:t> </a:t>
            </a:r>
            <a:r>
              <a:rPr lang="ru-RU" b="1" dirty="0" smtClean="0"/>
              <a:t>функция</a:t>
            </a:r>
          </a:p>
          <a:p>
            <a:r>
              <a:rPr lang="ru-RU" b="1" dirty="0" smtClean="0"/>
              <a:t>Стимулирующая</a:t>
            </a:r>
          </a:p>
          <a:p>
            <a:r>
              <a:rPr lang="ru-RU" b="1" dirty="0" smtClean="0"/>
              <a:t>Мотивирующая</a:t>
            </a:r>
          </a:p>
          <a:p>
            <a:r>
              <a:rPr lang="ru-RU" b="1" dirty="0" smtClean="0"/>
              <a:t>Планирующая</a:t>
            </a:r>
            <a:r>
              <a:rPr lang="ru-RU" dirty="0" smtClean="0"/>
              <a:t> </a:t>
            </a:r>
            <a:r>
              <a:rPr lang="ru-RU" b="1" dirty="0" smtClean="0"/>
              <a:t>функция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Обучающая</a:t>
            </a:r>
            <a:r>
              <a:rPr lang="ru-RU" dirty="0" smtClean="0"/>
              <a:t> </a:t>
            </a:r>
            <a:r>
              <a:rPr lang="ru-RU" b="1" dirty="0" smtClean="0"/>
              <a:t>функция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Функция </a:t>
            </a:r>
            <a:r>
              <a:rPr lang="ru-RU" b="1" dirty="0" smtClean="0"/>
              <a:t>обеспечения</a:t>
            </a:r>
            <a:r>
              <a:rPr lang="ru-RU" dirty="0" smtClean="0"/>
              <a:t> </a:t>
            </a:r>
            <a:r>
              <a:rPr lang="ru-RU" b="1" dirty="0" smtClean="0"/>
              <a:t>взаимодействия учителя </a:t>
            </a:r>
            <a:r>
              <a:rPr lang="ru-RU" b="1" dirty="0" smtClean="0"/>
              <a:t>и учащихся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контроля: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Тематический</a:t>
            </a:r>
          </a:p>
          <a:p>
            <a:r>
              <a:rPr lang="ru-RU" i="1" dirty="0" smtClean="0"/>
              <a:t>Текущий</a:t>
            </a:r>
          </a:p>
          <a:p>
            <a:r>
              <a:rPr lang="ru-RU" i="1" dirty="0" smtClean="0"/>
              <a:t>Периодический</a:t>
            </a:r>
          </a:p>
          <a:p>
            <a:r>
              <a:rPr lang="ru-RU" i="1" dirty="0" smtClean="0"/>
              <a:t>Итоговый</a:t>
            </a:r>
            <a:r>
              <a:rPr lang="ru-RU" i="1" dirty="0" smtClean="0"/>
              <a:t> 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По </a:t>
            </a:r>
            <a:r>
              <a:rPr lang="ru-RU" dirty="0" smtClean="0"/>
              <a:t>форме может быть:</a:t>
            </a:r>
          </a:p>
          <a:p>
            <a:pPr>
              <a:buNone/>
            </a:pPr>
            <a:r>
              <a:rPr lang="ru-RU" i="1" dirty="0" smtClean="0"/>
              <a:t>устный или письменный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По виду может быть:</a:t>
            </a:r>
          </a:p>
          <a:p>
            <a:pPr>
              <a:buNone/>
            </a:pPr>
            <a:r>
              <a:rPr lang="ru-RU" i="1" dirty="0" smtClean="0"/>
              <a:t>индивидуальный</a:t>
            </a:r>
            <a:r>
              <a:rPr lang="ru-RU" dirty="0" smtClean="0"/>
              <a:t> или </a:t>
            </a:r>
            <a:r>
              <a:rPr lang="ru-RU" i="1" dirty="0" smtClean="0"/>
              <a:t>фронтальный</a:t>
            </a:r>
          </a:p>
          <a:p>
            <a:pPr>
              <a:buNone/>
            </a:pPr>
            <a:r>
              <a:rPr lang="ru-RU" dirty="0" smtClean="0"/>
              <a:t>По </a:t>
            </a:r>
            <a:r>
              <a:rPr lang="ru-RU" dirty="0" smtClean="0"/>
              <a:t>способу </a:t>
            </a:r>
            <a:r>
              <a:rPr lang="ru-RU" dirty="0" smtClean="0"/>
              <a:t>проверки:</a:t>
            </a:r>
          </a:p>
          <a:p>
            <a:pPr>
              <a:buNone/>
            </a:pPr>
            <a:r>
              <a:rPr lang="ru-RU" dirty="0" smtClean="0"/>
              <a:t>- </a:t>
            </a:r>
            <a:r>
              <a:rPr lang="ru-RU" i="1" dirty="0" smtClean="0"/>
              <a:t>одноязычный</a:t>
            </a:r>
            <a:r>
              <a:rPr lang="ru-RU" dirty="0" smtClean="0"/>
              <a:t> или </a:t>
            </a:r>
            <a:r>
              <a:rPr lang="ru-RU" i="1" dirty="0" smtClean="0"/>
              <a:t>двуязычный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 - как новая форма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Тест в первую очередь - измерительный инструмент, с помощью которого выявляются и измеряются специфические образцы речевого поведения индивида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Тест </a:t>
            </a:r>
            <a:r>
              <a:rPr lang="ru-RU" dirty="0" smtClean="0"/>
              <a:t>- это измерительная процедура, направленная на выявление и измерение специфических проявлений языкового поведения, составляющих компоненты языковой компетенции. Внешне это может быть выражено в специальной системе вопросов и заданий.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1203348"/>
          </a:xfrm>
        </p:spPr>
        <p:txBody>
          <a:bodyPr>
            <a:noAutofit/>
          </a:bodyPr>
          <a:lstStyle/>
          <a:p>
            <a:r>
              <a:rPr lang="ru-RU" sz="2000" dirty="0" smtClean="0"/>
              <a:t>Для чего проводится тестирование, и какие виды тестов существуют?</a:t>
            </a:r>
            <a:br>
              <a:rPr lang="ru-RU" sz="2000" dirty="0" smtClean="0"/>
            </a:br>
            <a:r>
              <a:rPr lang="ru-RU" sz="2000" dirty="0" err="1" smtClean="0"/>
              <a:t>И.А.Рапопорт</a:t>
            </a:r>
            <a:r>
              <a:rPr lang="ru-RU" sz="2000" dirty="0" smtClean="0"/>
              <a:t>, </a:t>
            </a:r>
            <a:r>
              <a:rPr lang="ru-RU" sz="2000" dirty="0" err="1" smtClean="0"/>
              <a:t>Р.Сельг</a:t>
            </a:r>
            <a:r>
              <a:rPr lang="ru-RU" sz="2000" dirty="0" smtClean="0"/>
              <a:t> и </a:t>
            </a:r>
            <a:r>
              <a:rPr lang="ru-RU" sz="2000" dirty="0" err="1" smtClean="0"/>
              <a:t>И.Соттер</a:t>
            </a:r>
            <a:r>
              <a:rPr lang="ru-RU" sz="2000" dirty="0" smtClean="0"/>
              <a:t> предложили следующую классификацию тестов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По цели </a:t>
            </a:r>
            <a:r>
              <a:rPr lang="ru-RU" b="1" dirty="0" smtClean="0"/>
              <a:t>применения: </a:t>
            </a:r>
            <a:r>
              <a:rPr lang="ru-RU" dirty="0" smtClean="0"/>
              <a:t>констатирующие </a:t>
            </a:r>
            <a:r>
              <a:rPr lang="ru-RU" dirty="0" smtClean="0"/>
              <a:t>тесты;</a:t>
            </a:r>
          </a:p>
          <a:p>
            <a:pPr lvl="0">
              <a:buNone/>
            </a:pPr>
            <a:r>
              <a:rPr lang="ru-RU" dirty="0" smtClean="0"/>
              <a:t>диагностирующие </a:t>
            </a:r>
            <a:r>
              <a:rPr lang="ru-RU" dirty="0" smtClean="0"/>
              <a:t>тесты, прогностические тесты.</a:t>
            </a:r>
          </a:p>
          <a:p>
            <a:pPr lvl="0"/>
            <a:r>
              <a:rPr lang="ru-RU" b="1" dirty="0" smtClean="0"/>
              <a:t>По виду осуществляемого контроля:</a:t>
            </a:r>
            <a:endParaRPr lang="ru-RU" dirty="0" smtClean="0"/>
          </a:p>
          <a:p>
            <a:pPr lvl="0"/>
            <a:r>
              <a:rPr lang="ru-RU" dirty="0" smtClean="0"/>
              <a:t>тесты текущего </a:t>
            </a:r>
            <a:r>
              <a:rPr lang="ru-RU" dirty="0" smtClean="0"/>
              <a:t>контроля; тесты </a:t>
            </a:r>
            <a:r>
              <a:rPr lang="ru-RU" dirty="0" smtClean="0"/>
              <a:t>рубежного контроля (в конце четверти</a:t>
            </a:r>
            <a:r>
              <a:rPr lang="ru-RU" dirty="0" smtClean="0"/>
              <a:t>),тесты </a:t>
            </a:r>
            <a:r>
              <a:rPr lang="ru-RU" dirty="0" smtClean="0"/>
              <a:t>итогового контроля ( проводятся в конце учебного года в каждом классе</a:t>
            </a:r>
            <a:r>
              <a:rPr lang="ru-RU" dirty="0" smtClean="0"/>
              <a:t>);тесты </a:t>
            </a:r>
            <a:r>
              <a:rPr lang="ru-RU" dirty="0" smtClean="0"/>
              <a:t>заключительного контроля (в конце курса обучения</a:t>
            </a:r>
            <a:r>
              <a:rPr lang="ru-RU" dirty="0" smtClean="0"/>
              <a:t>).</a:t>
            </a:r>
          </a:p>
          <a:p>
            <a:pPr lvl="0"/>
            <a:r>
              <a:rPr lang="ru-RU" b="1" dirty="0" smtClean="0"/>
              <a:t>По статусу контролирующей программы:</a:t>
            </a:r>
            <a:endParaRPr lang="ru-RU" dirty="0" smtClean="0"/>
          </a:p>
          <a:p>
            <a:pPr lvl="0"/>
            <a:r>
              <a:rPr lang="ru-RU" dirty="0" smtClean="0"/>
              <a:t>стандартизированные </a:t>
            </a:r>
            <a:r>
              <a:rPr lang="ru-RU" dirty="0" smtClean="0"/>
              <a:t>тесты;</a:t>
            </a:r>
          </a:p>
          <a:p>
            <a:pPr lvl="0"/>
            <a:r>
              <a:rPr lang="ru-RU" dirty="0" smtClean="0"/>
              <a:t>нестандартизированные тесты</a:t>
            </a:r>
          </a:p>
          <a:p>
            <a:pPr lvl="0"/>
            <a:r>
              <a:rPr lang="ru-RU" b="1" dirty="0" smtClean="0"/>
              <a:t>По объекту контроля:</a:t>
            </a:r>
            <a:endParaRPr lang="ru-RU" dirty="0" smtClean="0"/>
          </a:p>
          <a:p>
            <a:pPr lvl="0"/>
            <a:r>
              <a:rPr lang="ru-RU" dirty="0" smtClean="0"/>
              <a:t>тесты, измеряющие усвоение языкового материала (навыки);</a:t>
            </a:r>
          </a:p>
          <a:p>
            <a:pPr lvl="0"/>
            <a:r>
              <a:rPr lang="ru-RU" dirty="0" smtClean="0"/>
              <a:t>тесты, измеряющие </a:t>
            </a:r>
            <a:r>
              <a:rPr lang="ru-RU" dirty="0" smtClean="0"/>
              <a:t>сформированность </a:t>
            </a:r>
            <a:r>
              <a:rPr lang="ru-RU" dirty="0" smtClean="0"/>
              <a:t>речевых умений.</a:t>
            </a:r>
          </a:p>
          <a:p>
            <a:pPr lvl="0"/>
            <a:r>
              <a:rPr lang="ru-RU" b="1" dirty="0" smtClean="0"/>
              <a:t>По характеру контролируемой деятельности: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тесты лингвистической компетенции</a:t>
            </a:r>
            <a:r>
              <a:rPr lang="ru-RU" dirty="0" smtClean="0"/>
              <a:t>,  </a:t>
            </a:r>
            <a:r>
              <a:rPr lang="ru-RU" dirty="0" smtClean="0"/>
              <a:t>тесты коммуникативной компетенции.</a:t>
            </a:r>
          </a:p>
          <a:p>
            <a:pPr lvl="0"/>
            <a:r>
              <a:rPr lang="ru-RU" b="1" dirty="0" smtClean="0"/>
              <a:t>По направленности тестовых заданий:</a:t>
            </a:r>
            <a:endParaRPr lang="ru-RU" dirty="0" smtClean="0"/>
          </a:p>
          <a:p>
            <a:pPr lvl="0"/>
            <a:r>
              <a:rPr lang="ru-RU" dirty="0" smtClean="0"/>
              <a:t>дискретные тесты</a:t>
            </a:r>
            <a:r>
              <a:rPr lang="ru-RU" dirty="0" smtClean="0"/>
              <a:t>; глобальные </a:t>
            </a:r>
            <a:r>
              <a:rPr lang="ru-RU" dirty="0" smtClean="0"/>
              <a:t>тесты.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Для чего проводится тестирование, и какие виды тестов существуют?</a:t>
            </a:r>
            <a:br>
              <a:rPr lang="ru-RU" sz="2000" dirty="0" smtClean="0"/>
            </a:br>
            <a:r>
              <a:rPr lang="ru-RU" sz="2000" dirty="0" err="1" smtClean="0"/>
              <a:t>И.А.Рапопорт</a:t>
            </a:r>
            <a:r>
              <a:rPr lang="ru-RU" sz="2000" dirty="0" smtClean="0"/>
              <a:t>, </a:t>
            </a:r>
            <a:r>
              <a:rPr lang="ru-RU" sz="2000" dirty="0" err="1" smtClean="0"/>
              <a:t>Р.Сельг</a:t>
            </a:r>
            <a:r>
              <a:rPr lang="ru-RU" sz="2000" dirty="0" smtClean="0"/>
              <a:t> и </a:t>
            </a:r>
            <a:r>
              <a:rPr lang="ru-RU" sz="2000" dirty="0" err="1" smtClean="0"/>
              <a:t>И.Соттер</a:t>
            </a:r>
            <a:r>
              <a:rPr lang="ru-RU" sz="2000" dirty="0" smtClean="0"/>
              <a:t> предложили следующую классификацию тестов: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По соотнесению с нормами или критерием:</a:t>
            </a:r>
            <a:endParaRPr lang="ru-RU" dirty="0" smtClean="0"/>
          </a:p>
          <a:p>
            <a:pPr lvl="0"/>
            <a:r>
              <a:rPr lang="ru-RU" dirty="0" smtClean="0"/>
              <a:t>тесты, ориентированные на нормы</a:t>
            </a:r>
            <a:r>
              <a:rPr lang="ru-RU" dirty="0" smtClean="0"/>
              <a:t>; тесты</a:t>
            </a:r>
            <a:r>
              <a:rPr lang="ru-RU" dirty="0" smtClean="0"/>
              <a:t>, ориентированные на критерий.</a:t>
            </a:r>
          </a:p>
          <a:p>
            <a:pPr lvl="0"/>
            <a:r>
              <a:rPr lang="ru-RU" b="1" dirty="0" smtClean="0"/>
              <a:t>По </a:t>
            </a:r>
            <a:r>
              <a:rPr lang="ru-RU" b="1" dirty="0" smtClean="0"/>
              <a:t>структуре и способу оформления ответа:</a:t>
            </a:r>
            <a:endParaRPr lang="ru-RU" dirty="0" smtClean="0"/>
          </a:p>
          <a:p>
            <a:pPr lvl="0"/>
            <a:r>
              <a:rPr lang="ru-RU" dirty="0" smtClean="0"/>
              <a:t>избирательные тесты</a:t>
            </a:r>
            <a:r>
              <a:rPr lang="ru-RU" dirty="0" smtClean="0"/>
              <a:t>; тесты </a:t>
            </a:r>
            <a:r>
              <a:rPr lang="ru-RU" dirty="0" smtClean="0"/>
              <a:t>со свободно конструируемым ответом.</a:t>
            </a:r>
          </a:p>
          <a:p>
            <a:pPr lvl="0"/>
            <a:r>
              <a:rPr lang="ru-RU" b="1" dirty="0" smtClean="0"/>
              <a:t>По характеру выборочных ответов:</a:t>
            </a:r>
            <a:endParaRPr lang="ru-RU" dirty="0" smtClean="0"/>
          </a:p>
          <a:p>
            <a:pPr lvl="0"/>
            <a:r>
              <a:rPr lang="ru-RU" dirty="0" smtClean="0"/>
              <a:t>альтернативные тесты</a:t>
            </a:r>
            <a:r>
              <a:rPr lang="ru-RU" dirty="0" smtClean="0"/>
              <a:t>; тесты </a:t>
            </a:r>
            <a:r>
              <a:rPr lang="ru-RU" dirty="0" smtClean="0"/>
              <a:t>множественного выбора</a:t>
            </a:r>
            <a:r>
              <a:rPr lang="ru-RU" dirty="0" smtClean="0"/>
              <a:t>; тесты </a:t>
            </a:r>
            <a:r>
              <a:rPr lang="ru-RU" dirty="0" smtClean="0"/>
              <a:t>перекрёстного выбора.</a:t>
            </a:r>
          </a:p>
          <a:p>
            <a:pPr lvl="0"/>
            <a:r>
              <a:rPr lang="ru-RU" b="1" dirty="0" smtClean="0"/>
              <a:t>По </a:t>
            </a:r>
            <a:r>
              <a:rPr lang="ru-RU" b="1" dirty="0" err="1" smtClean="0"/>
              <a:t>гомогенности</a:t>
            </a:r>
            <a:r>
              <a:rPr lang="ru-RU" b="1" dirty="0" smtClean="0"/>
              <a:t> заданий;</a:t>
            </a:r>
            <a:endParaRPr lang="ru-RU" dirty="0" smtClean="0"/>
          </a:p>
          <a:p>
            <a:pPr lvl="0"/>
            <a:r>
              <a:rPr lang="ru-RU" dirty="0" smtClean="0"/>
              <a:t>тесты на скорость, состоящие из </a:t>
            </a:r>
            <a:r>
              <a:rPr lang="ru-RU" dirty="0" err="1" smtClean="0"/>
              <a:t>равнотрудных</a:t>
            </a:r>
            <a:r>
              <a:rPr lang="ru-RU" dirty="0" smtClean="0"/>
              <a:t> заданий;</a:t>
            </a:r>
          </a:p>
          <a:p>
            <a:pPr lvl="0"/>
            <a:r>
              <a:rPr lang="ru-RU" dirty="0" smtClean="0"/>
              <a:t>тесты на сложность, состоящие из всё более усложняющихся заданий</a:t>
            </a:r>
            <a:r>
              <a:rPr lang="ru-RU" dirty="0" smtClean="0"/>
              <a:t>.</a:t>
            </a:r>
          </a:p>
          <a:p>
            <a:pPr lvl="0"/>
            <a:r>
              <a:rPr lang="ru-RU" b="1" dirty="0" smtClean="0"/>
              <a:t>По способу презентации речевого стимула:</a:t>
            </a:r>
            <a:endParaRPr lang="ru-RU" dirty="0" smtClean="0"/>
          </a:p>
          <a:p>
            <a:pPr lvl="0"/>
            <a:r>
              <a:rPr lang="ru-RU" dirty="0" smtClean="0"/>
              <a:t>с использованием технических средств обучения;</a:t>
            </a:r>
          </a:p>
          <a:p>
            <a:pPr lvl="0"/>
            <a:r>
              <a:rPr lang="ru-RU" dirty="0" smtClean="0"/>
              <a:t>без использования технических средств обучения.</a:t>
            </a:r>
          </a:p>
          <a:p>
            <a:pPr lvl="0"/>
            <a:r>
              <a:rPr lang="ru-RU" b="1" dirty="0" smtClean="0"/>
              <a:t>По использованию средств оперативной обратной связи:</a:t>
            </a:r>
            <a:endParaRPr lang="ru-RU" dirty="0" smtClean="0"/>
          </a:p>
          <a:p>
            <a:pPr lvl="0"/>
            <a:r>
              <a:rPr lang="ru-RU" dirty="0" smtClean="0"/>
              <a:t>машинные</a:t>
            </a:r>
            <a:r>
              <a:rPr lang="ru-RU" dirty="0" smtClean="0"/>
              <a:t>; </a:t>
            </a:r>
            <a:r>
              <a:rPr lang="ru-RU" dirty="0" err="1" smtClean="0"/>
              <a:t>безмашинные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Тесты являются не только «наиболее экономной формой контроля» (Г.В.Рогова), но и </a:t>
            </a:r>
            <a:r>
              <a:rPr lang="ru-RU" sz="2000" dirty="0" smtClean="0"/>
              <a:t>одним </a:t>
            </a:r>
            <a:r>
              <a:rPr lang="ru-RU" sz="2000" dirty="0" smtClean="0"/>
              <a:t>из способов повышения эффективности учебного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позволяет проверять одновременно всех учащихся группы;</a:t>
            </a:r>
          </a:p>
          <a:p>
            <a:r>
              <a:rPr lang="ru-RU" dirty="0" smtClean="0"/>
              <a:t>выполнение теста занимает немного времени, что делает возможным его проведение практически на любом занятии;</a:t>
            </a:r>
          </a:p>
          <a:p>
            <a:r>
              <a:rPr lang="ru-RU" dirty="0" smtClean="0"/>
              <a:t>при выполнении теста все учащиеся поставлены в равные условия - они работают в одно и то же время с одинаковым по объёму и сложности материалом, что исключает влияние на оценку их ответов такого фактора, как везение \ невезение;</a:t>
            </a:r>
          </a:p>
          <a:p>
            <a:r>
              <a:rPr lang="ru-RU" dirty="0" smtClean="0"/>
              <a:t>даёт возможность включать большой объём материала и контролировать не только его усвоение, но и наличие отдельных умений пользования им;</a:t>
            </a:r>
          </a:p>
          <a:p>
            <a:r>
              <a:rPr lang="ru-RU" dirty="0" smtClean="0"/>
              <a:t>он всегда предполагает измерение;</a:t>
            </a:r>
          </a:p>
          <a:p>
            <a:r>
              <a:rPr lang="ru-RU" dirty="0" smtClean="0"/>
              <a:t>оценка, выставляемая по итогам тестирования, отличается большей объективностью и независимостью от возможного субъективизма учителя;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err="1" smtClean="0"/>
              <a:t>Метапредметные</a:t>
            </a:r>
            <a:r>
              <a:rPr lang="ru-RU" sz="2000" dirty="0" smtClean="0"/>
              <a:t> результаты – это освоенные обучающимися на базе одного, нескольких или всех учебных предметов универсальные учебные действия, </a:t>
            </a:r>
            <a:r>
              <a:rPr lang="ru-RU" sz="2000" dirty="0" err="1" smtClean="0"/>
              <a:t>межпредметные</a:t>
            </a:r>
            <a:r>
              <a:rPr lang="ru-RU" sz="2000" dirty="0" smtClean="0"/>
              <a:t> понятия.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Метапредметы</a:t>
            </a:r>
            <a:r>
              <a:rPr lang="ru-RU" dirty="0" smtClean="0"/>
              <a:t> – это предметы, отличные от предметов традиционного цикла. </a:t>
            </a:r>
            <a:endParaRPr lang="ru-RU" dirty="0" smtClean="0"/>
          </a:p>
          <a:p>
            <a:r>
              <a:rPr lang="ru-RU" dirty="0" err="1" smtClean="0"/>
              <a:t>Метапредметы</a:t>
            </a:r>
            <a:r>
              <a:rPr lang="ru-RU" dirty="0" smtClean="0"/>
              <a:t> </a:t>
            </a:r>
            <a:r>
              <a:rPr lang="ru-RU" dirty="0" smtClean="0"/>
              <a:t>соединяют в себе идею предметности и </a:t>
            </a:r>
            <a:r>
              <a:rPr lang="ru-RU" dirty="0" err="1" smtClean="0"/>
              <a:t>надпредметности</a:t>
            </a:r>
            <a:r>
              <a:rPr lang="ru-RU" dirty="0" smtClean="0"/>
              <a:t>, </a:t>
            </a:r>
            <a:r>
              <a:rPr lang="ru-RU" dirty="0" err="1" smtClean="0"/>
              <a:t>и</a:t>
            </a:r>
            <a:r>
              <a:rPr lang="ru-RU" dirty="0" smtClean="0"/>
              <a:t>, самое важное,  идею рефлективности: ученик не запоминает, а </a:t>
            </a:r>
            <a:r>
              <a:rPr lang="ru-RU" dirty="0" err="1" smtClean="0"/>
              <a:t>промысливает</a:t>
            </a:r>
            <a:r>
              <a:rPr lang="ru-RU" dirty="0" smtClean="0"/>
              <a:t> важнейшие понятия. Создаются условия, чтобы ученик начал </a:t>
            </a:r>
            <a:r>
              <a:rPr lang="ru-RU" dirty="0" err="1" smtClean="0"/>
              <a:t>рефлексировать</a:t>
            </a:r>
            <a:r>
              <a:rPr lang="ru-RU" dirty="0" smtClean="0"/>
              <a:t> собственный опыт работы: несмотря на разные предметы, он проделывает одно и то же – производит формирование определённого блока способностей.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153</TotalTime>
  <Words>597</Words>
  <Application>Microsoft Office PowerPoint</Application>
  <PresentationFormat>Экран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Формирование тестовой компетенций к достижению метапредметных результатов. </vt:lpstr>
      <vt:lpstr>Слайд 2</vt:lpstr>
      <vt:lpstr>функции контроля</vt:lpstr>
      <vt:lpstr>виды контроля:</vt:lpstr>
      <vt:lpstr>Тест - как новая форма контроля</vt:lpstr>
      <vt:lpstr>Для чего проводится тестирование, и какие виды тестов существуют? И.А.Рапопорт, Р.Сельг и И.Соттер предложили следующую классификацию тестов:</vt:lpstr>
      <vt:lpstr>Для чего проводится тестирование, и какие виды тестов существуют? И.А.Рапопорт, Р.Сельг и И.Соттер предложили следующую классификацию тестов:</vt:lpstr>
      <vt:lpstr>Тесты являются не только «наиболее экономной формой контроля» (Г.В.Рогова), но и одним из способов повышения эффективности учебного процесса</vt:lpstr>
      <vt:lpstr>Метапредметные результаты – это освоенные обучающимися на базе одного, нескольких или всех учебных предметов универсальные учебные действия, межпредметные понятия.</vt:lpstr>
      <vt:lpstr>Мониторинг метапредметных результатов реализации тестов</vt:lpstr>
      <vt:lpstr>Мониторинг метапредметных результатов реализации тестов</vt:lpstr>
      <vt:lpstr>Мониторинг метапредметных результатов реализации тестов</vt:lpstr>
      <vt:lpstr>Литература: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тестовой компетенций к достижению метапредметных результатов. </dc:title>
  <dc:creator>User</dc:creator>
  <cp:lastModifiedBy>User</cp:lastModifiedBy>
  <cp:revision>16</cp:revision>
  <dcterms:created xsi:type="dcterms:W3CDTF">2016-03-02T11:11:41Z</dcterms:created>
  <dcterms:modified xsi:type="dcterms:W3CDTF">2016-03-02T13:45:10Z</dcterms:modified>
</cp:coreProperties>
</file>