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2" r:id="rId6"/>
    <p:sldId id="263" r:id="rId7"/>
    <p:sldId id="282" r:id="rId8"/>
    <p:sldId id="260" r:id="rId9"/>
    <p:sldId id="261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84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F084-383D-4493-8B5A-E73AAC4EDCC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75306-E41C-4207-8AEC-BEF43F709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4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7593-0FF8-48D6-B3D8-14C57E074305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234E-FE80-459E-A48D-1A0A4AA23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16526"/>
            <a:ext cx="7486600" cy="12985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ли йогурты одинаково полезны?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6228184" cy="1752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altLang="ru-RU" sz="35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ученица 2 «В» класса </a:t>
            </a:r>
          </a:p>
          <a:p>
            <a:pPr>
              <a:defRPr/>
            </a:pPr>
            <a:r>
              <a:rPr lang="ru-RU" altLang="ru-RU" sz="35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«Гимназия №1»</a:t>
            </a:r>
          </a:p>
          <a:p>
            <a:pPr>
              <a:defRPr/>
            </a:pPr>
            <a:r>
              <a:rPr lang="ru-RU" altLang="ru-RU" sz="35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Мамонова Полина.</a:t>
            </a:r>
          </a:p>
          <a:p>
            <a:pPr>
              <a:defRPr/>
            </a:pPr>
            <a:r>
              <a:rPr lang="ru-RU" altLang="ru-RU" sz="35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altLang="ru-RU" sz="3500" dirty="0" err="1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Головичёва</a:t>
            </a:r>
            <a:r>
              <a:rPr lang="ru-RU" altLang="ru-RU" sz="35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5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Владимировна</a:t>
            </a:r>
          </a:p>
          <a:p>
            <a:pPr>
              <a:defRPr/>
            </a:pPr>
            <a:endParaRPr lang="ru-RU" altLang="ru-RU" sz="3500" dirty="0" smtClean="0">
              <a:solidFill>
                <a:schemeClr val="tx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https://encrypted-tbn0.gstatic.com/images?q=tbn:ANd9GcQgPn84OXAqEFgZMWmKLWIlwo7YEFk9MZswhst8SCN-53JclQNw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149230" cy="2216527"/>
          </a:xfrm>
          <a:prstGeom prst="rect">
            <a:avLst/>
          </a:prstGeom>
          <a:noFill/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825968"/>
            <a:ext cx="3131840" cy="2032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3051720"/>
          </a:xfrm>
        </p:spPr>
        <p:txBody>
          <a:bodyPr anchor="t">
            <a:noAutofit/>
          </a:bodyPr>
          <a:lstStyle/>
          <a:p>
            <a:r>
              <a:rPr lang="ru-RU" sz="3600" b="1" spc="-150" dirty="0">
                <a:latin typeface="Times New Roman" pitchFamily="18" charset="0"/>
                <a:cs typeface="Times New Roman" pitchFamily="18" charset="0"/>
              </a:rPr>
              <a:t>История йогурта насчитывает более </a:t>
            </a:r>
            <a:r>
              <a:rPr lang="ru-RU" sz="3600" b="1" spc="-150" dirty="0" smtClean="0">
                <a:latin typeface="Times New Roman" pitchFamily="18" charset="0"/>
                <a:cs typeface="Times New Roman" pitchFamily="18" charset="0"/>
              </a:rPr>
              <a:t>                      7 </a:t>
            </a:r>
            <a:r>
              <a:rPr lang="ru-RU" sz="3600" b="1" spc="-150" dirty="0">
                <a:latin typeface="Times New Roman" pitchFamily="18" charset="0"/>
                <a:cs typeface="Times New Roman" pitchFamily="18" charset="0"/>
              </a:rPr>
              <a:t>тысячелетий! </a:t>
            </a:r>
            <a:r>
              <a:rPr lang="ru-RU" sz="3600" b="1" spc="-1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50" dirty="0" smtClean="0">
                <a:latin typeface="Times New Roman" pitchFamily="18" charset="0"/>
                <a:cs typeface="Times New Roman" pitchFamily="18" charset="0"/>
              </a:rPr>
              <a:t>Существует множество легенд о том, как появился этот продукт. </a:t>
            </a:r>
            <a:endParaRPr lang="ru-RU" sz="3600" b="1" spc="-1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0px-Bulgarian_yogu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616624" cy="42124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42394"/>
          </a:xfrm>
        </p:spPr>
        <p:txBody>
          <a:bodyPr anchor="t"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Официальной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родиной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йогурта считается Балканский полуостров, а точнее древняя Фракия.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Balkan topo 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968552" cy="42765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Популяризация йогурта в Европе происходила в связи с сильными болями живота короля Людовика XI.</a:t>
            </a:r>
          </a:p>
        </p:txBody>
      </p:sp>
      <p:pic>
        <p:nvPicPr>
          <p:cNvPr id="23554" name="Picture 2" descr="Louis XI (King of Franc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4008776" cy="4516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Изучили состав йогуртов, приобретенных в магазине.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0D3100\DSC_0823.JPG"/>
          <p:cNvPicPr>
            <a:picLocks noChangeAspect="1" noChangeArrowheads="1"/>
          </p:cNvPicPr>
          <p:nvPr/>
        </p:nvPicPr>
        <p:blipFill>
          <a:blip r:embed="rId2" cstate="print"/>
          <a:srcRect t="5745" r="3045" b="13818"/>
          <a:stretch>
            <a:fillRect/>
          </a:stretch>
        </p:blipFill>
        <p:spPr bwMode="auto">
          <a:xfrm>
            <a:off x="539552" y="1772816"/>
            <a:ext cx="3240360" cy="4032448"/>
          </a:xfrm>
          <a:prstGeom prst="rect">
            <a:avLst/>
          </a:prstGeom>
          <a:noFill/>
        </p:spPr>
      </p:pic>
      <p:pic>
        <p:nvPicPr>
          <p:cNvPr id="1027" name="Picture 3" descr="G:\DCIM\100D3100\DSC_0813.JPG"/>
          <p:cNvPicPr>
            <a:picLocks noChangeAspect="1" noChangeArrowheads="1"/>
          </p:cNvPicPr>
          <p:nvPr/>
        </p:nvPicPr>
        <p:blipFill>
          <a:blip r:embed="rId3" cstate="print"/>
          <a:srcRect l="8476" t="10171" r="8464"/>
          <a:stretch>
            <a:fillRect/>
          </a:stretch>
        </p:blipFill>
        <p:spPr bwMode="auto">
          <a:xfrm>
            <a:off x="4067944" y="1988840"/>
            <a:ext cx="4627000" cy="3336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332657"/>
          <a:ext cx="8640960" cy="5738853"/>
        </p:xfrm>
        <a:graphic>
          <a:graphicData uri="http://schemas.openxmlformats.org/drawingml/2006/table">
            <a:tbl>
              <a:tblPr/>
              <a:tblGrid>
                <a:gridCol w="2808311"/>
                <a:gridCol w="1731854"/>
                <a:gridCol w="1464569"/>
                <a:gridCol w="1391341"/>
                <a:gridCol w="1244885"/>
              </a:tblGrid>
              <a:tr h="6339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йогурта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Содержит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годности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молочно-кислые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бактерии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красители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пищевых добавок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Йогурт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Растишка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дней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Йогурт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Даниссимо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дней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Йогурт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Активиа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дней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Йогурт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«Чудо»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суток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user\Desktop\rastishka_gr.jpg"/>
          <p:cNvPicPr>
            <a:picLocks noChangeAspect="1" noChangeArrowheads="1"/>
          </p:cNvPicPr>
          <p:nvPr/>
        </p:nvPicPr>
        <p:blipFill>
          <a:blip r:embed="rId2" cstate="print"/>
          <a:srcRect t="13333" r="6667" b="13333"/>
          <a:stretch>
            <a:fillRect/>
          </a:stretch>
        </p:blipFill>
        <p:spPr bwMode="auto">
          <a:xfrm>
            <a:off x="1691680" y="2420888"/>
            <a:ext cx="1008112" cy="792088"/>
          </a:xfrm>
          <a:prstGeom prst="rect">
            <a:avLst/>
          </a:prstGeom>
          <a:noFill/>
        </p:spPr>
      </p:pic>
      <p:pic>
        <p:nvPicPr>
          <p:cNvPr id="2052" name="Picture 4" descr="C:\Users\user\Desktop\3168098H.jpg"/>
          <p:cNvPicPr>
            <a:picLocks noChangeAspect="1" noChangeArrowheads="1"/>
          </p:cNvPicPr>
          <p:nvPr/>
        </p:nvPicPr>
        <p:blipFill>
          <a:blip r:embed="rId3" cstate="print"/>
          <a:srcRect l="5578"/>
          <a:stretch>
            <a:fillRect/>
          </a:stretch>
        </p:blipFill>
        <p:spPr bwMode="auto">
          <a:xfrm>
            <a:off x="1763688" y="3429000"/>
            <a:ext cx="1090396" cy="610766"/>
          </a:xfrm>
          <a:prstGeom prst="rect">
            <a:avLst/>
          </a:prstGeom>
          <a:noFill/>
        </p:spPr>
      </p:pic>
      <p:pic>
        <p:nvPicPr>
          <p:cNvPr id="2053" name="Picture 5" descr="C:\Users\user\Desktop\2549047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21088"/>
            <a:ext cx="864096" cy="775569"/>
          </a:xfrm>
          <a:prstGeom prst="rect">
            <a:avLst/>
          </a:prstGeom>
          <a:noFill/>
        </p:spPr>
      </p:pic>
      <p:sp>
        <p:nvSpPr>
          <p:cNvPr id="2055" name="AutoShape 7" descr="data:image/jpeg;base64,/9j/4AAQSkZJRgABAQAAAQABAAD/2wCEAAkGBxAREhUQExEWFRUWFxoUEhMWFxQXGBgVFhIXFxwZFxUYHSggGBomHxcXIjEhJSksMC4uFx80PzMsNygtMCsBCgoKDg0OGxAQGi0mICQ0LSwsLzcsLC0vLDQ0LC8sLC8tLCwtLDQsLC0sLC8vNC0sLCwsLCwsLCwsLCwsLCwsLP/AABEIAOEA4QMBEQACEQEDEQH/xAAcAAEAAgMBAQEAAAAAAAAAAAAABQYDBAcBAgj/xABDEAACAQIEAwUEBgULBQAAAAABAgADEQQFEiEGMUETIlFhgUJxkaEHMlKxwdEUI5LC8BUWM2JygoOTorLhJENTVHP/xAAbAQEAAgMBAQAAAAAAAAAAAAAAAgQBAwUGB//EADQRAQACAgAEAggFBAIDAAAAAAABAgMRBBIhMQVBEyJRYXGRobGBwdHh8BQjMkIV8QY0Yv/aAAwDAQACEQMRAD8A7jAQEBAQEBAQEDy8BeAvAXgLwF4C8BAQED2AgICAgICAgICAgICAgICAgICB8mYHkDUqY0g2kdssf6eY2wDHGZ2PsY0xsZFxRjYz0ql4iR9zIQPZkICAgICAgICAgICAgICAgICAgfJEwPRAhMQVDHnz/jpNbLAaq/Zb4/8AEkwCqv2D8TMjIlRfsn4mYGxTdfsn4wN7CEeBiGWzJMEBMhAQEBAQEBAQEBAQEBAQEBAQEDyYCBX+IGVSL6xt7DAfG4MhZKFeq5jTHSsf8X8lkds6Yf5Yp/8Ajq/5zflGzTLSzamf+3U/znjZpJYbGqfZqD/Fb8o2LNlpBQEX9Tc/GTr2RltyTBATIQEBAQEBAQEBAQEBAQEBAQEBAQEwKDxhxRh6dY0mDnRsSoW1+Z5kcrzTe8RK9w/A5M0brpWTxNhG5U6x68qY/fkIy1W6+DZp/wBo+v6Nf+cOGJAFGp6sg+4mPSx7G2PA8mtzePlJU4hsQKdAHx1Pb7lMek9yX/C6jrf6fuy/zwqoARQT9pj+Ej6X3NM+GRHnK+8BcQfpdJgwVXQ8lv8AVPXfz/Cb8dtw53E4PRWWqbFYmQgICAgICAgICAgICAgICAgICAgIGnm+NFCi9U+ypI9/IfO0xadRtPHTntFXAscald3cXO9j673PxMozE2l6/hscVrEN7LuHWNOozHfSbDwJItNlcfRatxFKWiIarcP1qb09YOg95rcwgPM+F+kj6OW30+O1bcs9fze46phVRnw9YkiwanUFnILWupGxG8xE6Rxzki3Lkr+MMODbtVPkfvAMxrc7aM1NSmuCM1OGxSEnuk6W9x2/j3SWO3LZyONw89JdwEuvPEBAQEBAQEBAQEBAQEBAQEBAQEBAQKL9KmainRWgG7znUR10jYfO/wAJpy26adHw7FzZOZUuD8HdtVrg7EeIMhjq7fFZOSml3qfouGF6jog/rsoHz5zfM1r3caMufNPqRM/BT8/4iwlTUlOoahJ7xRHN/WwBE0Xz46+bscLiy49WyREfGY6KHjMLUY92hUt5oRK9+Kwz/tHzh1Z47h4jrkr84ZMqWrTZg1N1BHVTa49JiuWk9rR82jLxGG8ereJ/GGx2tnDA9b/OS81PJXcO88KZgK+FpuDcgaG96+Pnax9ZdpO4eYz05Mkwl5NpICAgICAgICAgICAgICAgICAgICBxT6UcaWxzgH6gRB+yG+9zKuWfWeh8Mry44n2ov+WsRTQB65orbZVANZh+598pW4u955cMb9/l8/P8G216ZbzGGnPPt/1j9ULWzhASUohm61KxNRj57mwmv+myX65Mk/COn7rlODzXjWXJMR7K+rH6tvKzmGLZUpllRyV7QLpprYXN2QbTZj8Pw7/x/Gev3ac1OA4aJm1YmY8pnc/VhoZfUI7TEYnsFvbv63e55XRfq/3rGWa8PWPKI/Bm/G8PTpix80+6IiPn+jZx2Q1aVIYqliFr0LgF6ZYFb7d5TyF7SVsMRG0cXG8Pnn0dqat7JiGlh6VasTopvU0i50qzWHmQNpCK+yErxix+cV/HX0dQ+hzF3SvS8Crj1BU/cssYZ8nG8Sr1iXSJvcsgICAgICAgICAgICAgICAgICAgIHE+IcPUrZhiOzANQ1WWnqNguiylz7tgPMznZqTmv6Py8/0dWMkRirS06rrdvb17R+P2QOB4e7TGvhqtYnQL1HTnqIB0gsP63O3SbqYoieWPJftx8YuHi2KuvKI/6RnEGBVcXUw+HpuRTsthqdmbSCSbe+1h4RasROoWuB4u18XPmtH2SfB74wFkw9IKVutYu5F3NwLgju6fACbKb7Q53iVMU258l+/bUeX882TKMsxWMqVaVfFuaNNitVgxKsyNyUHbmL3t4RETaesmTNw/D0rbHT1p7e74rNw6uCbCYmnh9ZplXDayTc6CLi/IdZONa6Odly5ZzRe/fo+sLVbB08vo0jbtal6xt9fuAn5t/pEjHqxEJZLentkvby7fNJ8AWTM8XTXl+ssP8VT+Jin+cp8RPNw9Jl0ubnOICAgICAgICAgICAgICAgICAgICBxXG075uR4Vap+LOfxEq0j+5M+90p/9WZ9uvtD44boFsfjK3QVCnqCfwAm2veUeJtEcPjr8Ze8M4ggY2tfnWqtfyQW/dma+bTnjrSvuhHfRkjBKlQ33PM9bKCT85jH2WPEv8619kNrh2sWy+uyC7MtZ7DmWbUf490zHZoyR/fiJ90MWV3weV1GbuvUVginY3furt7t5GOlW/LrNxURXt0+ndu4bOsI9LD16lWz4YMRS2JdimkAecbiY21ejyUtbHEd/1bv0UYhqmNqVG5ulRz72dD+MjjndlnjKcmGK+zTr0sOSQEBAQEBAQEBAQEBAQEBAQEBAQEDi/GwbCZi1YAkau094cXNvUn4StPq3l1MVfS8PNY7s+RZ5TxFSoKdPQNmLEWLu3M29BvNsTE9lLLivTXOrPDuaph+2w2J7mpn1attmJvufWYrOuixxGO0zW9OsahL5XiqFHBO1LUKao+lm5vse96mZjUQ0Xm+TL63eVDybPMRhh+rYW8DymuLadvNwFcurdpZcbm+IxThqrarfVUCyj3Dx8zI2ttt4fg6YOrxF35SDdfl7up/Q5gj2tWr0WmF9XYH7lM3Yo6uN4hfcRDqs3uUQEBAQEBAQEBAQEBAQEBAQEBAQEDnH0u4HalXA8abf7l/emnLHm6PAW6zVzLAtUVjoqdmQCS1iQABe7AA7bc7G01VmYdLPhpkiOaA0G7RjUwj4ph3i57QGxF1unKxG4FpOJ9sK96WrSIx3iI/D7tfMcXi8ZTAp4dlocgFBIYg252tYHoJmbb7HD8LTFfeS0bRGHy+s+y02Pe0cva0k299gT6TW685KVjrPvSeXZLiNZXsiGVdRuyL3SDYgkgEbHceBjUtOTNjmsTvuyUqfet528fmOci13l2/6MsF2eDD23quX9B3R9xPrLOOOjhcZbeTXsW2bFQgICAgICAgICAgICAgICAgICAgIFb+kLB9rgau26WqD0ax/0lpDJHqrHC25csOH4TEpSrBnUshDB1HMq9NlIF/7UrROpd+aTamq9/3ZsbndKqU7VnQq1OqWRQ13TUCLXFhbTY9LHaZm2+5ThrV3yanvHX2Shs0xwrGmUBVgX28C9d6i2PlqEjPVZw4pxxbm7dPpER+SexGKpdsEvoApVq1a2kkVq1FtQAvYkCwAv1tJ7janTHf0e+/WsR8IlHU8yp/UQNpWgaCFrBiWqa2ZgCbX1MLAnpI7b5xW7z3mdz8tQ2suwmpGq6hdGVAvUlw+/pp+cQ0ZLdeX2v0Jk2E7GhSpfYRVPvA3+d5brGoeeyW5rzLcmUCAgICAgICAgICAgICAgICAgICAgaua0O0o1af2qbL8VImJ7JUnVol+asxXvDcDe1zyG/XylOXqsPZ91coqX2NI3sBc+QNgSN+fSYmm/NKMlfewVsvemNRFIjUFvfxB6nkNvnI2xz7ZZ3F51E2h7QyxmQPqpAEavEgbcxbbn8pmMfTuzN4iddW5hckLNpWqjtYsEQXY2QtYAddh7r+RkoqjbJERuYmI962fRvlC4gVgwIAaiwa23dcsV95G396TxxtzeOyzjmNe92qWnDICAgICAgICAgICAgICAgICAgICAgDA/MvEFPTUdfBiPgZSnu9Xw3WsINvDpDoRD6p0GYMwUkLbUQCQt+Vz0mGdxE6me7Yy7LK2IbRSpl2A1EDwHXeIjfZDLkpirzXnUOkcEcLPhbV6u1ZgQqX+orAX1W9o+HSb6UmOsvPeJcfXL/bx9vb7f2XrhnLEw6BEBsX1sTuSzEXJ+XwEnWunNzZrZbc1lqmxpICAgICAgICAgICAgICAgICAgICAgIH5t4tH6+t/bb/eZSt3er4P/CFcYbzDpxCVyLM8RQ1rRIAcA1LqGFlvvY+8j1iLTHZqzcJjzzE3jt266XDDcY1FQrTo01RQtggNhcb7jYb9LdfKbPSzEdFCfBsczE3vMzO+8/z7rRwrmhrqS4Guwba9ipOnryOoEW902Y783dyPEeBjh7epPTt+f2bwzuoMbSw4IC6lDD7Wvf4Du+t5G1554iG7BwVJ4O2a3ed692v5K9Sw4xAQEBAQEBAQEBAQEBAQEBAQEBAQEBA/OXFOHbVr5irqZbf/AFdSPft8xKfLM21Hm9VwuSlKTNp1Fe/yReWZLWr11w6izE7k7qoIvqJF9rTNsVotyzGpW/6/h/QzmrbcR8/hqWZsIKYdW30s1PUp2Zwdjv7NvKa9L+KZtETHnqevlH6pLI817BGp9x1qFBVpspN1Aa9iCLN068x4SUTMK/FcH6a0W6xNd6mJ7T+jquSrh2p9pQUAOTchQpuCQQ3mCDLNOXW4eN4v09cnJmmZmPfv5K3h6lsfq3/pluGA9moNgfj8pVmf7n4vSxjieB5f/n8nWJeeQICAgICAgICAgICAgICAgICAgICAgYMdW0U3f7KM3wUmGYfn/McxZcO9G1wawc3BI3TTYi/8XkuAje5XfGo5eT3x/Pukvo2pU+0Io6lJQrXUsSNSVNiAeWzX9ZYz1jl373KxTO9IvP6Ao4irTRTem11Y8zcXva3/AAQs5ExqdPo/A3nLgre3nHVucJ8PjF9oWcqqKpSyi7Ak9enLfrvM1pzK3iHiP9NWtqxvczv3fzy+DpfC2VChRSkOm7eBcgXt4CWaV1Gnk+O4qeJzTk+Xw8kLjMuX+UhTZ2AY9qvXfvMdP7Pz8pWvTeTTu4OKmPDvSREdPVn7R93S0NwD4y48u9gICAgICAgICAgICAgICAgICAgICBFcT10TDsHYKrlabEnSNLuA1z07uqZjub11UPMeEVxL1arVmpM9S6mnZh2QphRbwNx8h74w3nHNtx3b+LvGamOsf6x9Znqn8g4doYNAlJN/bqsBqfcklvykr5Jv3Va0irU4r4STFjWjaKyghTyDbbB/z8DNGTHvrHd2fDPFJ4WeW0brP0+CH4EyKvhu37ZNJOlV/aYtbpb6vxkMNZ67ha8b4vDmrSMU77zP01+aq8S55VxFRr3CJUKIitcWVraulm2vc8unn2sWPlr0h5DLk5rd5+38/kL1wRiP0umnasWq4Zu617lkdSBq6kj8BKXF4Ii0Wh0OD4y9cV8flPSfn3dCp8reE0QS+5lggICAgICAgICAgICAgICAgICAgIFM+k1yaC0giv3aldgxNtNKmRsAN2vUFh4zbh1zdWvJvl6PjgbD10wdIYhCKigrZtzpDHST52kcuubolTem1XyhKzl6lWoWGyG6jRfwUCxPmQeU0TjiZ3Muhj4+2OvLSsRHn7/r9m5l+WLRGlHci3J2L7+Nzv6cpOteVoz8ROaea0RE+6NInP8AizL8JUFDEV9D2DW0u2x5ElVNus2xjmY3CtNo3pxynUWoK1OkADTruf0ktekaTO2k3HNiLEW6esvVvzxqFS2OKTuV4+jXEJh8S1OrVBaoAoATTZriwNmNiRta220hnpa1fbpLFatZdcpNcn+P46TnrjLMsEBAQEBAQEBAQEBAQEBAQEBAQEBAr/EzLT/6k7tTpsiKRsWqMluW/NQPWRvflrLfwuD02atPb3+HefoouB42xVImnWQVTZiN1p2a5PeYC1tj05Ac5WrmtHd6biPBcGSObDPL9VpyjOaOKTtKRs3t0zbUD7uo85YpeLdnn+N4DLwt+W8dPKfKX1ieIMPRJWrWCMoDFbMSAeR2ETkrE6ljB4fxGesWx13E/BjzrIBiT2qOocoF1MgcMu5FxcHr0MtYs80jXk52XDueveHKV4VxlGqcEQq6GfGahfRUA0BAt9xytY7jz678VomOn4/o1ZI6suUYeo9GpjlcaKenY2L9pUbu22uCCRfltNs3rzRHta4raImfY7plVUsqOfaUMfeVBnMtGrTC9E7hIQEBAQEBAQEBAQEBAQEBAQEBAQEBAqnHtIth6gB5AN8GE05o9V0fCrxTiq789x9HKcUgubC9yugkW5bEADz29JUe0paddfxYsuzKrhavbU6YDC+nUCRYqbg8trH7pKtprO4Z4jh8fE4vR5J6fzTbbMMTXrNqNPXiFtzAUqVsF5921uR3uB6z3M797TXBgwYo5YnVJ/He+/v/AEX3BZmaODw6UlarVaivZ0+pOjm59lR4+UtYdTy1mXjvEMV5zZsuukTP38vu3sqyytUpq2OKPWBYrouoVXA7p0nvDbr5c7Xli14rP9vs5kVm0ev3Y8vyOgKVWj+jJRouQAigB20G+t2+0TuPC3nMWvNZiYnqzFdxMTCZNfTVw1JdgS23iqUW2+YPpIR1iZSnpMQm5FkgICAgICAgICAgICAgICAgICAgIFH4/wA2ahZFAJqeNzsFF7AEb/kZsw4oyTPMXy2xctq9/wB3OBiO1AUXDpu6eBJF2TmdBPmbE+cq8Vwvousdvs9P4R4rXid0ydLff94auOzenSAQq9Z0Yv2aXCqzAC9R+Za1thym3BwkWjmvv4R+ar4h43OLJamCI9k2n3eUR8fNgy7OFrtrOBKqjLrZCxsNXJgRa3OWZ4PFaPV3EufT/wAg4zHOrTzRP0XarxHTWt+lrSuVp6EXWukhuR1W226W8PCUMm8eTrHZ2OD4SOJ4SKVv0tO5nXX4fyW2vHNTUhamFU7MpDBr73KtezAd3p7XlIzmlL/gsepiLTM+U9PrCwZNn1DEjutpa9tDWBv4DofSTplrZyeL8Nz8NPWNx7Y/nRJpQviaLEX0pVt5MezH3ahLFZ9SY+DmT/lCckUiAgICAgICAgICAgICAgICAgICAgVzijJqGIdDVDEKD3QbA38SNwQQDt4SdMk07IXpF+7k+XYas7aqbLh6lCo7U69XuCqwsvZdNiRv05yzktN69I21Y6xSerJ9H7UTUfAYnDsalTtGcn431A33F7EbbechN5rSIjpKfJFrTM9YbL8FUsGxq1a7C+o0ggawAIt2h2JO47o2v1sJDNxcxXUdFzw3w302TetxGtxvv/NNV6L2p6zpVrtsbsVtYbchYbW6XM5VpmesvdY4x13XHHbUa7RAaKsrBav6sMAiue9c+1pGw8/KR2lPNuN19bXeO3wY8G1txsym4sfDw8d/umOzZE89evaXYeFMWa1CnUYd+xDHzBt89jL2K3NXbw3iOCuHiLUr28k3NiiQEBAQEBAQEBAQEBAQEBAQEBAQEDTx4BK367X87iYkcM4gr9tVqhwSdZ72prrv0X6uwtOlWvq6VJtqds/DlJaApYyjWLMp7KrTqWa2qwIHVd7cuYkJpFo0nNpidrHxXjjUb6oZFpagp9l6psC3iRpNh6zk5+lpifJ67wXHX0MXidTafnEez59ZVx2pXpndthrB6nmbW5C+0rzrpLvVi/rR8nxUqK17BVBY2XnpG3XnIS2VrMd+v5s9AXZbHe+nfayhbXv7vumWLdIno6pwTRYYZWbmxLdBzPgPcD6y5g/x28V4tes8TMV8tQsE3OaQEBAQEBAQEBAQEBAQEBAQEBAQEDFiFuNuY3gc2zrhTDvWeocQtPVqezWXTqU897st1J5jYHwlivEdO3Vp9F17qblGVVu1qkW0hyr99QvcZhfc77q2/kZZrekdZnu1Xi06iI7LFxdSWmRTNWmO4mtdYB1qCApF7lrE2B9Os43E7m8zHm9h4HnpXFFbT1idfP8A6QLY/WXra0+qNXeQd093ui/La1xNExM9dOzXJgrFac0e2OrHRx9HT9W7NZkI1N3NJFiB47HxmOWfYz/UUtb1bb6eUfX9kxwzh6eIcguiAjWWYgWUXNlUkevgAZmmObTpX4/j6cPjrbe5ntHt98/D7uwYDDimioBYKAoHkBaXaxqNPF5Lze82nvPVsSSBAQEBAQEBAQEBAQEBAQEBAQEBAQPG5bRIqee06esVK+GZyn9G6hmFrg7hfMdR4+MxE+0RuU0srqKoRAhVtXZuXRg3d30sbkHQPI3PUm8u4wcQrk6uFxFQB6zAX7R76hexJB7g3O5sNxMTWJ6S2YslsduarNT4LyoKCqkAENcVXsSt7E3ax5nfzMjOKFqviGas76fLsi8NgcjNRqKI7lRoLA4hlPdtZXBs1gSLjxMxyUhG3GZ56718Pksy5UlULTp4crT0hS5NSnZQGACgWPJmudufWZ6R0hWvebTu07lbVkoQewEBAQEBAQEBAQEBAQEBAQEBAQEBAQEDDWwlN9mpq39pQfvmNQNU5JhP/Wpf5aflGoHtPJMIu4w1EeYpp+Uag23KdJV5KB7gBM6H3AQEBAQEBAQEBAQEBAQEBAQEBAQEBAQEBAQEBAQEBAQEBAQEBAQEBAQ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data:image/jpeg;base64,/9j/4AAQSkZJRgABAQAAAQABAAD/2wCEAAkGBxAREhUQExEWFRUWFxoUEhMWFxQXGBgVFhIXFxwZFxUYHSggGBomHxcXIjEhJSksMC4uFx80PzMsNygtMCsBCgoKDg0OGxAQGi0mICQ0LSwsLzcsLC0vLDQ0LC8sLC8tLCwtLDQsLC0sLC8vNC0sLCwsLCwsLCwsLCwsLCwsLP/AABEIAOEA4QMBEQACEQEDEQH/xAAcAAEAAgMBAQEAAAAAAAAAAAAABQYDBAcBAgj/xABDEAACAQIEAwUEBgULBQAAAAABAgADEQQFEiEGMUETIlFhgUJxkaEHMlKxwdEUI5LC8BUWM2JygoOTorLhJENTVHP/xAAbAQEAAgMBAQAAAAAAAAAAAAAAAgQBAwUGB//EADQRAQACAgAEAggFBAIDAAAAAAABAgMRBBIhMQVBEyJRYXGRobGBwdHh8BQjMkIV8QY0Yv/aAAwDAQACEQMRAD8A7jAQEBAQEBAQEDy8BeAvAXgLwF4C8BAQED2AgICAgICAgICAgICAgICAgICB8mYHkDUqY0g2kdssf6eY2wDHGZ2PsY0xsZFxRjYz0ql4iR9zIQPZkICAgICAgICAgICAgICAgICAgfJEwPRAhMQVDHnz/jpNbLAaq/Zb4/8AEkwCqv2D8TMjIlRfsn4mYGxTdfsn4wN7CEeBiGWzJMEBMhAQEBAQEBAQEBAQEBAQEBAQEDyYCBX+IGVSL6xt7DAfG4MhZKFeq5jTHSsf8X8lkds6Yf5Yp/8Ajq/5zflGzTLSzamf+3U/znjZpJYbGqfZqD/Fb8o2LNlpBQEX9Tc/GTr2RltyTBATIQEBAQEBAQEBAQEBAQEBAQEBAQEwKDxhxRh6dY0mDnRsSoW1+Z5kcrzTe8RK9w/A5M0brpWTxNhG5U6x68qY/fkIy1W6+DZp/wBo+v6Nf+cOGJAFGp6sg+4mPSx7G2PA8mtzePlJU4hsQKdAHx1Pb7lMek9yX/C6jrf6fuy/zwqoARQT9pj+Ej6X3NM+GRHnK+8BcQfpdJgwVXQ8lv8AVPXfz/Cb8dtw53E4PRWWqbFYmQgICAgICAgICAgICAgICAgICAgIGnm+NFCi9U+ypI9/IfO0xadRtPHTntFXAscald3cXO9j673PxMozE2l6/hscVrEN7LuHWNOozHfSbDwJItNlcfRatxFKWiIarcP1qb09YOg95rcwgPM+F+kj6OW30+O1bcs9fze46phVRnw9YkiwanUFnILWupGxG8xE6Rxzki3Lkr+MMODbtVPkfvAMxrc7aM1NSmuCM1OGxSEnuk6W9x2/j3SWO3LZyONw89JdwEuvPEBAQEBAQEBAQEBAQEBAQEBAQEBAQKL9KmainRWgG7znUR10jYfO/wAJpy26adHw7FzZOZUuD8HdtVrg7EeIMhjq7fFZOSml3qfouGF6jog/rsoHz5zfM1r3caMufNPqRM/BT8/4iwlTUlOoahJ7xRHN/WwBE0Xz46+bscLiy49WyREfGY6KHjMLUY92hUt5oRK9+Kwz/tHzh1Z47h4jrkr84ZMqWrTZg1N1BHVTa49JiuWk9rR82jLxGG8ereJ/GGx2tnDA9b/OS81PJXcO88KZgK+FpuDcgaG96+Pnax9ZdpO4eYz05Mkwl5NpICAgICAgICAgICAgICAgICAgICBxT6UcaWxzgH6gRB+yG+9zKuWfWeh8Mry44n2ov+WsRTQB65orbZVANZh+598pW4u955cMb9/l8/P8G216ZbzGGnPPt/1j9ULWzhASUohm61KxNRj57mwmv+myX65Mk/COn7rlODzXjWXJMR7K+rH6tvKzmGLZUpllRyV7QLpprYXN2QbTZj8Pw7/x/Gev3ac1OA4aJm1YmY8pnc/VhoZfUI7TEYnsFvbv63e55XRfq/3rGWa8PWPKI/Bm/G8PTpix80+6IiPn+jZx2Q1aVIYqliFr0LgF6ZYFb7d5TyF7SVsMRG0cXG8Pnn0dqat7JiGlh6VasTopvU0i50qzWHmQNpCK+yErxix+cV/HX0dQ+hzF3SvS8Crj1BU/cssYZ8nG8Sr1iXSJvcsgICAgICAgICAgICAgICAgICAgIHE+IcPUrZhiOzANQ1WWnqNguiylz7tgPMznZqTmv6Py8/0dWMkRirS06rrdvb17R+P2QOB4e7TGvhqtYnQL1HTnqIB0gsP63O3SbqYoieWPJftx8YuHi2KuvKI/6RnEGBVcXUw+HpuRTsthqdmbSCSbe+1h4RasROoWuB4u18XPmtH2SfB74wFkw9IKVutYu5F3NwLgju6fACbKb7Q53iVMU258l+/bUeX882TKMsxWMqVaVfFuaNNitVgxKsyNyUHbmL3t4RETaesmTNw/D0rbHT1p7e74rNw6uCbCYmnh9ZplXDayTc6CLi/IdZONa6Odly5ZzRe/fo+sLVbB08vo0jbtal6xt9fuAn5t/pEjHqxEJZLentkvby7fNJ8AWTM8XTXl+ssP8VT+Jin+cp8RPNw9Jl0ubnOICAgICAgICAgICAgICAgICAgICBxXG075uR4Vap+LOfxEq0j+5M+90p/9WZ9uvtD44boFsfjK3QVCnqCfwAm2veUeJtEcPjr8Ze8M4ggY2tfnWqtfyQW/dma+bTnjrSvuhHfRkjBKlQ33PM9bKCT85jH2WPEv8619kNrh2sWy+uyC7MtZ7DmWbUf490zHZoyR/fiJ90MWV3weV1GbuvUVginY3furt7t5GOlW/LrNxURXt0+ndu4bOsI9LD16lWz4YMRS2JdimkAecbiY21ejyUtbHEd/1bv0UYhqmNqVG5ulRz72dD+MjjndlnjKcmGK+zTr0sOSQEBAQEBAQEBAQEBAQEBAQEBAQEDi/GwbCZi1YAkau094cXNvUn4StPq3l1MVfS8PNY7s+RZ5TxFSoKdPQNmLEWLu3M29BvNsTE9lLLivTXOrPDuaph+2w2J7mpn1attmJvufWYrOuixxGO0zW9OsahL5XiqFHBO1LUKao+lm5vse96mZjUQ0Xm+TL63eVDybPMRhh+rYW8DymuLadvNwFcurdpZcbm+IxThqrarfVUCyj3Dx8zI2ttt4fg6YOrxF35SDdfl7up/Q5gj2tWr0WmF9XYH7lM3Yo6uN4hfcRDqs3uUQEBAQEBAQEBAQEBAQEBAQEBAQEDnH0u4HalXA8abf7l/emnLHm6PAW6zVzLAtUVjoqdmQCS1iQABe7AA7bc7G01VmYdLPhpkiOaA0G7RjUwj4ph3i57QGxF1unKxG4FpOJ9sK96WrSIx3iI/D7tfMcXi8ZTAp4dlocgFBIYg252tYHoJmbb7HD8LTFfeS0bRGHy+s+y02Pe0cva0k299gT6TW685KVjrPvSeXZLiNZXsiGVdRuyL3SDYgkgEbHceBjUtOTNjmsTvuyUqfet528fmOci13l2/6MsF2eDD23quX9B3R9xPrLOOOjhcZbeTXsW2bFQgICAgICAgICAgICAgICAgICAgIFb+kLB9rgau26WqD0ax/0lpDJHqrHC25csOH4TEpSrBnUshDB1HMq9NlIF/7UrROpd+aTamq9/3ZsbndKqU7VnQq1OqWRQ13TUCLXFhbTY9LHaZm2+5ThrV3yanvHX2Shs0xwrGmUBVgX28C9d6i2PlqEjPVZw4pxxbm7dPpER+SexGKpdsEvoApVq1a2kkVq1FtQAvYkCwAv1tJ7janTHf0e+/WsR8IlHU8yp/UQNpWgaCFrBiWqa2ZgCbX1MLAnpI7b5xW7z3mdz8tQ2suwmpGq6hdGVAvUlw+/pp+cQ0ZLdeX2v0Jk2E7GhSpfYRVPvA3+d5brGoeeyW5rzLcmUCAgICAgICAgICAgICAgICAgICAgaua0O0o1af2qbL8VImJ7JUnVol+asxXvDcDe1zyG/XylOXqsPZ91coqX2NI3sBc+QNgSN+fSYmm/NKMlfewVsvemNRFIjUFvfxB6nkNvnI2xz7ZZ3F51E2h7QyxmQPqpAEavEgbcxbbn8pmMfTuzN4iddW5hckLNpWqjtYsEQXY2QtYAddh7r+RkoqjbJERuYmI962fRvlC4gVgwIAaiwa23dcsV95G396TxxtzeOyzjmNe92qWnDICAgICAgICAgICAgICAgICAgICAgDA/MvEFPTUdfBiPgZSnu9Xw3WsINvDpDoRD6p0GYMwUkLbUQCQt+Vz0mGdxE6me7Yy7LK2IbRSpl2A1EDwHXeIjfZDLkpirzXnUOkcEcLPhbV6u1ZgQqX+orAX1W9o+HSb6UmOsvPeJcfXL/bx9vb7f2XrhnLEw6BEBsX1sTuSzEXJ+XwEnWunNzZrZbc1lqmxpICAgICAgICAgICAgICAgICAgICAgIH5t4tH6+t/bb/eZSt3er4P/CFcYbzDpxCVyLM8RQ1rRIAcA1LqGFlvvY+8j1iLTHZqzcJjzzE3jt266XDDcY1FQrTo01RQtggNhcb7jYb9LdfKbPSzEdFCfBsczE3vMzO+8/z7rRwrmhrqS4Guwba9ipOnryOoEW902Y783dyPEeBjh7epPTt+f2bwzuoMbSw4IC6lDD7Wvf4Du+t5G1554iG7BwVJ4O2a3ed692v5K9Sw4xAQEBAQEBAQEBAQEBAQEBAQEBAQEBA/OXFOHbVr5irqZbf/AFdSPft8xKfLM21Hm9VwuSlKTNp1Fe/yReWZLWr11w6izE7k7qoIvqJF9rTNsVotyzGpW/6/h/QzmrbcR8/hqWZsIKYdW30s1PUp2Zwdjv7NvKa9L+KZtETHnqevlH6pLI817BGp9x1qFBVpspN1Aa9iCLN068x4SUTMK/FcH6a0W6xNd6mJ7T+jquSrh2p9pQUAOTchQpuCQQ3mCDLNOXW4eN4v09cnJmmZmPfv5K3h6lsfq3/pluGA9moNgfj8pVmf7n4vSxjieB5f/n8nWJeeQICAgICAgICAgICAgICAgICAgICAgYMdW0U3f7KM3wUmGYfn/McxZcO9G1wawc3BI3TTYi/8XkuAje5XfGo5eT3x/Pukvo2pU+0Io6lJQrXUsSNSVNiAeWzX9ZYz1jl373KxTO9IvP6Ao4irTRTem11Y8zcXva3/AAQs5ExqdPo/A3nLgre3nHVucJ8PjF9oWcqqKpSyi7Ak9enLfrvM1pzK3iHiP9NWtqxvczv3fzy+DpfC2VChRSkOm7eBcgXt4CWaV1Gnk+O4qeJzTk+Xw8kLjMuX+UhTZ2AY9qvXfvMdP7Pz8pWvTeTTu4OKmPDvSREdPVn7R93S0NwD4y48u9gICAgICAgICAgICAgICAgICAgICBFcT10TDsHYKrlabEnSNLuA1z07uqZjub11UPMeEVxL1arVmpM9S6mnZh2QphRbwNx8h74w3nHNtx3b+LvGamOsf6x9Znqn8g4doYNAlJN/bqsBqfcklvykr5Jv3Va0irU4r4STFjWjaKyghTyDbbB/z8DNGTHvrHd2fDPFJ4WeW0brP0+CH4EyKvhu37ZNJOlV/aYtbpb6vxkMNZ67ha8b4vDmrSMU77zP01+aq8S55VxFRr3CJUKIitcWVraulm2vc8unn2sWPlr0h5DLk5rd5+38/kL1wRiP0umnasWq4Zu617lkdSBq6kj8BKXF4Ii0Wh0OD4y9cV8flPSfn3dCp8reE0QS+5lggICAgICAgICAgICAgICAgICAgIFM+k1yaC0giv3aldgxNtNKmRsAN2vUFh4zbh1zdWvJvl6PjgbD10wdIYhCKigrZtzpDHST52kcuubolTem1XyhKzl6lWoWGyG6jRfwUCxPmQeU0TjiZ3Muhj4+2OvLSsRHn7/r9m5l+WLRGlHci3J2L7+Nzv6cpOteVoz8ROaea0RE+6NInP8AizL8JUFDEV9D2DW0u2x5ElVNus2xjmY3CtNo3pxynUWoK1OkADTruf0ktekaTO2k3HNiLEW6esvVvzxqFS2OKTuV4+jXEJh8S1OrVBaoAoATTZriwNmNiRta220hnpa1fbpLFatZdcpNcn+P46TnrjLMsEBAQEBAQEBAQEBAQEBAQEBAQEBAr/EzLT/6k7tTpsiKRsWqMluW/NQPWRvflrLfwuD02atPb3+HefoouB42xVImnWQVTZiN1p2a5PeYC1tj05Ac5WrmtHd6biPBcGSObDPL9VpyjOaOKTtKRs3t0zbUD7uo85YpeLdnn+N4DLwt+W8dPKfKX1ieIMPRJWrWCMoDFbMSAeR2ETkrE6ljB4fxGesWx13E/BjzrIBiT2qOocoF1MgcMu5FxcHr0MtYs80jXk52XDueveHKV4VxlGqcEQq6GfGahfRUA0BAt9xytY7jz678VomOn4/o1ZI6suUYeo9GpjlcaKenY2L9pUbu22uCCRfltNs3rzRHta4raImfY7plVUsqOfaUMfeVBnMtGrTC9E7hIQEBAQEBAQEBAQEBAQEBAQEBAQEBAqnHtIth6gB5AN8GE05o9V0fCrxTiq789x9HKcUgubC9yugkW5bEADz29JUe0paddfxYsuzKrhavbU6YDC+nUCRYqbg8trH7pKtprO4Z4jh8fE4vR5J6fzTbbMMTXrNqNPXiFtzAUqVsF5921uR3uB6z3M797TXBgwYo5YnVJ/He+/v/AEX3BZmaODw6UlarVaivZ0+pOjm59lR4+UtYdTy1mXjvEMV5zZsuukTP38vu3sqyytUpq2OKPWBYrouoVXA7p0nvDbr5c7Xli14rP9vs5kVm0ev3Y8vyOgKVWj+jJRouQAigB20G+t2+0TuPC3nMWvNZiYnqzFdxMTCZNfTVw1JdgS23iqUW2+YPpIR1iZSnpMQm5FkgICAgICAgICAgICAgICAgICAgIFH4/wA2ahZFAJqeNzsFF7AEb/kZsw4oyTPMXy2xctq9/wB3OBiO1AUXDpu6eBJF2TmdBPmbE+cq8Vwvousdvs9P4R4rXid0ydLff94auOzenSAQq9Z0Yv2aXCqzAC9R+Za1thym3BwkWjmvv4R+ar4h43OLJamCI9k2n3eUR8fNgy7OFrtrOBKqjLrZCxsNXJgRa3OWZ4PFaPV3EufT/wAg4zHOrTzRP0XarxHTWt+lrSuVp6EXWukhuR1W226W8PCUMm8eTrHZ2OD4SOJ4SKVv0tO5nXX4fyW2vHNTUhamFU7MpDBr73KtezAd3p7XlIzmlL/gsepiLTM+U9PrCwZNn1DEjutpa9tDWBv4DofSTplrZyeL8Nz8NPWNx7Y/nRJpQviaLEX0pVt5MezH3ahLFZ9SY+DmT/lCckUiAgICAgICAgICAgICAgICAgICAgVzijJqGIdDVDEKD3QbA38SNwQQDt4SdMk07IXpF+7k+XYas7aqbLh6lCo7U69XuCqwsvZdNiRv05yzktN69I21Y6xSerJ9H7UTUfAYnDsalTtGcn431A33F7EbbechN5rSIjpKfJFrTM9YbL8FUsGxq1a7C+o0ggawAIt2h2JO47o2v1sJDNxcxXUdFzw3w302TetxGtxvv/NNV6L2p6zpVrtsbsVtYbchYbW6XM5VpmesvdY4x13XHHbUa7RAaKsrBav6sMAiue9c+1pGw8/KR2lPNuN19bXeO3wY8G1txsym4sfDw8d/umOzZE89evaXYeFMWa1CnUYd+xDHzBt89jL2K3NXbw3iOCuHiLUr28k3NiiQEBAQEBAQEBAQEBAQEBAQEBAQEDTx4BK367X87iYkcM4gr9tVqhwSdZ72prrv0X6uwtOlWvq6VJtqds/DlJaApYyjWLMp7KrTqWa2qwIHVd7cuYkJpFo0nNpidrHxXjjUb6oZFpagp9l6psC3iRpNh6zk5+lpifJ67wXHX0MXidTafnEez59ZVx2pXpndthrB6nmbW5C+0rzrpLvVi/rR8nxUqK17BVBY2XnpG3XnIS2VrMd+v5s9AXZbHe+nfayhbXv7vumWLdIno6pwTRYYZWbmxLdBzPgPcD6y5g/x28V4tes8TMV8tQsE3OaQEBAQEBAQEBAQEBAQEBAQEBAQEDFiFuNuY3gc2zrhTDvWeocQtPVqezWXTqU897st1J5jYHwlivEdO3Vp9F17qblGVVu1qkW0hyr99QvcZhfc77q2/kZZrekdZnu1Xi06iI7LFxdSWmRTNWmO4mtdYB1qCApF7lrE2B9Os43E7m8zHm9h4HnpXFFbT1idfP8A6QLY/WXra0+qNXeQd093ui/La1xNExM9dOzXJgrFac0e2OrHRx9HT9W7NZkI1N3NJFiB47HxmOWfYz/UUtb1bb6eUfX9kxwzh6eIcguiAjWWYgWUXNlUkevgAZmmObTpX4/j6cPjrbe5ntHt98/D7uwYDDimioBYKAoHkBaXaxqNPF5Lze82nvPVsSSBAQEBAQEBAQEBAQEBAQEBAQEBAQPG5bRIqee06esVK+GZyn9G6hmFrg7hfMdR4+MxE+0RuU0srqKoRAhVtXZuXRg3d30sbkHQPI3PUm8u4wcQrk6uFxFQB6zAX7R76hexJB7g3O5sNxMTWJ6S2YslsduarNT4LyoKCqkAENcVXsSt7E3ax5nfzMjOKFqviGas76fLsi8NgcjNRqKI7lRoLA4hlPdtZXBs1gSLjxMxyUhG3GZ56718Pksy5UlULTp4crT0hS5NSnZQGACgWPJmudufWZ6R0hWvebTu07lbVkoQewEBAQEBAQEBAQEBAQEBAQEBAQEBAQEDDWwlN9mpq39pQfvmNQNU5JhP/Wpf5aflGoHtPJMIu4w1EeYpp+Uag23KdJV5KB7gBM6H3AQEBAQEBAQEBAQEBAQEBAQEBAQEBAQEBAQEBAQEBAQEBAQEBAQEBAQ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data:image/jpeg;base64,/9j/4AAQSkZJRgABAQAAAQABAAD/2wCEAAkGBxAREhUQExEWFRUWFxoUEhMWFxQXGBgVFhIXFxwZFxUYHSggGBomHxcXIjEhJSksMC4uFx80PzMsNygtMCsBCgoKDg0OGxAQGi0mICQ0LSwsLzcsLC0vLDQ0LC8sLC8tLCwtLDQsLC0sLC8vNC0sLCwsLCwsLCwsLCwsLCwsLP/AABEIAOEA4QMBEQACEQEDEQH/xAAcAAEAAgMBAQEAAAAAAAAAAAAABQYDBAcBAgj/xABDEAACAQIEAwUEBgULBQAAAAABAgADEQQFEiEGMUETIlFhgUJxkaEHMlKxwdEUI5LC8BUWM2JygoOTorLhJENTVHP/xAAbAQEAAgMBAQAAAAAAAAAAAAAAAgQBAwUGB//EADQRAQACAgAEAggFBAIDAAAAAAABAgMRBBIhMQVBEyJRYXGRobGBwdHh8BQjMkIV8QY0Yv/aAAwDAQACEQMRAD8A7jAQEBAQEBAQEDy8BeAvAXgLwF4C8BAQED2AgICAgICAgICAgICAgICAgICB8mYHkDUqY0g2kdssf6eY2wDHGZ2PsY0xsZFxRjYz0ql4iR9zIQPZkICAgICAgICAgICAgICAgICAgfJEwPRAhMQVDHnz/jpNbLAaq/Zb4/8AEkwCqv2D8TMjIlRfsn4mYGxTdfsn4wN7CEeBiGWzJMEBMhAQEBAQEBAQEBAQEBAQEBAQEDyYCBX+IGVSL6xt7DAfG4MhZKFeq5jTHSsf8X8lkds6Yf5Yp/8Ajq/5zflGzTLSzamf+3U/znjZpJYbGqfZqD/Fb8o2LNlpBQEX9Tc/GTr2RltyTBATIQEBAQEBAQEBAQEBAQEBAQEBAQEwKDxhxRh6dY0mDnRsSoW1+Z5kcrzTe8RK9w/A5M0brpWTxNhG5U6x68qY/fkIy1W6+DZp/wBo+v6Nf+cOGJAFGp6sg+4mPSx7G2PA8mtzePlJU4hsQKdAHx1Pb7lMek9yX/C6jrf6fuy/zwqoARQT9pj+Ej6X3NM+GRHnK+8BcQfpdJgwVXQ8lv8AVPXfz/Cb8dtw53E4PRWWqbFYmQgICAgICAgICAgICAgICAgICAgIGnm+NFCi9U+ypI9/IfO0xadRtPHTntFXAscald3cXO9j673PxMozE2l6/hscVrEN7LuHWNOozHfSbDwJItNlcfRatxFKWiIarcP1qb09YOg95rcwgPM+F+kj6OW30+O1bcs9fze46phVRnw9YkiwanUFnILWupGxG8xE6Rxzki3Lkr+MMODbtVPkfvAMxrc7aM1NSmuCM1OGxSEnuk6W9x2/j3SWO3LZyONw89JdwEuvPEBAQEBAQEBAQEBAQEBAQEBAQEBAQKL9KmainRWgG7znUR10jYfO/wAJpy26adHw7FzZOZUuD8HdtVrg7EeIMhjq7fFZOSml3qfouGF6jog/rsoHz5zfM1r3caMufNPqRM/BT8/4iwlTUlOoahJ7xRHN/WwBE0Xz46+bscLiy49WyREfGY6KHjMLUY92hUt5oRK9+Kwz/tHzh1Z47h4jrkr84ZMqWrTZg1N1BHVTa49JiuWk9rR82jLxGG8ereJ/GGx2tnDA9b/OS81PJXcO88KZgK+FpuDcgaG96+Pnax9ZdpO4eYz05Mkwl5NpICAgICAgICAgICAgICAgICAgICBxT6UcaWxzgH6gRB+yG+9zKuWfWeh8Mry44n2ov+WsRTQB65orbZVANZh+598pW4u955cMb9/l8/P8G216ZbzGGnPPt/1j9ULWzhASUohm61KxNRj57mwmv+myX65Mk/COn7rlODzXjWXJMR7K+rH6tvKzmGLZUpllRyV7QLpprYXN2QbTZj8Pw7/x/Gev3ac1OA4aJm1YmY8pnc/VhoZfUI7TEYnsFvbv63e55XRfq/3rGWa8PWPKI/Bm/G8PTpix80+6IiPn+jZx2Q1aVIYqliFr0LgF6ZYFb7d5TyF7SVsMRG0cXG8Pnn0dqat7JiGlh6VasTopvU0i50qzWHmQNpCK+yErxix+cV/HX0dQ+hzF3SvS8Crj1BU/cssYZ8nG8Sr1iXSJvcsgICAgICAgICAgICAgICAgICAgIHE+IcPUrZhiOzANQ1WWnqNguiylz7tgPMznZqTmv6Py8/0dWMkRirS06rrdvb17R+P2QOB4e7TGvhqtYnQL1HTnqIB0gsP63O3SbqYoieWPJftx8YuHi2KuvKI/6RnEGBVcXUw+HpuRTsthqdmbSCSbe+1h4RasROoWuB4u18XPmtH2SfB74wFkw9IKVutYu5F3NwLgju6fACbKb7Q53iVMU258l+/bUeX882TKMsxWMqVaVfFuaNNitVgxKsyNyUHbmL3t4RETaesmTNw/D0rbHT1p7e74rNw6uCbCYmnh9ZplXDayTc6CLi/IdZONa6Odly5ZzRe/fo+sLVbB08vo0jbtal6xt9fuAn5t/pEjHqxEJZLentkvby7fNJ8AWTM8XTXl+ssP8VT+Jin+cp8RPNw9Jl0ubnOICAgICAgICAgICAgICAgICAgICBxXG075uR4Vap+LOfxEq0j+5M+90p/9WZ9uvtD44boFsfjK3QVCnqCfwAm2veUeJtEcPjr8Ze8M4ggY2tfnWqtfyQW/dma+bTnjrSvuhHfRkjBKlQ33PM9bKCT85jH2WPEv8619kNrh2sWy+uyC7MtZ7DmWbUf490zHZoyR/fiJ90MWV3weV1GbuvUVginY3furt7t5GOlW/LrNxURXt0+ndu4bOsI9LD16lWz4YMRS2JdimkAecbiY21ejyUtbHEd/1bv0UYhqmNqVG5ulRz72dD+MjjndlnjKcmGK+zTr0sOSQEBAQEBAQEBAQEBAQEBAQEBAQEDi/GwbCZi1YAkau094cXNvUn4StPq3l1MVfS8PNY7s+RZ5TxFSoKdPQNmLEWLu3M29BvNsTE9lLLivTXOrPDuaph+2w2J7mpn1attmJvufWYrOuixxGO0zW9OsahL5XiqFHBO1LUKao+lm5vse96mZjUQ0Xm+TL63eVDybPMRhh+rYW8DymuLadvNwFcurdpZcbm+IxThqrarfVUCyj3Dx8zI2ttt4fg6YOrxF35SDdfl7up/Q5gj2tWr0WmF9XYH7lM3Yo6uN4hfcRDqs3uUQEBAQEBAQEBAQEBAQEBAQEBAQEDnH0u4HalXA8abf7l/emnLHm6PAW6zVzLAtUVjoqdmQCS1iQABe7AA7bc7G01VmYdLPhpkiOaA0G7RjUwj4ph3i57QGxF1unKxG4FpOJ9sK96WrSIx3iI/D7tfMcXi8ZTAp4dlocgFBIYg252tYHoJmbb7HD8LTFfeS0bRGHy+s+y02Pe0cva0k299gT6TW685KVjrPvSeXZLiNZXsiGVdRuyL3SDYgkgEbHceBjUtOTNjmsTvuyUqfet528fmOci13l2/6MsF2eDD23quX9B3R9xPrLOOOjhcZbeTXsW2bFQgICAgICAgICAgICAgICAgICAgIFb+kLB9rgau26WqD0ax/0lpDJHqrHC25csOH4TEpSrBnUshDB1HMq9NlIF/7UrROpd+aTamq9/3ZsbndKqU7VnQq1OqWRQ13TUCLXFhbTY9LHaZm2+5ThrV3yanvHX2Shs0xwrGmUBVgX28C9d6i2PlqEjPVZw4pxxbm7dPpER+SexGKpdsEvoApVq1a2kkVq1FtQAvYkCwAv1tJ7janTHf0e+/WsR8IlHU8yp/UQNpWgaCFrBiWqa2ZgCbX1MLAnpI7b5xW7z3mdz8tQ2suwmpGq6hdGVAvUlw+/pp+cQ0ZLdeX2v0Jk2E7GhSpfYRVPvA3+d5brGoeeyW5rzLcmUCAgICAgICAgICAgICAgICAgICAgaua0O0o1af2qbL8VImJ7JUnVol+asxXvDcDe1zyG/XylOXqsPZ91coqX2NI3sBc+QNgSN+fSYmm/NKMlfewVsvemNRFIjUFvfxB6nkNvnI2xz7ZZ3F51E2h7QyxmQPqpAEavEgbcxbbn8pmMfTuzN4iddW5hckLNpWqjtYsEQXY2QtYAddh7r+RkoqjbJERuYmI962fRvlC4gVgwIAaiwa23dcsV95G396TxxtzeOyzjmNe92qWnDICAgICAgICAgICAgICAgICAgICAgDA/MvEFPTUdfBiPgZSnu9Xw3WsINvDpDoRD6p0GYMwUkLbUQCQt+Vz0mGdxE6me7Yy7LK2IbRSpl2A1EDwHXeIjfZDLkpirzXnUOkcEcLPhbV6u1ZgQqX+orAX1W9o+HSb6UmOsvPeJcfXL/bx9vb7f2XrhnLEw6BEBsX1sTuSzEXJ+XwEnWunNzZrZbc1lqmxpICAgICAgICAgICAgICAgICAgICAgIH5t4tH6+t/bb/eZSt3er4P/CFcYbzDpxCVyLM8RQ1rRIAcA1LqGFlvvY+8j1iLTHZqzcJjzzE3jt266XDDcY1FQrTo01RQtggNhcb7jYb9LdfKbPSzEdFCfBsczE3vMzO+8/z7rRwrmhrqS4Guwba9ipOnryOoEW902Y783dyPEeBjh7epPTt+f2bwzuoMbSw4IC6lDD7Wvf4Du+t5G1554iG7BwVJ4O2a3ed692v5K9Sw4xAQEBAQEBAQEBAQEBAQEBAQEBAQEBA/OXFOHbVr5irqZbf/AFdSPft8xKfLM21Hm9VwuSlKTNp1Fe/yReWZLWr11w6izE7k7qoIvqJF9rTNsVotyzGpW/6/h/QzmrbcR8/hqWZsIKYdW30s1PUp2Zwdjv7NvKa9L+KZtETHnqevlH6pLI817BGp9x1qFBVpspN1Aa9iCLN068x4SUTMK/FcH6a0W6xNd6mJ7T+jquSrh2p9pQUAOTchQpuCQQ3mCDLNOXW4eN4v09cnJmmZmPfv5K3h6lsfq3/pluGA9moNgfj8pVmf7n4vSxjieB5f/n8nWJeeQICAgICAgICAgICAgICAgICAgICAgYMdW0U3f7KM3wUmGYfn/McxZcO9G1wawc3BI3TTYi/8XkuAje5XfGo5eT3x/Pukvo2pU+0Io6lJQrXUsSNSVNiAeWzX9ZYz1jl373KxTO9IvP6Ao4irTRTem11Y8zcXva3/AAQs5ExqdPo/A3nLgre3nHVucJ8PjF9oWcqqKpSyi7Ak9enLfrvM1pzK3iHiP9NWtqxvczv3fzy+DpfC2VChRSkOm7eBcgXt4CWaV1Gnk+O4qeJzTk+Xw8kLjMuX+UhTZ2AY9qvXfvMdP7Pz8pWvTeTTu4OKmPDvSREdPVn7R93S0NwD4y48u9gICAgICAgICAgICAgICAgICAgICBFcT10TDsHYKrlabEnSNLuA1z07uqZjub11UPMeEVxL1arVmpM9S6mnZh2QphRbwNx8h74w3nHNtx3b+LvGamOsf6x9Znqn8g4doYNAlJN/bqsBqfcklvykr5Jv3Va0irU4r4STFjWjaKyghTyDbbB/z8DNGTHvrHd2fDPFJ4WeW0brP0+CH4EyKvhu37ZNJOlV/aYtbpb6vxkMNZ67ha8b4vDmrSMU77zP01+aq8S55VxFRr3CJUKIitcWVraulm2vc8unn2sWPlr0h5DLk5rd5+38/kL1wRiP0umnasWq4Zu617lkdSBq6kj8BKXF4Ii0Wh0OD4y9cV8flPSfn3dCp8reE0QS+5lggICAgICAgICAgICAgICAgICAgIFM+k1yaC0giv3aldgxNtNKmRsAN2vUFh4zbh1zdWvJvl6PjgbD10wdIYhCKigrZtzpDHST52kcuubolTem1XyhKzl6lWoWGyG6jRfwUCxPmQeU0TjiZ3Muhj4+2OvLSsRHn7/r9m5l+WLRGlHci3J2L7+Nzv6cpOteVoz8ROaea0RE+6NInP8AizL8JUFDEV9D2DW0u2x5ElVNus2xjmY3CtNo3pxynUWoK1OkADTruf0ktekaTO2k3HNiLEW6esvVvzxqFS2OKTuV4+jXEJh8S1OrVBaoAoATTZriwNmNiRta220hnpa1fbpLFatZdcpNcn+P46TnrjLMsEBAQEBAQEBAQEBAQEBAQEBAQEBAr/EzLT/6k7tTpsiKRsWqMluW/NQPWRvflrLfwuD02atPb3+HefoouB42xVImnWQVTZiN1p2a5PeYC1tj05Ac5WrmtHd6biPBcGSObDPL9VpyjOaOKTtKRs3t0zbUD7uo85YpeLdnn+N4DLwt+W8dPKfKX1ieIMPRJWrWCMoDFbMSAeR2ETkrE6ljB4fxGesWx13E/BjzrIBiT2qOocoF1MgcMu5FxcHr0MtYs80jXk52XDueveHKV4VxlGqcEQq6GfGahfRUA0BAt9xytY7jz678VomOn4/o1ZI6suUYeo9GpjlcaKenY2L9pUbu22uCCRfltNs3rzRHta4raImfY7plVUsqOfaUMfeVBnMtGrTC9E7hIQEBAQEBAQEBAQEBAQEBAQEBAQEBAqnHtIth6gB5AN8GE05o9V0fCrxTiq789x9HKcUgubC9yugkW5bEADz29JUe0paddfxYsuzKrhavbU6YDC+nUCRYqbg8trH7pKtprO4Z4jh8fE4vR5J6fzTbbMMTXrNqNPXiFtzAUqVsF5921uR3uB6z3M797TXBgwYo5YnVJ/He+/v/AEX3BZmaODw6UlarVaivZ0+pOjm59lR4+UtYdTy1mXjvEMV5zZsuukTP38vu3sqyytUpq2OKPWBYrouoVXA7p0nvDbr5c7Xli14rP9vs5kVm0ev3Y8vyOgKVWj+jJRouQAigB20G+t2+0TuPC3nMWvNZiYnqzFdxMTCZNfTVw1JdgS23iqUW2+YPpIR1iZSnpMQm5FkgICAgICAgICAgICAgICAgICAgIFH4/wA2ahZFAJqeNzsFF7AEb/kZsw4oyTPMXy2xctq9/wB3OBiO1AUXDpu6eBJF2TmdBPmbE+cq8Vwvousdvs9P4R4rXid0ydLff94auOzenSAQq9Z0Yv2aXCqzAC9R+Za1thym3BwkWjmvv4R+ar4h43OLJamCI9k2n3eUR8fNgy7OFrtrOBKqjLrZCxsNXJgRa3OWZ4PFaPV3EufT/wAg4zHOrTzRP0XarxHTWt+lrSuVp6EXWukhuR1W226W8PCUMm8eTrHZ2OD4SOJ4SKVv0tO5nXX4fyW2vHNTUhamFU7MpDBr73KtezAd3p7XlIzmlL/gsepiLTM+U9PrCwZNn1DEjutpa9tDWBv4DofSTplrZyeL8Nz8NPWNx7Y/nRJpQviaLEX0pVt5MezH3ahLFZ9SY+DmT/lCckUiAgICAgICAgICAgICAgICAgICAgVzijJqGIdDVDEKD3QbA38SNwQQDt4SdMk07IXpF+7k+XYas7aqbLh6lCo7U69XuCqwsvZdNiRv05yzktN69I21Y6xSerJ9H7UTUfAYnDsalTtGcn431A33F7EbbechN5rSIjpKfJFrTM9YbL8FUsGxq1a7C+o0ggawAIt2h2JO47o2v1sJDNxcxXUdFzw3w302TetxGtxvv/NNV6L2p6zpVrtsbsVtYbchYbW6XM5VpmesvdY4x13XHHbUa7RAaKsrBav6sMAiue9c+1pGw8/KR2lPNuN19bXeO3wY8G1txsym4sfDw8d/umOzZE89evaXYeFMWa1CnUYd+xDHzBt89jL2K3NXbw3iOCuHiLUr28k3NiiQEBAQEBAQEBAQEBAQEBAQEBAQEDTx4BK367X87iYkcM4gr9tVqhwSdZ72prrv0X6uwtOlWvq6VJtqds/DlJaApYyjWLMp7KrTqWa2qwIHVd7cuYkJpFo0nNpidrHxXjjUb6oZFpagp9l6psC3iRpNh6zk5+lpifJ67wXHX0MXidTafnEez59ZVx2pXpndthrB6nmbW5C+0rzrpLvVi/rR8nxUqK17BVBY2XnpG3XnIS2VrMd+v5s9AXZbHe+nfayhbXv7vumWLdIno6pwTRYYZWbmxLdBzPgPcD6y5g/x28V4tes8TMV8tQsE3OaQEBAQEBAQEBAQEBAQEBAQEBAQEDFiFuNuY3gc2zrhTDvWeocQtPVqezWXTqU897st1J5jYHwlivEdO3Vp9F17qblGVVu1qkW0hyr99QvcZhfc77q2/kZZrekdZnu1Xi06iI7LFxdSWmRTNWmO4mtdYB1qCApF7lrE2B9Os43E7m8zHm9h4HnpXFFbT1idfP8A6QLY/WXra0+qNXeQd093ui/La1xNExM9dOzXJgrFac0e2OrHRx9HT9W7NZkI1N3NJFiB47HxmOWfYz/UUtb1bb6eUfX9kxwzh6eIcguiAjWWYgWUXNlUkevgAZmmObTpX4/j6cPjrbe5ntHt98/D7uwYDDimioBYKAoHkBaXaxqNPF5Lze82nvPVsSSBAQEBAQEBAQEBAQEBAQEBAQEBAQPG5bRIqee06esVK+GZyn9G6hmFrg7hfMdR4+MxE+0RuU0srqKoRAhVtXZuXRg3d30sbkHQPI3PUm8u4wcQrk6uFxFQB6zAX7R76hexJB7g3O5sNxMTWJ6S2YslsduarNT4LyoKCqkAENcVXsSt7E3ax5nfzMjOKFqviGas76fLsi8NgcjNRqKI7lRoLA4hlPdtZXBs1gSLjxMxyUhG3GZ56718Pksy5UlULTp4crT0hS5NSnZQGACgWPJmudufWZ6R0hWvebTu07lbVkoQewEBAQEBAQEBAQEBAQEBAQEBAQEBAQEDDWwlN9mpq39pQfvmNQNU5JhP/Wpf5aflGoHtPJMIu4w1EeYpp+Uag23KdJV5KB7gBM6H3AQEBAQEBAQEBAQEBAQEBAQEBAQEBAQEBAQEBAQEBAQEBAQEBAQEBAQ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Users\user\Desktop\скачанные файлы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085184"/>
            <a:ext cx="288031" cy="8748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Приготовление домашнего йогурта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приготовления йогурта, нам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потре-бовалось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литр молока, закваска.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DCIM\100D3100\DSC_0745.JPG"/>
          <p:cNvPicPr>
            <a:picLocks noChangeAspect="1" noChangeArrowheads="1"/>
          </p:cNvPicPr>
          <p:nvPr/>
        </p:nvPicPr>
        <p:blipFill>
          <a:blip r:embed="rId2" cstate="print"/>
          <a:srcRect l="2321" t="4642" r="9471" b="4054"/>
          <a:stretch>
            <a:fillRect/>
          </a:stretch>
        </p:blipFill>
        <p:spPr bwMode="auto">
          <a:xfrm>
            <a:off x="971600" y="1340768"/>
            <a:ext cx="3153706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Приготовление домашнего йогурта</a:t>
            </a:r>
            <a:endParaRPr lang="ru-RU" sz="4000" dirty="0"/>
          </a:p>
        </p:txBody>
      </p:sp>
      <p:pic>
        <p:nvPicPr>
          <p:cNvPr id="30723" name="Picture 3" descr="G:\DCIM\100D3100\DSC_0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320000" cy="2880000"/>
          </a:xfrm>
          <a:prstGeom prst="rect">
            <a:avLst/>
          </a:prstGeom>
          <a:noFill/>
        </p:spPr>
      </p:pic>
      <p:pic>
        <p:nvPicPr>
          <p:cNvPr id="30724" name="Picture 4" descr="G:\DCIM\100D3100\DSC_07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320000" cy="2880000"/>
          </a:xfrm>
          <a:prstGeom prst="rect">
            <a:avLst/>
          </a:prstGeom>
          <a:noFill/>
        </p:spPr>
      </p:pic>
      <p:pic>
        <p:nvPicPr>
          <p:cNvPr id="30725" name="Picture 5" descr="G:\DCIM\100D3100\DSC_0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78000"/>
            <a:ext cx="4320000" cy="2880000"/>
          </a:xfrm>
          <a:prstGeom prst="rect">
            <a:avLst/>
          </a:prstGeom>
          <a:noFill/>
        </p:spPr>
      </p:pic>
      <p:pic>
        <p:nvPicPr>
          <p:cNvPr id="30726" name="Picture 6" descr="G:\DCIM\100D3100\DSC_0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78000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Приготовление домашнего йогурта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G:\DCIM\100D3100\DSC_0781.JPG"/>
          <p:cNvPicPr>
            <a:picLocks noChangeAspect="1" noChangeArrowheads="1"/>
          </p:cNvPicPr>
          <p:nvPr/>
        </p:nvPicPr>
        <p:blipFill>
          <a:blip r:embed="rId2" cstate="print"/>
          <a:srcRect t="4218" r="871" b="19853"/>
          <a:stretch>
            <a:fillRect/>
          </a:stretch>
        </p:blipFill>
        <p:spPr bwMode="auto">
          <a:xfrm>
            <a:off x="467543" y="1268760"/>
            <a:ext cx="3948439" cy="4536504"/>
          </a:xfrm>
          <a:prstGeom prst="rect">
            <a:avLst/>
          </a:prstGeom>
          <a:noFill/>
        </p:spPr>
      </p:pic>
      <p:pic>
        <p:nvPicPr>
          <p:cNvPr id="31748" name="Picture 4" descr="G:\DCIM\100D3100\DSC_0788.JPG"/>
          <p:cNvPicPr>
            <a:picLocks noChangeAspect="1" noChangeArrowheads="1"/>
          </p:cNvPicPr>
          <p:nvPr/>
        </p:nvPicPr>
        <p:blipFill>
          <a:blip r:embed="rId3" cstate="print"/>
          <a:srcRect t="11491" r="5200" b="9508"/>
          <a:stretch>
            <a:fillRect/>
          </a:stretch>
        </p:blipFill>
        <p:spPr bwMode="auto">
          <a:xfrm>
            <a:off x="4571999" y="1268760"/>
            <a:ext cx="3629203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готовый домашний йогурт можно добавлять - фрукты, ягоды, варенье.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beautysecrets.com.ua/public/upload/f73e0c1f044ef1a9e8724fdfef8e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799"/>
            <a:ext cx="7551840" cy="4833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ФГБУ «Саратовский научно-исследовательский институт травматологии и ортопедии» Минздрава РФ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467544" y="1700928"/>
            <a:ext cx="7931224" cy="4752604"/>
            <a:chOff x="0" y="-132"/>
            <a:chExt cx="5760" cy="47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-132"/>
              <a:ext cx="5073" cy="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Йогурт - незаменимым продукт для каждой семьи. </a:t>
            </a:r>
          </a:p>
        </p:txBody>
      </p:sp>
      <p:pic>
        <p:nvPicPr>
          <p:cNvPr id="1026" name="Picture 2" descr="https://encrypted-tbn0.gstatic.com/images?q=tbn:ANd9GcTlefCMI_yCoo6rBYDY5CKllLgxYvOzFQD14_1iVr-DHNfHvXln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94120"/>
            <a:ext cx="6624736" cy="45057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Проведены микроскопические исследования йогуртов купленных в магазине и приготовленного в домашних условиях.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G:\DCIM\100D3100\DSC_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048671" cy="4032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Микроскопические фотографии йогуртов (1*100)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 descr="C:\Users\user\Desktop\Фото Полина\______5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b="39763"/>
          <a:stretch/>
        </p:blipFill>
        <p:spPr bwMode="auto">
          <a:xfrm>
            <a:off x="86657" y="1479078"/>
            <a:ext cx="44644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869160"/>
            <a:ext cx="2812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 приготовленный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  <a:p>
            <a:endParaRPr lang="ru-RU" dirty="0"/>
          </a:p>
        </p:txBody>
      </p:sp>
      <p:pic>
        <p:nvPicPr>
          <p:cNvPr id="1027" name="Picture 3" descr="C:\Users\user\Desktop\Фото Полина\______1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5491" r="28970" b="42717"/>
          <a:stretch/>
        </p:blipFill>
        <p:spPr bwMode="auto">
          <a:xfrm>
            <a:off x="4716016" y="1479078"/>
            <a:ext cx="442776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4869160"/>
            <a:ext cx="227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 «Растишка»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714" y="3877683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90305" y="3501008"/>
            <a:ext cx="293463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190305" y="3135262"/>
            <a:ext cx="1373583" cy="581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18904" y="3717032"/>
            <a:ext cx="131699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051720" y="2564904"/>
            <a:ext cx="138585" cy="104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3684" y="3429641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852673" y="2636912"/>
            <a:ext cx="807559" cy="764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Микроскопические фотографии йогуртов (1*100)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4776827"/>
            <a:ext cx="23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 «Даниссимо»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5" y="4776827"/>
            <a:ext cx="17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 «Чудо»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Фото Полина\______7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9032" r="7246" b="12831"/>
          <a:stretch/>
        </p:blipFill>
        <p:spPr bwMode="auto">
          <a:xfrm>
            <a:off x="107504" y="1483529"/>
            <a:ext cx="4029720" cy="30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Полина\______3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4731" r="2811" b="33201"/>
          <a:stretch/>
        </p:blipFill>
        <p:spPr bwMode="auto">
          <a:xfrm>
            <a:off x="4278400" y="1483529"/>
            <a:ext cx="4758096" cy="30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3952873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1311" y="3501008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059832" y="2636912"/>
            <a:ext cx="288032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475656" y="3501008"/>
            <a:ext cx="148246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>
            <a:off x="5220072" y="3762618"/>
            <a:ext cx="1211239" cy="200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78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Микроскопические фотографии йогуртов (1*100)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63329" y="5304449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074" name="Picture 2" descr="C:\Users\user\Desktop\Фото Полина\______6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18681" r="12023" b="30348"/>
          <a:stretch/>
        </p:blipFill>
        <p:spPr bwMode="auto">
          <a:xfrm>
            <a:off x="1563329" y="1641986"/>
            <a:ext cx="5928852" cy="36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4204956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860032" y="3212976"/>
            <a:ext cx="64807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12432" y="4077072"/>
            <a:ext cx="1863824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6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6855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гипотеза нашла подтверждение в лабораторных исследованиях. Я убедилась, что в йогурте произведенном в домашних условиях содержится больше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молочно-кислых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бактерий, полезных для организма человека, чем в йогурте купленном в магазине. </a:t>
            </a:r>
          </a:p>
          <a:p>
            <a:pPr marL="0" indent="514350" algn="just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Домашний йогурт содержит только молоко и бактерии. В магазинные йогурты добавляют красители,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другие пищевые добавки, которые вредны для организма человека. </a:t>
            </a:r>
          </a:p>
          <a:p>
            <a:pPr marL="0" indent="514350" algn="just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Йогурты, приготовленные дома, не только полезны, но и вкусны, в них можно добавлять орехи, варенье, свежие ягоды, фрукты или мед.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868144" y="764704"/>
            <a:ext cx="2808312" cy="172819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Низкокало-рийный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5536" y="764704"/>
            <a:ext cx="3168352" cy="18002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свежий и натуральный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864105" y="4653136"/>
            <a:ext cx="2880320" cy="172819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Максимум пользы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72509" y="4365104"/>
            <a:ext cx="3312368" cy="208823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Минимум жирности и сахара</a:t>
            </a:r>
          </a:p>
        </p:txBody>
      </p:sp>
      <p:pic>
        <p:nvPicPr>
          <p:cNvPr id="11" name="Picture 6" descr="http://eda-iz-derevni.ru/upload/iblock/a0b/a0b37abc318140b7952716506e03839a.jpg"/>
          <p:cNvPicPr>
            <a:picLocks noChangeAspect="1" noChangeArrowheads="1"/>
          </p:cNvPicPr>
          <p:nvPr/>
        </p:nvPicPr>
        <p:blipFill>
          <a:blip r:embed="rId2" cstate="print"/>
          <a:srcRect l="27216" t="29425" r="30449"/>
          <a:stretch>
            <a:fillRect/>
          </a:stretch>
        </p:blipFill>
        <p:spPr bwMode="auto">
          <a:xfrm>
            <a:off x="3384877" y="2254178"/>
            <a:ext cx="2479228" cy="27608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sva-mama.ru/userfiles/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4225652" cy="4225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890666"/>
          </a:xfrm>
        </p:spPr>
        <p:txBody>
          <a:bodyPr anchor="t"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Полезные свойства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йогурта зависят от его основной составляющей - обезжиренного молока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econet.ru/media/147/kindeditor/image/201303/2013032718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6221492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90666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Настоящий йогурт - это живой продукт, который производится с использованием молочнокислых бактерий.</a:t>
            </a:r>
          </a:p>
        </p:txBody>
      </p:sp>
      <p:pic>
        <p:nvPicPr>
          <p:cNvPr id="4" name="Содержимое 3" descr="Probiotic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6268044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49047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2627784" cy="2358568"/>
          </a:xfrm>
        </p:spPr>
      </p:pic>
      <p:pic>
        <p:nvPicPr>
          <p:cNvPr id="6" name="Рисунок 5" descr="Йогурт-яг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662324"/>
            <a:ext cx="2411760" cy="3195676"/>
          </a:xfrm>
          <a:prstGeom prst="rect">
            <a:avLst/>
          </a:prstGeom>
        </p:spPr>
      </p:pic>
      <p:pic>
        <p:nvPicPr>
          <p:cNvPr id="7" name="Рисунок 6" descr="rastishka_gr.jpg"/>
          <p:cNvPicPr>
            <a:picLocks noChangeAspect="1"/>
          </p:cNvPicPr>
          <p:nvPr/>
        </p:nvPicPr>
        <p:blipFill>
          <a:blip r:embed="rId4" cstate="print"/>
          <a:srcRect l="1491" t="14706" r="7332" b="14706"/>
          <a:stretch>
            <a:fillRect/>
          </a:stretch>
        </p:blipFill>
        <p:spPr>
          <a:xfrm>
            <a:off x="6732240" y="1700808"/>
            <a:ext cx="2232248" cy="1728192"/>
          </a:xfrm>
          <a:prstGeom prst="rect">
            <a:avLst/>
          </a:prstGeom>
        </p:spPr>
      </p:pic>
      <p:pic>
        <p:nvPicPr>
          <p:cNvPr id="8" name="Рисунок 7" descr="3168098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3676039" cy="1944216"/>
          </a:xfrm>
          <a:prstGeom prst="rect">
            <a:avLst/>
          </a:prstGeom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88641"/>
            <a:ext cx="3312368" cy="2149163"/>
          </a:xfrm>
          <a:prstGeom prst="rect">
            <a:avLst/>
          </a:prstGeom>
        </p:spPr>
      </p:pic>
      <p:pic>
        <p:nvPicPr>
          <p:cNvPr id="10" name="Рисунок 9" descr="скачанные файлы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76872"/>
            <a:ext cx="2143125" cy="2143125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8" cstate="print"/>
          <a:srcRect l="22222" t="7407" r="25926"/>
          <a:stretch>
            <a:fillRect/>
          </a:stretch>
        </p:blipFill>
        <p:spPr>
          <a:xfrm>
            <a:off x="5724128" y="3068960"/>
            <a:ext cx="1008112" cy="1800200"/>
          </a:xfrm>
          <a:prstGeom prst="rect">
            <a:avLst/>
          </a:prstGeom>
        </p:spPr>
      </p:pic>
      <p:pic>
        <p:nvPicPr>
          <p:cNvPr id="13" name="Рисунок 12" descr="image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0"/>
            <a:ext cx="1625674" cy="1625674"/>
          </a:xfrm>
          <a:prstGeom prst="rect">
            <a:avLst/>
          </a:prstGeom>
        </p:spPr>
      </p:pic>
      <p:pic>
        <p:nvPicPr>
          <p:cNvPr id="14" name="Рисунок 13" descr="1438.jpg"/>
          <p:cNvPicPr>
            <a:picLocks noChangeAspect="1"/>
          </p:cNvPicPr>
          <p:nvPr/>
        </p:nvPicPr>
        <p:blipFill>
          <a:blip r:embed="rId10" cstate="print"/>
          <a:srcRect l="8333" t="7088" r="8333"/>
          <a:stretch>
            <a:fillRect/>
          </a:stretch>
        </p:blipFill>
        <p:spPr>
          <a:xfrm>
            <a:off x="3779912" y="4970464"/>
            <a:ext cx="2880320" cy="188753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0608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 ли они одинаково полезны?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лучше?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k_vybrat_jog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4105275" cy="2867025"/>
          </a:xfrm>
          <a:prstGeom prst="rect">
            <a:avLst/>
          </a:prstGeom>
        </p:spPr>
      </p:pic>
      <p:pic>
        <p:nvPicPr>
          <p:cNvPr id="7" name="Содержимое 6" descr="panthermedia_1a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283967" cy="285597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17632" cy="459797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предположила, что йогурты сделанные в домашних условиях содержат больше полезных компонентов, чем йогурты купленные в магазине.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2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 anchor="t"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все ли йогурты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нашего организма.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transferfaktory.ru/cont/img/big/iogy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715000" cy="3895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964488" cy="3168352"/>
          </a:xfrm>
        </p:spPr>
        <p:txBody>
          <a:bodyPr>
            <a:noAutofit/>
          </a:bodyPr>
          <a:lstStyle/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1.Познакомиться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историей возникновения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йогурта.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2.Изучить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йогуртов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купленных в магазине.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3.Приготовить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йогурт в домашних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условиях.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4.Сравнить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домашний йогурт с йогуртом из магазина.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04664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исследования.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18730</TotalTime>
  <Words>408</Words>
  <Application>Microsoft Office PowerPoint</Application>
  <PresentationFormat>Экран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Все ли йогурты одинаково полезны?</vt:lpstr>
      <vt:lpstr>Йогурт - незаменимым продукт для каждой семьи. </vt:lpstr>
      <vt:lpstr>Полезные свойства йогурта зависят от его основной составляющей - обезжиренного молока.  </vt:lpstr>
      <vt:lpstr> Настоящий йогурт - это живой продукт, который производится с использованием молочнокислых бактерий.</vt:lpstr>
      <vt:lpstr>Презентация PowerPoint</vt:lpstr>
      <vt:lpstr>Что лучше? </vt:lpstr>
      <vt:lpstr>Гипотеза:</vt:lpstr>
      <vt:lpstr>Цель исследования: определить все ли йогурты полезны для нашего организма. </vt:lpstr>
      <vt:lpstr>  1.Познакомиться с историей возникновения йогурта.  2.Изучить состав йогуртов купленных в магазине.  3.Приготовить йогурт в домашних условиях.  4.Сравнить домашний йогурт с йогуртом из магазина. </vt:lpstr>
      <vt:lpstr>История йогурта насчитывает более                       7 тысячелетий!  Существует множество легенд о том, как появился этот продукт. </vt:lpstr>
      <vt:lpstr>Официальной родиной йогурта считается Балканский полуостров, а точнее древняя Фракия.  </vt:lpstr>
      <vt:lpstr>Популяризация йогурта в Европе происходила в связи с сильными болями живота короля Людовика XI.</vt:lpstr>
      <vt:lpstr>Изучили состав йогуртов, приобретенных в магазине. </vt:lpstr>
      <vt:lpstr>Презентация PowerPoint</vt:lpstr>
      <vt:lpstr>Приготовление домашнего йогурта </vt:lpstr>
      <vt:lpstr>Приготовление домашнего йогурта</vt:lpstr>
      <vt:lpstr>Приготовление домашнего йогурта</vt:lpstr>
      <vt:lpstr>В готовый домашний йогурт можно добавлять - фрукты, ягоды, варенье. </vt:lpstr>
      <vt:lpstr>ФГБУ «Саратовский научно-исследовательский институт травматологии и ортопедии» Минздрава РФ</vt:lpstr>
      <vt:lpstr>Проведены микроскопические исследования йогуртов купленных в магазине и приготовленного в домашних условиях.</vt:lpstr>
      <vt:lpstr>Микроскопические фотографии йогуртов (1*100)</vt:lpstr>
      <vt:lpstr>Микроскопические фотографии йогуртов (1*100)</vt:lpstr>
      <vt:lpstr>Микроскопические фотографии йогуртов (1*100)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Мамонова</dc:creator>
  <cp:lastModifiedBy>user</cp:lastModifiedBy>
  <cp:revision>25</cp:revision>
  <dcterms:created xsi:type="dcterms:W3CDTF">2015-01-04T14:59:55Z</dcterms:created>
  <dcterms:modified xsi:type="dcterms:W3CDTF">2016-07-19T11:58:52Z</dcterms:modified>
</cp:coreProperties>
</file>