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2"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308AC-3B1D-4DE9-B3F9-0902066DAD43}" type="datetimeFigureOut">
              <a:rPr lang="en-US"/>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394DA7-0FD2-416D-B2B3-3DE60DECCFD5}" type="slidenum">
              <a:rPr lang="en-US"/>
              <a:t>‹#›</a:t>
            </a:fld>
            <a:endParaRPr lang="en-US"/>
          </a:p>
        </p:txBody>
      </p:sp>
    </p:spTree>
    <p:extLst>
      <p:ext uri="{BB962C8B-B14F-4D97-AF65-F5344CB8AC3E}">
        <p14:creationId xmlns:p14="http://schemas.microsoft.com/office/powerpoint/2010/main" val="35448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394DA7-0FD2-416D-B2B3-3DE60DECCFD5}" type="slidenum">
              <a:rPr lang="en-US"/>
              <a:t>1</a:t>
            </a:fld>
            <a:endParaRPr lang="en-US"/>
          </a:p>
        </p:txBody>
      </p:sp>
    </p:spTree>
    <p:extLst>
      <p:ext uri="{BB962C8B-B14F-4D97-AF65-F5344CB8AC3E}">
        <p14:creationId xmlns:p14="http://schemas.microsoft.com/office/powerpoint/2010/main" val="285036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394DA7-0FD2-416D-B2B3-3DE60DECCFD5}" type="slidenum">
              <a:rPr lang="en-US"/>
              <a:t>10</a:t>
            </a:fld>
            <a:endParaRPr lang="en-US"/>
          </a:p>
        </p:txBody>
      </p:sp>
    </p:spTree>
    <p:extLst>
      <p:ext uri="{BB962C8B-B14F-4D97-AF65-F5344CB8AC3E}">
        <p14:creationId xmlns:p14="http://schemas.microsoft.com/office/powerpoint/2010/main" val="540310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394DA7-0FD2-416D-B2B3-3DE60DECCFD5}" type="slidenum">
              <a:rPr lang="en-US"/>
              <a:t>2</a:t>
            </a:fld>
            <a:endParaRPr lang="en-US"/>
          </a:p>
        </p:txBody>
      </p:sp>
    </p:spTree>
    <p:extLst>
      <p:ext uri="{BB962C8B-B14F-4D97-AF65-F5344CB8AC3E}">
        <p14:creationId xmlns:p14="http://schemas.microsoft.com/office/powerpoint/2010/main" val="984099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394DA7-0FD2-416D-B2B3-3DE60DECCFD5}" type="slidenum">
              <a:rPr lang="en-US"/>
              <a:t>3</a:t>
            </a:fld>
            <a:endParaRPr lang="en-US"/>
          </a:p>
        </p:txBody>
      </p:sp>
    </p:spTree>
    <p:extLst>
      <p:ext uri="{BB962C8B-B14F-4D97-AF65-F5344CB8AC3E}">
        <p14:creationId xmlns:p14="http://schemas.microsoft.com/office/powerpoint/2010/main" val="596420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394DA7-0FD2-416D-B2B3-3DE60DECCFD5}" type="slidenum">
              <a:rPr lang="en-US"/>
              <a:t>4</a:t>
            </a:fld>
            <a:endParaRPr lang="en-US"/>
          </a:p>
        </p:txBody>
      </p:sp>
    </p:spTree>
    <p:extLst>
      <p:ext uri="{BB962C8B-B14F-4D97-AF65-F5344CB8AC3E}">
        <p14:creationId xmlns:p14="http://schemas.microsoft.com/office/powerpoint/2010/main" val="3068906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394DA7-0FD2-416D-B2B3-3DE60DECCFD5}" type="slidenum">
              <a:rPr lang="en-US"/>
              <a:t>5</a:t>
            </a:fld>
            <a:endParaRPr lang="en-US"/>
          </a:p>
        </p:txBody>
      </p:sp>
    </p:spTree>
    <p:extLst>
      <p:ext uri="{BB962C8B-B14F-4D97-AF65-F5344CB8AC3E}">
        <p14:creationId xmlns:p14="http://schemas.microsoft.com/office/powerpoint/2010/main" val="3356468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394DA7-0FD2-416D-B2B3-3DE60DECCFD5}" type="slidenum">
              <a:rPr lang="en-US"/>
              <a:t>6</a:t>
            </a:fld>
            <a:endParaRPr lang="en-US"/>
          </a:p>
        </p:txBody>
      </p:sp>
    </p:spTree>
    <p:extLst>
      <p:ext uri="{BB962C8B-B14F-4D97-AF65-F5344CB8AC3E}">
        <p14:creationId xmlns:p14="http://schemas.microsoft.com/office/powerpoint/2010/main" val="927046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394DA7-0FD2-416D-B2B3-3DE60DECCFD5}" type="slidenum">
              <a:rPr lang="en-US"/>
              <a:t>7</a:t>
            </a:fld>
            <a:endParaRPr lang="en-US"/>
          </a:p>
        </p:txBody>
      </p:sp>
    </p:spTree>
    <p:extLst>
      <p:ext uri="{BB962C8B-B14F-4D97-AF65-F5344CB8AC3E}">
        <p14:creationId xmlns:p14="http://schemas.microsoft.com/office/powerpoint/2010/main" val="52369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394DA7-0FD2-416D-B2B3-3DE60DECCFD5}" type="slidenum">
              <a:rPr lang="en-US"/>
              <a:t>8</a:t>
            </a:fld>
            <a:endParaRPr lang="en-US"/>
          </a:p>
        </p:txBody>
      </p:sp>
    </p:spTree>
    <p:extLst>
      <p:ext uri="{BB962C8B-B14F-4D97-AF65-F5344CB8AC3E}">
        <p14:creationId xmlns:p14="http://schemas.microsoft.com/office/powerpoint/2010/main" val="407455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394DA7-0FD2-416D-B2B3-3DE60DECCFD5}" type="slidenum">
              <a:rPr lang="en-US"/>
              <a:t>9</a:t>
            </a:fld>
            <a:endParaRPr lang="en-US"/>
          </a:p>
        </p:txBody>
      </p:sp>
    </p:spTree>
    <p:extLst>
      <p:ext uri="{BB962C8B-B14F-4D97-AF65-F5344CB8AC3E}">
        <p14:creationId xmlns:p14="http://schemas.microsoft.com/office/powerpoint/2010/main" val="1333209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56656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41628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17453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20596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54654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9471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75163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515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93943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61649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36051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22632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75287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06472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80111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5652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6CE7D5-CF57-46EF-B807-FDD0502418D4}" type="datetimeFigureOut">
              <a:rPr lang="en-US" smtClean="0"/>
              <a:t>7/22/2016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839044264"/>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4126" r:id="rId14"/>
    <p:sldLayoutId id="2147484127" r:id="rId15"/>
    <p:sldLayoutId id="2147484128"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346" y="2405063"/>
            <a:ext cx="7888829" cy="1646237"/>
          </a:xfrm>
        </p:spPr>
        <p:txBody>
          <a:bodyPr/>
          <a:lstStyle/>
          <a:p>
            <a:r>
              <a:rPr lang="en-US" dirty="0">
                <a:solidFill>
                  <a:srgbClr val="EB3D9F"/>
                </a:solidFill>
              </a:rPr>
              <a:t>СТРАНА                         </a:t>
            </a:r>
            <a:br>
              <a:rPr lang="en-US" dirty="0">
                <a:solidFill>
                  <a:schemeClr val="tx1"/>
                </a:solidFill>
              </a:rPr>
            </a:br>
            <a:r>
              <a:rPr lang="en-US" dirty="0"/>
              <a:t>МУЛЬТИ-ПУЛЬТИ</a:t>
            </a:r>
            <a:endParaRPr lang="en-US" dirty="0">
              <a:solidFill>
                <a:srgbClr val="000000"/>
              </a:solidFill>
              <a:latin typeface="Calibri Light"/>
            </a:endParaRPr>
          </a:p>
        </p:txBody>
      </p:sp>
      <p:sp>
        <p:nvSpPr>
          <p:cNvPr id="3" name="Subtitle 2"/>
          <p:cNvSpPr>
            <a:spLocks noGrp="1"/>
          </p:cNvSpPr>
          <p:nvPr>
            <p:ph type="subTitle" idx="1"/>
          </p:nvPr>
        </p:nvSpPr>
        <p:spPr/>
        <p:txBody>
          <a:bodyPr vert="horz" lIns="91440" tIns="45720" rIns="91440" bIns="45720" rtlCol="0" anchor="t">
            <a:normAutofit/>
          </a:bodyPr>
          <a:lstStyle/>
          <a:p>
            <a:r>
              <a:rPr lang="en-US" dirty="0"/>
              <a:t>ПОДГОТОВИЛА: ЛОПАТИНА ВАЛЕНТИНА НИКОЛАЕВНА</a:t>
            </a:r>
            <a:endParaRPr lang="en-US">
              <a:solidFill>
                <a:srgbClr val="000000"/>
              </a:solidFill>
              <a:latin typeface="Calibri"/>
            </a:endParaRPr>
          </a:p>
        </p:txBody>
      </p:sp>
      <p:pic>
        <p:nvPicPr>
          <p:cNvPr id="4" name="Picture 3" descr="Чебурашка (мультфильм) — Википедия"/>
          <p:cNvPicPr>
            <a:picLocks noChangeAspect="1"/>
          </p:cNvPicPr>
          <p:nvPr/>
        </p:nvPicPr>
        <p:blipFill>
          <a:blip r:embed="rId3"/>
          <a:stretch>
            <a:fillRect/>
          </a:stretch>
        </p:blipFill>
        <p:spPr>
          <a:xfrm>
            <a:off x="907082" y="199311"/>
            <a:ext cx="2606675" cy="22047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descr="Пятачок Союзмультфильм.png"/>
          <p:cNvPicPr>
            <a:picLocks noChangeAspect="1"/>
          </p:cNvPicPr>
          <p:nvPr/>
        </p:nvPicPr>
        <p:blipFill>
          <a:blip r:embed="rId4"/>
          <a:stretch>
            <a:fillRect/>
          </a:stretch>
        </p:blipFill>
        <p:spPr>
          <a:xfrm>
            <a:off x="1052513" y="3684458"/>
            <a:ext cx="2305050" cy="28575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descr="кадр из мультфильма тип мультфильма ..."/>
          <p:cNvPicPr>
            <a:picLocks noChangeAspect="1"/>
          </p:cNvPicPr>
          <p:nvPr/>
        </p:nvPicPr>
        <p:blipFill>
          <a:blip r:embed="rId5"/>
          <a:stretch>
            <a:fillRect/>
          </a:stretch>
        </p:blipFill>
        <p:spPr>
          <a:xfrm>
            <a:off x="6888029" y="362186"/>
            <a:ext cx="2381250" cy="17716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6" descr="... ! здравствуйте - кадр из мультфильма.jpg"/>
          <p:cNvPicPr>
            <a:picLocks noChangeAspect="1"/>
          </p:cNvPicPr>
          <p:nvPr/>
        </p:nvPicPr>
        <p:blipFill>
          <a:blip r:embed="rId6"/>
          <a:stretch>
            <a:fillRect/>
          </a:stretch>
        </p:blipFill>
        <p:spPr>
          <a:xfrm>
            <a:off x="6118118" y="4596080"/>
            <a:ext cx="2743200" cy="206288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ПРЕЗЕНТАЦИЯ ПОДГОТОВЛЕНА ДЛЯ ВОСПИТАННИКОВ </a:t>
            </a:r>
            <a:br>
              <a:rPr lang="en-US" sz="2400" dirty="0">
                <a:solidFill>
                  <a:schemeClr val="tx1"/>
                </a:solidFill>
              </a:rPr>
            </a:br>
            <a:r>
              <a:rPr lang="EN-US" sz="2400" dirty="0">
                <a:solidFill>
                  <a:srgbClr val="EB3D9F"/>
                </a:solidFill>
                <a:latin typeface="Trebuchet MS"/>
              </a:rPr>
              <a:t>ДЕТСКИХ ДОШКОЛЬНЫХ УЧРЕЖДЕНИЙ</a:t>
            </a:r>
            <a:br>
              <a:rPr lang="en-US" sz="2400" dirty="0">
                <a:solidFill>
                  <a:schemeClr val="tx1"/>
                </a:solidFill>
                <a:latin typeface="Trebuchet MS"/>
              </a:rPr>
            </a:br>
            <a:r>
              <a:rPr lang="EN-US" sz="2400" dirty="0">
                <a:solidFill>
                  <a:srgbClr val="EB3D9F"/>
                </a:solidFill>
                <a:latin typeface="Trebuchet MS"/>
              </a:rPr>
              <a:t>В ЧЕСТЬ 80-ЛЕТИЯ КИНОСТУДИИ "СОЮЗМУЛЬТФИЛЬМ"</a:t>
            </a:r>
            <a:endParaRPr lang="EN-US" sz="2400">
              <a:solidFill>
                <a:srgbClr val="EB3D9F"/>
              </a:solidFill>
              <a:latin typeface="Trebuchet MS"/>
            </a:endParaRPr>
          </a:p>
        </p:txBody>
      </p:sp>
      <p:sp>
        <p:nvSpPr>
          <p:cNvPr id="3" name="Content Placeholder 2"/>
          <p:cNvSpPr>
            <a:spLocks noGrp="1"/>
          </p:cNvSpPr>
          <p:nvPr>
            <p:ph idx="1"/>
          </p:nvPr>
        </p:nvSpPr>
        <p:spPr/>
        <p:txBody>
          <a:bodyPr vert="horz" lIns="91440" tIns="45720" rIns="91440" bIns="45720" rtlCol="0" anchor="t">
            <a:normAutofit/>
          </a:bodyPr>
          <a:lstStyle/>
          <a:p>
            <a:r>
              <a:rPr lang="en-US" sz="8800" dirty="0"/>
              <a:t>СПАСИБО ЗА ВНИМАНИЕ</a:t>
            </a:r>
            <a:endParaRPr lang="EN-US">
              <a:solidFill>
                <a:srgbClr val="404040"/>
              </a:solidFill>
              <a:latin typeface="Trebuchet MS"/>
            </a:endParaRPr>
          </a:p>
        </p:txBody>
      </p:sp>
    </p:spTree>
    <p:extLst>
      <p:ext uri="{BB962C8B-B14F-4D97-AF65-F5344CB8AC3E}">
        <p14:creationId xmlns:p14="http://schemas.microsoft.com/office/powerpoint/2010/main" val="3679397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ИСТОРИЯ НАЧИНАЕТСЯ...</a:t>
            </a:r>
            <a:endParaRPr lang="en-US">
              <a:solidFill>
                <a:srgbClr val="EB3D9F"/>
              </a:solidFill>
              <a:latin typeface="Trebuchet MS"/>
            </a:endParaRPr>
          </a:p>
        </p:txBody>
      </p:sp>
      <p:sp>
        <p:nvSpPr>
          <p:cNvPr id="3" name="Content Placeholder 2"/>
          <p:cNvSpPr>
            <a:spLocks noGrp="1"/>
          </p:cNvSpPr>
          <p:nvPr>
            <p:ph idx="1"/>
          </p:nvPr>
        </p:nvSpPr>
        <p:spPr/>
        <p:txBody>
          <a:bodyPr vert="horz" lIns="91440" tIns="45720" rIns="91440" bIns="45720" rtlCol="0" anchor="t">
            <a:normAutofit fontScale="85000" lnSpcReduction="10000"/>
          </a:bodyPr>
          <a:lstStyle/>
          <a:p>
            <a:pPr marL="0" indent="0">
              <a:buNone/>
            </a:pPr>
            <a:r>
              <a:rPr lang="ru-RU" dirty="0">
                <a:solidFill>
                  <a:schemeClr val="tx1"/>
                </a:solidFill>
                <a:latin typeface="Trebuchet MS" charset="0"/>
              </a:rPr>
              <a:t> </a:t>
            </a:r>
            <a:r>
              <a:rPr lang="ru-RU" sz="2000" dirty="0">
                <a:solidFill>
                  <a:srgbClr val="8D2753"/>
                </a:solidFill>
                <a:latin typeface="Times New Roman"/>
              </a:rPr>
              <a:t>В ПРЕКРАСНЫЙ СОЛНЕЧНЫЙ ЛЕТНИЙ ДЕНЬ, В МОСКВЕ ПРОИЗОШЛО ЧУДО:</a:t>
            </a:r>
            <a:endParaRPr lang="EN-US" sz="2000" dirty="0">
              <a:solidFill>
                <a:srgbClr val="8D2753"/>
              </a:solidFill>
              <a:latin typeface="Times New Roman"/>
            </a:endParaRPr>
          </a:p>
          <a:p>
            <a:pPr marL="0" indent="0">
              <a:buNone/>
            </a:pPr>
            <a:r>
              <a:rPr lang="ru-RU" sz="2000" dirty="0">
                <a:solidFill>
                  <a:srgbClr val="8D2753"/>
                </a:solidFill>
                <a:latin typeface="Times New Roman"/>
              </a:rPr>
              <a:t>ДОБРЫЕ ВОЛШЕБНИКИ, СКАЗОЧНИКИ И ПРЕКРАСНЫЕ ФЕИ СОЗДАЛИ</a:t>
            </a:r>
          </a:p>
          <a:p>
            <a:pPr marL="0" indent="0">
              <a:buNone/>
            </a:pPr>
            <a:r>
              <a:rPr lang="ru-RU" sz="2000" dirty="0">
                <a:solidFill>
                  <a:srgbClr val="8D2753"/>
                </a:solidFill>
                <a:latin typeface="Times New Roman"/>
              </a:rPr>
              <a:t>НЕПОВТОРИМОЕ И ФАНТАСТИЧЕСКОЕ МЕСТО - СТУДИЮ МУЛЬФИЛЬМОВ!</a:t>
            </a:r>
          </a:p>
          <a:p>
            <a:pPr marL="0" indent="0">
              <a:buNone/>
            </a:pPr>
            <a:endParaRPr lang="RU-RU" sz="2000" dirty="0">
              <a:solidFill>
                <a:srgbClr val="8D2753"/>
              </a:solidFill>
              <a:latin typeface="Times New Roman"/>
            </a:endParaRPr>
          </a:p>
          <a:p>
            <a:pPr marL="0" indent="0">
              <a:buNone/>
            </a:pPr>
            <a:r>
              <a:rPr lang="ru-RU" sz="2000" dirty="0">
                <a:solidFill>
                  <a:srgbClr val="8D2753"/>
                </a:solidFill>
                <a:latin typeface="Times New Roman"/>
              </a:rPr>
              <a:t>Киностудия «</a:t>
            </a:r>
            <a:r>
              <a:rPr lang="ru-RU" sz="2000" dirty="0" err="1">
                <a:solidFill>
                  <a:srgbClr val="8D2753"/>
                </a:solidFill>
                <a:latin typeface="Times New Roman"/>
              </a:rPr>
              <a:t>Союзмультфильм</a:t>
            </a:r>
            <a:r>
              <a:rPr lang="ru-RU" sz="2000" dirty="0">
                <a:solidFill>
                  <a:srgbClr val="8D2753"/>
                </a:solidFill>
                <a:latin typeface="Times New Roman"/>
              </a:rPr>
              <a:t>» была основана 10 июня 1936 года. Это единственная студия в стране, где на протяжении многих лет производили анимационные фильмы в самых разных жанрах и художественных техниках. За 80 лет были созданы более 1500 фильмов, многие из которых вошли в «Золотой фонд» мировой анимационной классики. Фильмы студии получили более 400 фестивальных призов и наград, среди которых приз международного Венецианского кинофестиваля, фестивалей Германии, Франции, Японии, Болгарии, Швейцарии и многих других стран.</a:t>
            </a:r>
            <a:endParaRPr lang="EN-US" sz="2000" dirty="0">
              <a:solidFill>
                <a:srgbClr val="8D2753"/>
              </a:solidFill>
              <a:latin typeface="Times New Roman"/>
            </a:endParaRPr>
          </a:p>
          <a:p>
            <a:pPr marL="0" indent="0">
              <a:buNone/>
            </a:pPr>
            <a:br>
              <a:rPr lang="ru-RU" dirty="0">
                <a:solidFill>
                  <a:schemeClr val="tx1"/>
                </a:solidFill>
                <a:latin typeface="Trebuchet MS" charset="0"/>
              </a:rPr>
            </a:br>
            <a:endParaRPr lang="ru-RU" dirty="0">
              <a:solidFill>
                <a:schemeClr val="tx1"/>
              </a:solidFill>
              <a:latin typeface="Trebuchet MS" charset="0"/>
            </a:endParaRPr>
          </a:p>
          <a:p>
            <a:pPr marL="0" indent="0">
              <a:buNone/>
            </a:pPr>
            <a:endParaRPr lang="RU-RU" dirty="0">
              <a:solidFill>
                <a:srgbClr val="000000"/>
              </a:solidFill>
              <a:latin typeface="Trebuchet MS" charset="0"/>
            </a:endParaRPr>
          </a:p>
        </p:txBody>
      </p:sp>
    </p:spTree>
    <p:extLst>
      <p:ext uri="{BB962C8B-B14F-4D97-AF65-F5344CB8AC3E}">
        <p14:creationId xmlns:p14="http://schemas.microsoft.com/office/powerpoint/2010/main" val="67006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691" y="1500234"/>
            <a:ext cx="8596668" cy="1320800"/>
          </a:xfrm>
        </p:spPr>
        <p:txBody>
          <a:bodyPr>
            <a:normAutofit fontScale="90000"/>
          </a:bodyPr>
          <a:lstStyle/>
          <a:p>
            <a:r>
              <a:rPr lang="ru-RU" dirty="0">
                <a:solidFill>
                  <a:srgbClr val="7030A0"/>
                </a:solidFill>
                <a:latin typeface="Trebuchet MS" charset="0"/>
              </a:rPr>
              <a:t>Персонажи мультфильмов обрели популярность и народную любовь не только в России, но и во всем мире. Винни-Пух и Пятачок, Малыш и Карлсон, Волк и Заяц из «Ну, погоди!», Чебурашка и крокодил Гена, Львенок и Черепаха, Бременские музыканты… - список героев, любимых миллионами детей из разных поколений, можно продолжать долго.</a:t>
            </a:r>
            <a:br>
              <a:rPr lang="ru-RU" dirty="0">
                <a:solidFill>
                  <a:schemeClr val="tx1"/>
                </a:solidFill>
              </a:rPr>
            </a:br>
            <a:br>
              <a:rPr lang="ru-RU" dirty="0">
                <a:solidFill>
                  <a:schemeClr val="tx1"/>
                </a:solidFill>
              </a:rPr>
            </a:br>
            <a:endParaRPr lang="EN-US" dirty="0">
              <a:solidFill>
                <a:schemeClr val="tx1"/>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99336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a:t>ДЕТИ СМЕЯЛИСЬ И ПЛАКАЛИ,ПОЗНАВАЛИ ДОБРО И ЗЛО, ПЕРЕЖИВАЛИ ЗА ЛЮБИМЫХ ГЕРОЕВ,УЧИЛИСЬ ЛЮБИТЬ И ПРОЩАТЬ,ВИДЕТЬ КРАСОТУ ПРИРОДЫ И МНОГООБРАЗИЕ ОКРУЖАЮЩЕГО МИРА. МУЛЬТФИЛЬМЫ ДЛЯ ДЕТЕЙ-ЭТО ЯРКИЙ ВОЛШЕБНЫЙ СОЛНЦА ЛУЧ В НАШЕМ МИРЕ...</a:t>
            </a:r>
            <a:br>
              <a:rPr lang="en-US" sz="2000" dirty="0">
                <a:solidFill>
                  <a:schemeClr val="tx1"/>
                </a:solidFill>
              </a:rPr>
            </a:br>
            <a:endParaRPr lang="EN-US" sz="2000">
              <a:solidFill>
                <a:schemeClr val="tx1"/>
              </a:solidFill>
            </a:endParaRPr>
          </a:p>
        </p:txBody>
      </p:sp>
      <p:sp>
        <p:nvSpPr>
          <p:cNvPr id="7" name="Content Placeholder 6"/>
          <p:cNvSpPr>
            <a:spLocks noGrp="1"/>
          </p:cNvSpPr>
          <p:nvPr>
            <p:ph idx="1"/>
          </p:nvPr>
        </p:nvSpPr>
        <p:spPr/>
        <p:txBody>
          <a:bodyPr vert="horz" lIns="91440" tIns="45720" rIns="91440" bIns="45720" rtlCol="0" anchor="t">
            <a:normAutofit/>
          </a:bodyPr>
          <a:lstStyle/>
          <a:p>
            <a:pPr marL="0" indent="0">
              <a:buNone/>
            </a:pPr>
            <a:r>
              <a:rPr lang="en-US" dirty="0">
                <a:solidFill>
                  <a:srgbClr val="404040"/>
                </a:solidFill>
                <a:latin typeface="Trebuchet MS"/>
              </a:rPr>
              <a:t>                       СКАЗКА А. ТОЛСТОГО "БУРАТИНО"</a:t>
            </a:r>
            <a:endParaRPr lang="en-US">
              <a:solidFill>
                <a:srgbClr val="404040"/>
              </a:solidFill>
              <a:latin typeface="Trebuchet MS"/>
            </a:endParaRPr>
          </a:p>
        </p:txBody>
      </p:sp>
      <p:pic>
        <p:nvPicPr>
          <p:cNvPr id="8" name="Picture 7" descr="hqdefault.jpg"/>
          <p:cNvPicPr>
            <a:picLocks noChangeAspect="1"/>
          </p:cNvPicPr>
          <p:nvPr/>
        </p:nvPicPr>
        <p:blipFill>
          <a:blip r:embed="rId3"/>
          <a:stretch>
            <a:fillRect/>
          </a:stretch>
        </p:blipFill>
        <p:spPr>
          <a:xfrm>
            <a:off x="1669747" y="2666254"/>
            <a:ext cx="5591566" cy="38877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66265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Забавные и смешные братья наши меньшие-самые любимые на всю жизнь...</a:t>
            </a:r>
            <a:endParaRPr lang="en-US">
              <a:solidFill>
                <a:srgbClr val="EB3D9F"/>
              </a:solidFill>
              <a:latin typeface="Trebuchet MS"/>
            </a:endParaRPr>
          </a:p>
        </p:txBody>
      </p:sp>
      <p:sp>
        <p:nvSpPr>
          <p:cNvPr id="3" name="Content Placeholder 2"/>
          <p:cNvSpPr>
            <a:spLocks noGrp="1"/>
          </p:cNvSpPr>
          <p:nvPr>
            <p:ph idx="1"/>
          </p:nvPr>
        </p:nvSpPr>
        <p:spPr/>
        <p:txBody>
          <a:bodyPr vert="horz" lIns="91440" tIns="45720" rIns="91440" bIns="45720" rtlCol="0" anchor="t">
            <a:normAutofit/>
          </a:bodyPr>
          <a:lstStyle/>
          <a:p>
            <a:r>
              <a:rPr lang="en-US" dirty="0">
                <a:solidFill>
                  <a:srgbClr val="404040"/>
                </a:solidFill>
                <a:latin typeface="Trebuchet MS"/>
              </a:rPr>
              <a:t>ЛЬВЕНОК И ЧЕРЕПАХА                          ВИННИ ПУХ И ЕГО ДРУЗЬЯ</a:t>
            </a:r>
            <a:endParaRPr lang="en-US">
              <a:solidFill>
                <a:srgbClr val="404040"/>
              </a:solidFill>
              <a:latin typeface="Trebuchet MS"/>
            </a:endParaRPr>
          </a:p>
        </p:txBody>
      </p:sp>
      <p:pic>
        <p:nvPicPr>
          <p:cNvPr id="6" name="Picture 5" descr="3.jpg"/>
          <p:cNvPicPr>
            <a:picLocks noChangeAspect="1"/>
          </p:cNvPicPr>
          <p:nvPr/>
        </p:nvPicPr>
        <p:blipFill>
          <a:blip r:embed="rId3"/>
          <a:stretch>
            <a:fillRect/>
          </a:stretch>
        </p:blipFill>
        <p:spPr>
          <a:xfrm>
            <a:off x="797544" y="2644192"/>
            <a:ext cx="2743200" cy="3060879"/>
          </a:xfrm>
          <a:prstGeom prst="rect">
            <a:avLst/>
          </a:prstGeom>
        </p:spPr>
      </p:pic>
      <p:pic>
        <p:nvPicPr>
          <p:cNvPr id="7" name="Picture 6" descr="5.jpeg"/>
          <p:cNvPicPr>
            <a:picLocks noChangeAspect="1"/>
          </p:cNvPicPr>
          <p:nvPr/>
        </p:nvPicPr>
        <p:blipFill>
          <a:blip r:embed="rId4"/>
          <a:stretch>
            <a:fillRect/>
          </a:stretch>
        </p:blipFill>
        <p:spPr>
          <a:xfrm>
            <a:off x="5135910" y="2656309"/>
            <a:ext cx="3663950" cy="3041380"/>
          </a:xfrm>
          <a:prstGeom prst="rect">
            <a:avLst/>
          </a:prstGeom>
        </p:spPr>
      </p:pic>
    </p:spTree>
    <p:extLst>
      <p:ext uri="{BB962C8B-B14F-4D97-AF65-F5344CB8AC3E}">
        <p14:creationId xmlns:p14="http://schemas.microsoft.com/office/powerpoint/2010/main" val="3567485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НАШИ "УЧИТЕЛЯ" И ПРИМЕР ДЛЯ ПОДРАЖАНИЯ...</a:t>
            </a:r>
            <a:endParaRPr lang="en-US">
              <a:solidFill>
                <a:srgbClr val="EB3D9F"/>
              </a:solidFill>
              <a:latin typeface="Trebuchet MS"/>
            </a:endParaRPr>
          </a:p>
        </p:txBody>
      </p:sp>
      <p:sp>
        <p:nvSpPr>
          <p:cNvPr id="3" name="Content Placeholder 2"/>
          <p:cNvSpPr>
            <a:spLocks noGrp="1"/>
          </p:cNvSpPr>
          <p:nvPr>
            <p:ph idx="1"/>
          </p:nvPr>
        </p:nvSpPr>
        <p:spPr/>
        <p:txBody>
          <a:bodyPr vert="horz" lIns="91440" tIns="45720" rIns="91440" bIns="45720" rtlCol="0" anchor="t">
            <a:normAutofit/>
          </a:bodyPr>
          <a:lstStyle/>
          <a:p>
            <a:r>
              <a:rPr lang="en-US" dirty="0"/>
              <a:t>МОЙДОДЫР                           КОТ ЛЕОПОЛЬД             МАЛЫШ И КАРЛСОН</a:t>
            </a:r>
            <a:endParaRPr lang="en-US">
              <a:solidFill>
                <a:srgbClr val="404040"/>
              </a:solidFill>
              <a:latin typeface="Trebuchet MS"/>
            </a:endParaRPr>
          </a:p>
        </p:txBody>
      </p:sp>
      <p:pic>
        <p:nvPicPr>
          <p:cNvPr id="4" name="Picture 3" descr="2.jpg"/>
          <p:cNvPicPr>
            <a:picLocks noChangeAspect="1"/>
          </p:cNvPicPr>
          <p:nvPr/>
        </p:nvPicPr>
        <p:blipFill>
          <a:blip r:embed="rId3"/>
          <a:stretch>
            <a:fillRect/>
          </a:stretch>
        </p:blipFill>
        <p:spPr>
          <a:xfrm>
            <a:off x="361458" y="3028304"/>
            <a:ext cx="2743200" cy="1988820"/>
          </a:xfrm>
          <a:prstGeom prst="rect">
            <a:avLst/>
          </a:prstGeom>
        </p:spPr>
      </p:pic>
      <p:pic>
        <p:nvPicPr>
          <p:cNvPr id="6" name="Picture 5" descr="4.jpg"/>
          <p:cNvPicPr>
            <a:picLocks noChangeAspect="1"/>
          </p:cNvPicPr>
          <p:nvPr/>
        </p:nvPicPr>
        <p:blipFill>
          <a:blip r:embed="rId4"/>
          <a:stretch>
            <a:fillRect/>
          </a:stretch>
        </p:blipFill>
        <p:spPr>
          <a:xfrm>
            <a:off x="3754857" y="2979838"/>
            <a:ext cx="2743200" cy="2055289"/>
          </a:xfrm>
          <a:prstGeom prst="rect">
            <a:avLst/>
          </a:prstGeom>
        </p:spPr>
      </p:pic>
      <p:pic>
        <p:nvPicPr>
          <p:cNvPr id="18" name="Picture 17" descr="9.jpg"/>
          <p:cNvPicPr>
            <a:picLocks noChangeAspect="1"/>
          </p:cNvPicPr>
          <p:nvPr/>
        </p:nvPicPr>
        <p:blipFill>
          <a:blip r:embed="rId5"/>
          <a:stretch>
            <a:fillRect/>
          </a:stretch>
        </p:blipFill>
        <p:spPr>
          <a:xfrm>
            <a:off x="6735763" y="2936875"/>
            <a:ext cx="3009824" cy="2109788"/>
          </a:xfrm>
          <a:prstGeom prst="rect">
            <a:avLst/>
          </a:prstGeom>
        </p:spPr>
      </p:pic>
    </p:spTree>
    <p:extLst>
      <p:ext uri="{BB962C8B-B14F-4D97-AF65-F5344CB8AC3E}">
        <p14:creationId xmlns:p14="http://schemas.microsoft.com/office/powerpoint/2010/main" val="574163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МАЛЕНЬКИЕ И БОЛЬШИЕ -</a:t>
            </a:r>
            <a:br>
              <a:rPr lang="en-US" dirty="0">
                <a:solidFill>
                  <a:schemeClr val="tx1"/>
                </a:solidFill>
              </a:rPr>
            </a:br>
            <a:r>
              <a:rPr lang="en-US" dirty="0">
                <a:solidFill>
                  <a:srgbClr val="EB3D9F"/>
                </a:solidFill>
                <a:latin typeface="Trebuchet MS"/>
              </a:rPr>
              <a:t>САМЫЕ-САМЫЕ НАВСЕГДА...</a:t>
            </a:r>
            <a:endParaRPr lang="en-US">
              <a:solidFill>
                <a:srgbClr val="EB3D9F"/>
              </a:solidFill>
              <a:latin typeface="Trebuchet MS"/>
            </a:endParaRP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sz="1400" dirty="0">
                <a:solidFill>
                  <a:srgbClr val="404040"/>
                </a:solidFill>
                <a:latin typeface="Trebuchet MS"/>
              </a:rPr>
              <a:t>ВОДЯНОЙ, ДВА ВЕСЁЛЫХ ГУСЯ, АНТОШКА, УМКА И МНОГИЕ ДРУГИЕ... </a:t>
            </a:r>
            <a:endParaRPr lang="en-US" sz="1400" dirty="0">
              <a:solidFill>
                <a:schemeClr val="tx1"/>
              </a:solidFill>
              <a:latin typeface="Trebuchet MS"/>
            </a:endParaRPr>
          </a:p>
          <a:p>
            <a:pPr marL="0" indent="0">
              <a:buNone/>
            </a:pPr>
            <a:endParaRPr lang="en-US" sz="1400" dirty="0">
              <a:solidFill>
                <a:srgbClr val="404040"/>
              </a:solidFill>
              <a:latin typeface="Trebuchet MS"/>
            </a:endParaRPr>
          </a:p>
          <a:p>
            <a:pPr marL="0" indent="0">
              <a:buNone/>
            </a:pPr>
            <a:endParaRPr lang="en-US" sz="1400" dirty="0">
              <a:solidFill>
                <a:srgbClr val="404040"/>
              </a:solidFill>
              <a:latin typeface="Trebuchet MS"/>
            </a:endParaRPr>
          </a:p>
          <a:p>
            <a:pPr marL="0" indent="0">
              <a:buNone/>
            </a:pPr>
            <a:endParaRPr lang="en-US" sz="1400" dirty="0">
              <a:solidFill>
                <a:srgbClr val="404040"/>
              </a:solidFill>
              <a:latin typeface="Trebuchet MS"/>
            </a:endParaRPr>
          </a:p>
          <a:p>
            <a:pPr marL="0" indent="0">
              <a:buNone/>
            </a:pPr>
            <a:endParaRPr lang="en-US" sz="1400" dirty="0">
              <a:solidFill>
                <a:srgbClr val="404040"/>
              </a:solidFill>
              <a:latin typeface="Trebuchet MS"/>
            </a:endParaRPr>
          </a:p>
          <a:p>
            <a:pPr marL="0" indent="0">
              <a:buNone/>
            </a:pPr>
            <a:r>
              <a:rPr lang="EN-US" sz="1400" dirty="0">
                <a:solidFill>
                  <a:srgbClr val="404040"/>
                </a:solidFill>
                <a:latin typeface="Trebuchet MS"/>
              </a:rPr>
              <a:t>                           </a:t>
            </a:r>
          </a:p>
        </p:txBody>
      </p:sp>
      <p:pic>
        <p:nvPicPr>
          <p:cNvPr id="5" name="Picture 4" descr="8.jpg"/>
          <p:cNvPicPr>
            <a:picLocks noChangeAspect="1"/>
          </p:cNvPicPr>
          <p:nvPr/>
        </p:nvPicPr>
        <p:blipFill>
          <a:blip r:embed="rId3"/>
          <a:stretch>
            <a:fillRect/>
          </a:stretch>
        </p:blipFill>
        <p:spPr>
          <a:xfrm>
            <a:off x="6445338" y="4678222"/>
            <a:ext cx="2743200" cy="1995054"/>
          </a:xfrm>
          <a:prstGeom prst="rect">
            <a:avLst/>
          </a:prstGeom>
        </p:spPr>
      </p:pic>
      <p:pic>
        <p:nvPicPr>
          <p:cNvPr id="9" name="Picture 8" descr="11.jpg"/>
          <p:cNvPicPr>
            <a:picLocks noChangeAspect="1"/>
          </p:cNvPicPr>
          <p:nvPr/>
        </p:nvPicPr>
        <p:blipFill>
          <a:blip r:embed="rId4"/>
          <a:stretch>
            <a:fillRect/>
          </a:stretch>
        </p:blipFill>
        <p:spPr>
          <a:xfrm>
            <a:off x="2228602" y="4783461"/>
            <a:ext cx="2743200" cy="1943856"/>
          </a:xfrm>
          <a:prstGeom prst="rect">
            <a:avLst/>
          </a:prstGeom>
        </p:spPr>
      </p:pic>
      <p:pic>
        <p:nvPicPr>
          <p:cNvPr id="11" name="Picture 10" descr="0.jpg"/>
          <p:cNvPicPr>
            <a:picLocks noChangeAspect="1"/>
          </p:cNvPicPr>
          <p:nvPr/>
        </p:nvPicPr>
        <p:blipFill>
          <a:blip r:embed="rId5"/>
          <a:stretch>
            <a:fillRect/>
          </a:stretch>
        </p:blipFill>
        <p:spPr>
          <a:xfrm>
            <a:off x="119072" y="2594166"/>
            <a:ext cx="2743200" cy="2057400"/>
          </a:xfrm>
          <a:prstGeom prst="rect">
            <a:avLst/>
          </a:prstGeom>
        </p:spPr>
      </p:pic>
      <p:pic>
        <p:nvPicPr>
          <p:cNvPr id="16" name="Picture 15" descr="1.jpg"/>
          <p:cNvPicPr>
            <a:picLocks noChangeAspect="1"/>
          </p:cNvPicPr>
          <p:nvPr/>
        </p:nvPicPr>
        <p:blipFill>
          <a:blip r:embed="rId6"/>
          <a:stretch>
            <a:fillRect/>
          </a:stretch>
        </p:blipFill>
        <p:spPr>
          <a:xfrm>
            <a:off x="4142674" y="2594166"/>
            <a:ext cx="2743200" cy="1930527"/>
          </a:xfrm>
          <a:prstGeom prst="rect">
            <a:avLst/>
          </a:prstGeom>
        </p:spPr>
      </p:pic>
    </p:spTree>
    <p:extLst>
      <p:ext uri="{BB962C8B-B14F-4D97-AF65-F5344CB8AC3E}">
        <p14:creationId xmlns:p14="http://schemas.microsoft.com/office/powerpoint/2010/main" val="1159806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ru-RU" sz="2400" dirty="0">
                <a:solidFill>
                  <a:srgbClr val="65228D"/>
                </a:solidFill>
                <a:latin typeface="Trebuchet MS" charset="0"/>
              </a:rPr>
              <a:t>Долгие годы над созданием мультфильмов трудились лучшие советские режиссеры, художники и мультипликаторы. Иван Иванов-Вано, Лев Атаманов, Борис Дёжкин, Валентина и Зинаида Брумберг, Михаил Цехановский, Леонид Амальрик, Иван Аксенчук, Роман Качанов, Федор Хитрук, Борис Степанцев, Инесса Ковалевская, Вадим Курчевский, Андрей Хржановский, Юрий Норштейн, Вячеслав Котёночкин, Галина Баринова, Анатолий Петров, Эдуард Назаров, Владимир Попов, Владимир Пекарь, Леонид Носырев, Геннадий Сокольский, Иван Уфимцев, Леонид Шварцман и многие, многие другие – эти великие люди посвятили работе в мультипликации всю свою жизнь.</a:t>
            </a:r>
            <a:endParaRPr lang="en-US">
              <a:solidFill>
                <a:srgbClr val="000000"/>
              </a:solidFill>
              <a:latin typeface="Trebuchet MS" charset="0"/>
            </a:endParaRPr>
          </a:p>
        </p:txBody>
      </p:sp>
      <p:sp>
        <p:nvSpPr>
          <p:cNvPr id="2" name="Title 1"/>
          <p:cNvSpPr>
            <a:spLocks noGrp="1"/>
          </p:cNvSpPr>
          <p:nvPr>
            <p:ph type="title"/>
          </p:nvPr>
        </p:nvSpPr>
        <p:spPr/>
        <p:txBody>
          <a:bodyPr/>
          <a:lstStyle/>
          <a:p>
            <a:r>
              <a:rPr lang="en-US" dirty="0"/>
              <a:t>ОНИ ТВОРИЛИ ИСТОРИЮ...</a:t>
            </a:r>
            <a:endParaRPr lang="en-US">
              <a:solidFill>
                <a:srgbClr val="EB3D9F"/>
              </a:solidFill>
              <a:latin typeface="Trebuchet MS"/>
            </a:endParaRPr>
          </a:p>
        </p:txBody>
      </p:sp>
    </p:spTree>
    <p:extLst>
      <p:ext uri="{BB962C8B-B14F-4D97-AF65-F5344CB8AC3E}">
        <p14:creationId xmlns:p14="http://schemas.microsoft.com/office/powerpoint/2010/main" val="378689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ПРОДОЛЖЕНИЕ СЛЕДУЕТ...</a:t>
            </a:r>
            <a:endParaRPr lang="en-US">
              <a:solidFill>
                <a:srgbClr val="EB3D9F"/>
              </a:solidFill>
              <a:latin typeface="Trebuchet MS"/>
            </a:endParaRP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ru-RU" sz="2400" dirty="0">
                <a:solidFill>
                  <a:srgbClr val="BC80E0"/>
                </a:solidFill>
                <a:latin typeface="Trebuchet MS" charset="0"/>
              </a:rPr>
              <a:t>Сегодня «Союзмультфильм» переживает новый этап своей истории. Меняются времена и поколения. На обновленной студии вновь работают молодые и талантливые режиссеры, а в художественный совет входят опытные мастера анимации. Новой командой уже отснято более 40 короткометражных анимационных фильмов, которые вновь звучат среди призеров российских и зарубежных кинофестивалей. Как и много лет назад, мультфильм — это неотъемлемая часть культуры детства, взросления человека и становления личности.</a:t>
            </a:r>
            <a:endParaRPr lang="en-US">
              <a:solidFill>
                <a:srgbClr val="404040"/>
              </a:solidFill>
              <a:latin typeface="Trebuchet MS" charset="0"/>
            </a:endParaRPr>
          </a:p>
        </p:txBody>
      </p:sp>
    </p:spTree>
    <p:extLst>
      <p:ext uri="{BB962C8B-B14F-4D97-AF65-F5344CB8AC3E}">
        <p14:creationId xmlns:p14="http://schemas.microsoft.com/office/powerpoint/2010/main" val="55243801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0</Words>
  <Application>Microsoft Office PowerPoint</Application>
  <PresentationFormat>Widescreen</PresentationFormat>
  <Paragraphs>0</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Facet</vt:lpstr>
      <vt:lpstr>СТРАНА                          МУЛЬТИ-ПУЛЬТИ</vt:lpstr>
      <vt:lpstr>ИСТОРИЯ НАЧИНАЕТСЯ...</vt:lpstr>
      <vt:lpstr>Персонажи мультфильмов обрели популярность и народную любовь не только в России, но и во всем мире. Винни-Пух и Пятачок, Малыш и Карлсон, Волк и Заяц из «Ну, погоди!», Чебурашка и крокодил Гена, Львенок и Черепаха, Бременские музыканты… - список героев, любимых миллионами детей из разных поколений, можно продолжать долго.  </vt:lpstr>
      <vt:lpstr>ДЕТИ СМЕЯЛИСЬ И ПЛАКАЛИ,ПОЗНАВАЛИ ДОБРО И ЗЛО, ПЕРЕЖИВАЛИ ЗА ЛЮБИМЫХ ГЕРОЕВ,УЧИЛИСЬ ЛЮБИТЬ И ПРОЩАТЬ,ВИДЕТЬ КРАСОТУ ПРИРОДЫ И МНОГООБРАЗИЕ ОКРУЖАЮЩЕГО МИРА. МУЛЬТФИЛЬМЫ ДЛЯ ДЕТЕЙ-ЭТО ЯРКИЙ ВОЛШЕБНЫЙ СОЛНЦА ЛУЧ В НАШЕМ МИРЕ... </vt:lpstr>
      <vt:lpstr>Забавные и смешные братья наши меньшие-самые любимые на всю жизнь...</vt:lpstr>
      <vt:lpstr>НАШИ "УЧИТЕЛЯ" И ПРИМЕР ДЛЯ ПОДРАЖАНИЯ...</vt:lpstr>
      <vt:lpstr>МАЛЕНЬКИЕ И БОЛЬШИЕ - САМЫЕ-САМЫЕ НАВСЕГДА...</vt:lpstr>
      <vt:lpstr>ОНИ ТВОРИЛИ ИСТОРИЮ...</vt:lpstr>
      <vt:lpstr>ПРОДОЛЖЕНИЕ СЛЕДУЕТ...</vt:lpstr>
      <vt:lpstr>ПРЕЗЕНТАЦИЯ ПОДГОТОВЛЕНА ДЛЯ ВОСПИТАННИКОВ  ДЕТСКИХ ДОШКОЛЬНЫХ УЧРЕЖДЕНИЙ В ЧЕСТЬ 80-ЛЕТИЯ КИНОСТУДИИ "СОЮЗМУЛЬТФИЛЬМ"</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15</cp:revision>
  <dcterms:created xsi:type="dcterms:W3CDTF">2013-07-15T20:26:40Z</dcterms:created>
  <dcterms:modified xsi:type="dcterms:W3CDTF">2016-07-22T18:58:01Z</dcterms:modified>
</cp:coreProperties>
</file>