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9" r:id="rId4"/>
    <p:sldId id="291" r:id="rId5"/>
    <p:sldId id="277" r:id="rId6"/>
    <p:sldId id="292" r:id="rId7"/>
    <p:sldId id="293" r:id="rId8"/>
    <p:sldId id="287" r:id="rId9"/>
    <p:sldId id="260" r:id="rId10"/>
    <p:sldId id="279" r:id="rId11"/>
    <p:sldId id="274" r:id="rId12"/>
    <p:sldId id="288" r:id="rId13"/>
    <p:sldId id="294" r:id="rId14"/>
    <p:sldId id="283" r:id="rId15"/>
    <p:sldId id="264" r:id="rId16"/>
    <p:sldId id="289" r:id="rId17"/>
    <p:sldId id="290" r:id="rId18"/>
    <p:sldId id="267" r:id="rId19"/>
    <p:sldId id="268" r:id="rId20"/>
    <p:sldId id="269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67" d="100"/>
          <a:sy n="67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Методов для эффективного использования и развития памяти существует множество.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 В течение двух лет я использую в работе по обучению детей связной речи приёмы мнемотехники с детьми старшего и младшего  возраста.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9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solidFill>
                  <a:srgbClr val="00B050"/>
                </a:solidFill>
                <a:latin typeface="Book Antiqua" pitchFamily="18" charset="0"/>
              </a:rPr>
              <a:t>Искусство запоминания названо словом «</a:t>
            </a:r>
            <a:r>
              <a:rPr lang="ru-RU" sz="1200" b="1" i="1" dirty="0" err="1" smtClean="0">
                <a:solidFill>
                  <a:srgbClr val="00B050"/>
                </a:solidFill>
                <a:latin typeface="Book Antiqua" pitchFamily="18" charset="0"/>
              </a:rPr>
              <a:t>mnemonikon</a:t>
            </a:r>
            <a:r>
              <a:rPr lang="ru-RU" sz="1200" b="1" i="1" dirty="0" smtClean="0">
                <a:solidFill>
                  <a:srgbClr val="00B050"/>
                </a:solidFill>
                <a:latin typeface="Book Antiqua" pitchFamily="18" charset="0"/>
              </a:rPr>
              <a:t>» по имени древнегреческой богини памяти, Мнемозины – матери девяти муз. Первые сохранившиеся работы по мнемотехнике датируются примерно 86-82 гг. до н.э., и принадлежат перу Цицерона и </a:t>
            </a: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Квинтиллиона</a:t>
            </a:r>
            <a:r>
              <a:rPr lang="ru-RU" sz="1000" b="1" i="1" dirty="0" smtClean="0">
                <a:solidFill>
                  <a:srgbClr val="00B050"/>
                </a:solidFill>
                <a:latin typeface="Book Antiqua" pitchFamily="18" charset="0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5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Символы максимально приближены к речевому материалу, например, для обозначения словосочетаний «дождь идет» используется зонт, «ветер дует» - наклонившееся дерево.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таким образом весь текст зарисовывается схематично, глядя на эти схемы – рисунки,  ребенок легко запоминает информацию.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8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Символы максимально приближены к речевому материалу, например, для обозначения словосочетаний «дождь идет» используется зонт, «ветер дует» - наклонившееся дерево.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Для изготовления таблиц не требуются художественные способности, любой педагог в состоянии нарисовать подобные символические изображения предметов и объектов к выбранному рассказу. </a:t>
            </a:r>
            <a:r>
              <a:rPr lang="ru-RU" b="1" u="sng" dirty="0" smtClean="0">
                <a:solidFill>
                  <a:srgbClr val="00B050"/>
                </a:solidFill>
                <a:latin typeface="Book Antiqua" pitchFamily="18" charset="0"/>
              </a:rPr>
              <a:t>Примечание.</a:t>
            </a:r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 Для детей младшего и среднего возраста </a:t>
            </a:r>
            <a:r>
              <a:rPr lang="ru-RU" b="1" dirty="0" err="1" smtClean="0">
                <a:solidFill>
                  <a:srgbClr val="00B050"/>
                </a:solidFill>
                <a:latin typeface="Book Antiqua" pitchFamily="18" charset="0"/>
              </a:rPr>
              <a:t>мнемотаблицы</a:t>
            </a:r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 необходимо давать цветные, так как у детей в памяти остаются отдельные образы: лиса – рыжая плутовка, цыплята – желтого цвета.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6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B050"/>
                </a:solidFill>
                <a:latin typeface="Bookman Old Style" pitchFamily="18" charset="0"/>
              </a:rPr>
              <a:t>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На начальном этапе взрослый предлагает готовую план - схему, а по мере обучения ребенок также активно включается в процесс создания своей схемы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8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Это наиболее трудный вид в монологической речи.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Дети не располагают теми знаниями, которые приобретают в течение жизни. Чтобы описать предмет, его надо осознать, а осознание - это анализ. Что ребенку очень трудно. Здесь важно научить ребенка сначала выделять признаки предмета.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u="sng" dirty="0" smtClean="0">
                <a:solidFill>
                  <a:srgbClr val="00B050"/>
                </a:solidFill>
                <a:latin typeface="Bookman Old Style" pitchFamily="18" charset="0"/>
              </a:rPr>
              <a:t>Необходимо помнить</a:t>
            </a:r>
            <a:r>
              <a:rPr lang="ru-RU" sz="1200" i="1" dirty="0" smtClean="0">
                <a:solidFill>
                  <a:srgbClr val="00B050"/>
                </a:solidFill>
                <a:latin typeface="Bookman Old Style" pitchFamily="18" charset="0"/>
              </a:rPr>
              <a:t>, что уровень речевого развития определяется словарным запасом ребёнка. </a:t>
            </a:r>
            <a:r>
              <a:rPr lang="ru-RU" sz="1200" i="1" smtClean="0">
                <a:solidFill>
                  <a:srgbClr val="00B050"/>
                </a:solidFill>
                <a:latin typeface="Bookman Old Style" pitchFamily="18" charset="0"/>
              </a:rPr>
              <a:t>И всего несколько шагов, сделанных в этом направлении, помогут вам в развитии речи дошкольника.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00338" y="2492896"/>
            <a:ext cx="5832475" cy="750367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Мнемотехника, как средство мотивации речевой активности детей дошкольного возраста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868863"/>
            <a:ext cx="6400800" cy="17526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 педагогическому совету 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из опыта работы воспитателя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Воробьевой Т.Ю.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705149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Особенность методики заключается в том, что для опосредованного запоминания предлагаются не изображения предметов, а символы. Такие задания значительно облегчают детям поиск и запоминание слов.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detsadik.my1.ru/PTISI/ss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530231"/>
            <a:ext cx="2749901" cy="347741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0232"/>
            <a:ext cx="4176464" cy="347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245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 txBox="1">
            <a:spLocks/>
          </p:cNvSpPr>
          <p:nvPr/>
        </p:nvSpPr>
        <p:spPr>
          <a:xfrm>
            <a:off x="899592" y="404664"/>
            <a:ext cx="7896433" cy="3354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2800" b="1" u="sng" dirty="0" err="1" smtClean="0">
                <a:solidFill>
                  <a:srgbClr val="00B050"/>
                </a:solidFill>
                <a:latin typeface="Book Antiqua" pitchFamily="18" charset="0"/>
              </a:rPr>
              <a:t>Мнемотаблицы</a:t>
            </a:r>
            <a:r>
              <a:rPr lang="ru-RU" sz="2800" b="1" u="sng" dirty="0" smtClean="0">
                <a:solidFill>
                  <a:srgbClr val="00B050"/>
                </a:solidFill>
                <a:latin typeface="Book Antiqua" pitchFamily="18" charset="0"/>
              </a:rPr>
              <a:t>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являются дидактическим материалом по развитию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их можно использовать для пополнения словарного запаса и развития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использовать при обучении пересказу и составлению рассказов, заучивании наизусть и отгадыванию загадок.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59647"/>
            <a:ext cx="1728192" cy="24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домашние животны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48" y="4050152"/>
            <a:ext cx="2034539" cy="184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58" y="4022692"/>
            <a:ext cx="2295699" cy="18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987824" y="4509120"/>
            <a:ext cx="7121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Работа по </a:t>
            </a:r>
            <a:r>
              <a:rPr lang="ru-RU" sz="2800" b="1" dirty="0" err="1">
                <a:solidFill>
                  <a:srgbClr val="FF0000"/>
                </a:solidFill>
              </a:rPr>
              <a:t>мнемотаблицам</a:t>
            </a:r>
            <a:r>
              <a:rPr lang="ru-RU" sz="2800" b="1" dirty="0">
                <a:solidFill>
                  <a:srgbClr val="FF0000"/>
                </a:solidFill>
              </a:rPr>
              <a:t> состоит из трех этапов: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063" y="1857375"/>
            <a:ext cx="8358187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Рассматривание таблицы и разбор того, что на ней изображено.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00063" y="3214688"/>
            <a:ext cx="8358187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Осуществляется перекодирование информации, т.е. преобразование из абстрактных символов в образы.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00063" y="4643438"/>
            <a:ext cx="8286750" cy="135731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3.После перекодирования осуществляется пересказ сказки или рассказа по заданной теме.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22" name="Рисунок 17" descr="5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86313"/>
            <a:ext cx="18716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Заучивание стихотворения “Весна – красна”</a:t>
            </a:r>
            <a:r>
              <a:rPr lang="ru-RU" altLang="ru-RU" smtClean="0"/>
              <a:t> </a:t>
            </a:r>
          </a:p>
        </p:txBody>
      </p:sp>
      <p:pic>
        <p:nvPicPr>
          <p:cNvPr id="5123" name="Объект 3" descr="http://festival.1september.ru/articles/556663/im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7" y="1484784"/>
            <a:ext cx="3889375" cy="4824535"/>
          </a:xfrm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500563" y="2060575"/>
            <a:ext cx="3600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Весна – красна</a:t>
            </a:r>
            <a:endParaRPr lang="ru-RU" altLang="ru-RU" sz="2400" dirty="0"/>
          </a:p>
          <a:p>
            <a:pPr algn="ctr" eaLnBrk="1" hangingPunct="1"/>
            <a:r>
              <a:rPr lang="ru-RU" altLang="ru-RU" sz="2400" dirty="0"/>
              <a:t>Ты, весна, весна - красна,</a:t>
            </a:r>
            <a:br>
              <a:rPr lang="ru-RU" altLang="ru-RU" sz="2400" dirty="0"/>
            </a:br>
            <a:r>
              <a:rPr lang="ru-RU" altLang="ru-RU" sz="2400" dirty="0"/>
              <a:t>Что с собою принесла?</a:t>
            </a:r>
            <a:br>
              <a:rPr lang="ru-RU" altLang="ru-RU" sz="2400" dirty="0"/>
            </a:br>
            <a:r>
              <a:rPr lang="ru-RU" altLang="ru-RU" sz="2400" dirty="0"/>
              <a:t>Принесла я для лугов</a:t>
            </a:r>
            <a:br>
              <a:rPr lang="ru-RU" altLang="ru-RU" sz="2400" dirty="0"/>
            </a:br>
            <a:r>
              <a:rPr lang="ru-RU" altLang="ru-RU" sz="2400" dirty="0"/>
              <a:t>Покрывало из цветов.</a:t>
            </a:r>
            <a:br>
              <a:rPr lang="ru-RU" altLang="ru-RU" sz="2400" dirty="0"/>
            </a:br>
            <a:r>
              <a:rPr lang="ru-RU" altLang="ru-RU" sz="2400" dirty="0"/>
              <a:t>Принесла для ёлки</a:t>
            </a:r>
            <a:br>
              <a:rPr lang="ru-RU" altLang="ru-RU" sz="2400" dirty="0"/>
            </a:br>
            <a:r>
              <a:rPr lang="ru-RU" altLang="ru-RU" sz="2400" dirty="0"/>
              <a:t>Новые иголки.</a:t>
            </a:r>
            <a:br>
              <a:rPr lang="ru-RU" altLang="ru-RU" sz="2400" dirty="0"/>
            </a:br>
            <a:r>
              <a:rPr lang="ru-RU" altLang="ru-RU" sz="2400" dirty="0"/>
              <a:t>Для осины и берёз</a:t>
            </a:r>
            <a:br>
              <a:rPr lang="ru-RU" altLang="ru-RU" sz="2400" dirty="0"/>
            </a:br>
            <a:r>
              <a:rPr lang="ru-RU" altLang="ru-RU" sz="2400" dirty="0"/>
              <a:t>Свежих листьев целые воз.</a:t>
            </a:r>
          </a:p>
        </p:txBody>
      </p:sp>
    </p:spTree>
    <p:extLst>
      <p:ext uri="{BB962C8B-B14F-4D97-AF65-F5344CB8AC3E}">
        <p14:creationId xmlns:p14="http://schemas.microsoft.com/office/powerpoint/2010/main" val="10829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sz="200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Стихотворения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25" y="354013"/>
            <a:ext cx="8176071" cy="554707"/>
          </a:xfrm>
          <a:solidFill>
            <a:srgbClr val="99FF99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i="1" u="sng" dirty="0" err="1" smtClean="0">
                <a:solidFill>
                  <a:srgbClr val="00B050"/>
                </a:solidFill>
                <a:latin typeface="Bookman Old Style" pitchFamily="18" charset="0"/>
              </a:rPr>
              <a:t>Мнемотаблицы</a:t>
            </a:r>
            <a:r>
              <a:rPr lang="ru-RU" sz="18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 особенно эффективны при разучивании стихотворений</a:t>
            </a:r>
            <a:r>
              <a:rPr lang="ru-RU" sz="1800" i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endParaRPr lang="ru-RU" sz="18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6" y="1000124"/>
            <a:ext cx="8546619" cy="559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0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009900"/>
                </a:solidFill>
                <a:latin typeface="Bookman Old Style" panose="02050604050505020204" pitchFamily="18" charset="0"/>
              </a:rPr>
              <a:t>Составление описательного рассказа</a:t>
            </a: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684213" y="908050"/>
            <a:ext cx="8229600" cy="2305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     </a:t>
            </a:r>
          </a:p>
        </p:txBody>
      </p:sp>
      <p:pic>
        <p:nvPicPr>
          <p:cNvPr id="5" name="Рисунок 4" descr="http://sheledu.ru/juravlik/images/metodkopilka/mnemotehni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632848" cy="5722858"/>
          </a:xfrm>
          <a:prstGeom prst="rect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Опыт моей работы при использовании и изготовлении </a:t>
            </a:r>
            <a:r>
              <a:rPr lang="ru-RU" b="1" dirty="0" err="1" smtClean="0">
                <a:solidFill>
                  <a:srgbClr val="002060"/>
                </a:solidFill>
              </a:rPr>
              <a:t>мнемотаблиц</a:t>
            </a:r>
            <a:r>
              <a:rPr lang="ru-RU" b="1" dirty="0" smtClean="0">
                <a:solidFill>
                  <a:srgbClr val="002060"/>
                </a:solidFill>
              </a:rPr>
              <a:t> показал, что целесообразно давать обозначения, которые наиболее ярко символизируют характерные признаки предметов.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Это что? (вопрос)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Какого цвета фрукт? (Цвета)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Круг, овал. (Какой он формы?)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Большой круг, маленький круг. (Какого он размера?)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Лимон, конфета, соль, мед. (Витамины) (Какой он по вкусу?)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Дерево, грядка. (Где фрукт вырос?)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Рука, кастрюля, банка. (Что можно приготовить из данного фрукта?)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40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ЯБЛОКО - это фрукт. Оно красного, зеленого, желтого цвета. Яблоко большое, круглое. Оно вкусное, сладкое и полезное. Я люблю яблоко. Оно растет на дереве, в огороде. Из него готовят компоты, варенья и соки.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:\DCIM\101MSDCF\DSC03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07" y="1916776"/>
            <a:ext cx="6097385" cy="4155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3403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</a:rPr>
              <a:t>Пересказ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088" y="765175"/>
            <a:ext cx="7993062" cy="1368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 При пересказе с помощью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мнемотаблиц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" y="2732912"/>
            <a:ext cx="4232969" cy="40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4" y="2732912"/>
            <a:ext cx="4104456" cy="39957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Пересказ сказок</a:t>
            </a:r>
          </a:p>
        </p:txBody>
      </p:sp>
      <p:pic>
        <p:nvPicPr>
          <p:cNvPr id="4" name="Рисунок 3" descr="http://cv01.twirpx.net/0545/05450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042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Главный инструмент нашего разума — это память. 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Память — это связь прошлого с настоящим и будущим, процесс сохранения прошлого опыта, дающий возможность его повторного использования.</a:t>
            </a:r>
          </a:p>
          <a:p>
            <a:pPr fontAlgn="t"/>
            <a:r>
              <a:rPr lang="ru-RU" b="1" dirty="0" smtClean="0">
                <a:solidFill>
                  <a:srgbClr val="002060"/>
                </a:solidFill>
              </a:rPr>
              <a:t> Для того чтобы память не подводила нас в самые важные мгновения жизни, нужно постоянно тренировать ее.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432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</a:rPr>
              <a:t>Отгадывание загадок</a:t>
            </a:r>
          </a:p>
        </p:txBody>
      </p:sp>
      <p:pic>
        <p:nvPicPr>
          <p:cNvPr id="6" name="Объект 5" descr="Мнемо - загадки об овоща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334" y="1124744"/>
            <a:ext cx="7122098" cy="5184576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Вывод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48244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В результате использования таблиц-схем и мнемотаблиц: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Это является одним из эффективных способов развития речи дошкольников.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85813" y="260350"/>
            <a:ext cx="8034337" cy="13382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i="1" kern="0" dirty="0" smtClean="0">
                <a:solidFill>
                  <a:srgbClr val="CC000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3200" i="1" kern="0" dirty="0" smtClean="0">
                <a:solidFill>
                  <a:srgbClr val="CC0000"/>
                </a:solidFill>
                <a:latin typeface="Arial"/>
                <a:ea typeface="+mn-ea"/>
                <a:cs typeface="Arial"/>
              </a:rPr>
            </a:br>
            <a:r>
              <a:rPr lang="ru-RU" sz="2400" b="1" i="1" u="sng" kern="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Мнемотехника</a:t>
            </a:r>
            <a:r>
              <a:rPr lang="ru-RU" sz="2400" b="1" i="1" kern="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-технология развития памяти, совокупность правил и приемов, облегчающих запоминание, история которой насчитывает более 2500 лет.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7075" y="3573463"/>
            <a:ext cx="5803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http://razvivaysa.com/wp-content/uploads/2012/01/%D0%BC%D0%BD%D0%B5%D0%BC%D0%BE%D1%82%D0%B5%D1%85%D0%BD%D0%B8%D0%BA%D0%B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4220648"/>
            <a:ext cx="4392612" cy="18732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790575" y="1988840"/>
            <a:ext cx="7093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Понятие «Мнемотехника»  происходит от греческого «</a:t>
            </a:r>
            <a:r>
              <a:rPr lang="ru-RU" sz="2000" b="1" i="1" dirty="0" err="1">
                <a:solidFill>
                  <a:srgbClr val="00B050"/>
                </a:solidFill>
                <a:latin typeface="Book Antiqua" panose="02040602050305030304" pitchFamily="18" charset="0"/>
              </a:rPr>
              <a:t>mnemonikon</a:t>
            </a:r>
            <a:r>
              <a:rPr lang="ru-RU" sz="20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» – искусство запоминания.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60400" y="3068638"/>
            <a:ext cx="49918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Считается, что это слово придумал Пифагор Самосский</a:t>
            </a:r>
          </a:p>
          <a:p>
            <a:pPr eaLnBrk="1" hangingPunct="1"/>
            <a:r>
              <a:rPr lang="ru-RU" sz="20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 (6 век до н.э.).</a:t>
            </a:r>
          </a:p>
        </p:txBody>
      </p:sp>
      <p:pic>
        <p:nvPicPr>
          <p:cNvPr id="8" name="Picture 8" descr="http://socrates.berkeley.edu/~kihlstrm/images/mnemosy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12" y="2425015"/>
            <a:ext cx="1727200" cy="2943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 наше время первыми начали разрабатывать и применять в работе </a:t>
            </a:r>
            <a:r>
              <a:rPr lang="ru-RU" sz="2000" dirty="0" err="1" smtClean="0"/>
              <a:t>Питербургские</a:t>
            </a:r>
            <a:r>
              <a:rPr lang="ru-RU" sz="2000" dirty="0" smtClean="0"/>
              <a:t> педагоги и новаторы во главе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 err="1" smtClean="0"/>
              <a:t>Венгер</a:t>
            </a:r>
            <a:r>
              <a:rPr lang="ru-RU" sz="2000" dirty="0" smtClean="0"/>
              <a:t>  Александрой  Абрамовной</a:t>
            </a:r>
            <a:endParaRPr lang="ru-RU" sz="2000" dirty="0"/>
          </a:p>
        </p:txBody>
      </p:sp>
      <p:pic>
        <p:nvPicPr>
          <p:cNvPr id="4" name="Объект 3" descr="http://player.myshared.ru/9/944132/data/images/img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032448" cy="457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2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6215063" y="571500"/>
            <a:ext cx="2427287" cy="792163"/>
          </a:xfrm>
          <a:prstGeom prst="cloudCallout">
            <a:avLst>
              <a:gd name="adj1" fmla="val -111019"/>
              <a:gd name="adj2" fmla="val -207116"/>
            </a:avLst>
          </a:prstGeom>
          <a:gradFill rotWithShape="1">
            <a:gsLst>
              <a:gs pos="0">
                <a:srgbClr val="FFFFFF"/>
              </a:gs>
              <a:gs pos="50000">
                <a:srgbClr val="88C9D8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9" name="Picture 12" descr="F:\таня\солнце, радуга, облака\мульт_солнце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466">
            <a:off x="200025" y="-4763"/>
            <a:ext cx="18605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2428875" y="500063"/>
            <a:ext cx="1260475" cy="576262"/>
          </a:xfrm>
          <a:prstGeom prst="cloudCallout">
            <a:avLst>
              <a:gd name="adj1" fmla="val 53653"/>
              <a:gd name="adj2" fmla="val -114463"/>
            </a:avLst>
          </a:prstGeom>
          <a:gradFill rotWithShape="1">
            <a:gsLst>
              <a:gs pos="0">
                <a:srgbClr val="FFFFFF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101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f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6886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Прямоугольник 11"/>
          <p:cNvSpPr>
            <a:spLocks noChangeArrowheads="1"/>
          </p:cNvSpPr>
          <p:nvPr/>
        </p:nvSpPr>
        <p:spPr bwMode="auto">
          <a:xfrm>
            <a:off x="357188" y="1428750"/>
            <a:ext cx="85010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5D07F9"/>
                </a:solidFill>
                <a:latin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3600" b="1">
              <a:solidFill>
                <a:srgbClr val="5D07F9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5D07F9"/>
                </a:solidFill>
                <a:latin typeface="Times New Roman" pitchFamily="18" charset="0"/>
              </a:rPr>
              <a:t>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72615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705149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Особенность методики заключается в том, что для опосредованного запоминания предлагаются не изображения предметов, а символы. Такие задания значительно облегчают детям поиск и запоминание слов.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eacher\Desktop\kork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2" y="2204863"/>
            <a:ext cx="2952328" cy="36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16200000">
            <a:off x="4139952" y="2780928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2429176"/>
            <a:ext cx="1800200" cy="2052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4"/>
          </p:cNvCxnSpPr>
          <p:nvPr/>
        </p:nvCxnSpPr>
        <p:spPr>
          <a:xfrm>
            <a:off x="5976156" y="2429176"/>
            <a:ext cx="0" cy="20522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85656" y="2166748"/>
            <a:ext cx="263633" cy="3005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44239" y="2581576"/>
            <a:ext cx="263633" cy="3005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016" y="3491347"/>
            <a:ext cx="382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647255" y="2587592"/>
            <a:ext cx="292977" cy="264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824028" y="4170089"/>
            <a:ext cx="465732" cy="195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103765" y="2204863"/>
            <a:ext cx="263633" cy="22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76599" y="4086952"/>
            <a:ext cx="451685" cy="394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3455289"/>
            <a:ext cx="2520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80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154" y="1139161"/>
            <a:ext cx="7992888" cy="4525963"/>
          </a:xfrm>
        </p:spPr>
        <p:txBody>
          <a:bodyPr/>
          <a:lstStyle/>
          <a:p>
            <a:pPr lvl="0"/>
            <a:r>
              <a:rPr lang="ru-RU" sz="2500" b="1" dirty="0">
                <a:solidFill>
                  <a:srgbClr val="002060"/>
                </a:solidFill>
              </a:rPr>
              <a:t>Односложная, состоящая лишь из простых предложений речь.</a:t>
            </a:r>
          </a:p>
          <a:p>
            <a:pPr lvl="0"/>
            <a:r>
              <a:rPr lang="ru-RU" sz="2500" b="1" dirty="0">
                <a:solidFill>
                  <a:srgbClr val="002060"/>
                </a:solidFill>
              </a:rPr>
              <a:t>Неспособность грамматически правильно построить распространенное предложение;</a:t>
            </a:r>
          </a:p>
          <a:p>
            <a:pPr lvl="0"/>
            <a:r>
              <a:rPr lang="ru-RU" sz="2500" b="1" dirty="0">
                <a:solidFill>
                  <a:srgbClr val="002060"/>
                </a:solidFill>
              </a:rPr>
              <a:t>Недостаточный словарный запас;</a:t>
            </a:r>
          </a:p>
          <a:p>
            <a:pPr lvl="0"/>
            <a:r>
              <a:rPr lang="ru-RU" sz="2500" b="1" dirty="0">
                <a:solidFill>
                  <a:srgbClr val="002060"/>
                </a:solidFill>
              </a:rPr>
              <a:t>Бедная диалогическая речь: неспособность грамотно и доступно сформулировать вопрос, построить краткий или развернутый ответ;</a:t>
            </a:r>
          </a:p>
          <a:p>
            <a:pPr lvl="0"/>
            <a:r>
              <a:rPr lang="ru-RU" sz="2500" b="1" dirty="0">
                <a:solidFill>
                  <a:srgbClr val="002060"/>
                </a:solidFill>
              </a:rPr>
              <a:t>Трудности в построении монолога: например, сюжетный или описательный рассказ на предложенную тему, пересказ текста своими словами;</a:t>
            </a:r>
          </a:p>
          <a:p>
            <a:pPr lvl="0"/>
            <a:r>
              <a:rPr lang="ru-RU" sz="2500" b="1" dirty="0">
                <a:solidFill>
                  <a:srgbClr val="002060"/>
                </a:solidFill>
              </a:rPr>
              <a:t>Плохая дикция.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23" y="215831"/>
            <a:ext cx="857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Проблемы детской речи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42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f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578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Мнемотехника помогает развивать: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8625" y="2286000"/>
            <a:ext cx="3429000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ассоциативное мышление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8625" y="3929063"/>
            <a:ext cx="3857625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зрительное и слуховое внимание;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143500" y="2428875"/>
            <a:ext cx="3714750" cy="1357313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зрительную и слуховую память;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357813" y="4214813"/>
            <a:ext cx="3500437" cy="107156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воображение.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214563" y="1714500"/>
            <a:ext cx="857250" cy="5715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951538" y="1692275"/>
            <a:ext cx="884237" cy="7858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 flipV="1">
            <a:off x="1209675" y="3505200"/>
            <a:ext cx="581025" cy="4286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608094" y="3679032"/>
            <a:ext cx="571500" cy="5000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250407" y="1678781"/>
            <a:ext cx="785812" cy="71437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964907" y="1678781"/>
            <a:ext cx="857250" cy="7858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5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55650" y="836613"/>
            <a:ext cx="7993063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</a:t>
            </a:r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B050"/>
                </a:solidFill>
                <a:latin typeface="Book Antiqua" panose="02040602050305030304" pitchFamily="18" charset="0"/>
              </a:rPr>
              <a:t>Мнемотаблица</a:t>
            </a:r>
            <a:endParaRPr lang="ru-RU" sz="3600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769" y="2775605"/>
            <a:ext cx="7416824" cy="40823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968</Words>
  <Application>Microsoft Office PowerPoint</Application>
  <PresentationFormat>Экран (4:3)</PresentationFormat>
  <Paragraphs>85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Bookman Old Style</vt:lpstr>
      <vt:lpstr>Calibri</vt:lpstr>
      <vt:lpstr>Times New Roman</vt:lpstr>
      <vt:lpstr>Wingdings</vt:lpstr>
      <vt:lpstr>Тема Office</vt:lpstr>
      <vt:lpstr>Мнемотехника, как средство мотивации речевой активности детей дошкольного возраста</vt:lpstr>
      <vt:lpstr>Презентация PowerPoint</vt:lpstr>
      <vt:lpstr> Мнемотехника-технология развития памяти, совокупность правил и приемов, облегчающих запоминание, история которой насчитывает более 2500 лет.</vt:lpstr>
      <vt:lpstr>В наше время первыми начали разрабатывать и применять в работе Питербургские педагоги и новаторы во главе  с Венгер  Александрой  Абрамовной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Мнемотаблица</vt:lpstr>
      <vt:lpstr>Презентация PowerPoint</vt:lpstr>
      <vt:lpstr>Презентация PowerPoint</vt:lpstr>
      <vt:lpstr>Презентация PowerPoint</vt:lpstr>
      <vt:lpstr>Заучивание стихотворения “Весна – красна” </vt:lpstr>
      <vt:lpstr>Стихотворения</vt:lpstr>
      <vt:lpstr>Составление описательного рассказа</vt:lpstr>
      <vt:lpstr>Презентация PowerPoint</vt:lpstr>
      <vt:lpstr>ЯБЛОКО - это фрукт. Оно красного, зеленого, желтого цвета. Яблоко большое, круглое. Оно вкусное, сладкое и полезное. Я люблю яблоко. Оно растет на дереве, в огороде. Из него готовят компоты, варенья и соки.  </vt:lpstr>
      <vt:lpstr>Пересказ</vt:lpstr>
      <vt:lpstr>Пересказ сказок</vt:lpstr>
      <vt:lpstr>Отгадывание загадок</vt:lpstr>
      <vt:lpstr>Вывод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Teacher</cp:lastModifiedBy>
  <cp:revision>52</cp:revision>
  <dcterms:created xsi:type="dcterms:W3CDTF">2011-08-02T23:19:04Z</dcterms:created>
  <dcterms:modified xsi:type="dcterms:W3CDTF">2016-07-31T21:54:15Z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