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9700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6037043-3528-4BB9-9EAA-01CF6270C1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E42DB1BC-F4CC-4492-844F-35E76C929380}" type="datetimeFigureOut">
              <a:rPr lang="ru-RU" smtClean="0"/>
              <a:pPr/>
              <a:t>04.08.2016</a:t>
            </a:fld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DB1BC-F4CC-4492-844F-35E76C929380}" type="datetimeFigureOut">
              <a:rPr lang="ru-RU" smtClean="0"/>
              <a:pPr/>
              <a:t>04.08.2016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37043-3528-4BB9-9EAA-01CF6270C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DB1BC-F4CC-4492-844F-35E76C929380}" type="datetimeFigureOut">
              <a:rPr lang="ru-RU" smtClean="0"/>
              <a:pPr/>
              <a:t>04.08.2016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37043-3528-4BB9-9EAA-01CF6270C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42DB1BC-F4CC-4492-844F-35E76C929380}" type="datetimeFigureOut">
              <a:rPr lang="ru-RU" smtClean="0"/>
              <a:pPr/>
              <a:t>04.08.2016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6037043-3528-4BB9-9EAA-01CF6270C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42DB1BC-F4CC-4492-844F-35E76C929380}" type="datetimeFigureOut">
              <a:rPr lang="ru-RU" smtClean="0"/>
              <a:pPr/>
              <a:t>04.08.2016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6037043-3528-4BB9-9EAA-01CF6270C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DB1BC-F4CC-4492-844F-35E76C929380}" type="datetimeFigureOut">
              <a:rPr lang="ru-RU" smtClean="0"/>
              <a:pPr/>
              <a:t>04.08.2016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37043-3528-4BB9-9EAA-01CF6270C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DB1BC-F4CC-4492-844F-35E76C929380}" type="datetimeFigureOut">
              <a:rPr lang="ru-RU" smtClean="0"/>
              <a:pPr/>
              <a:t>04.08.2016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37043-3528-4BB9-9EAA-01CF6270C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DB1BC-F4CC-4492-844F-35E76C929380}" type="datetimeFigureOut">
              <a:rPr lang="ru-RU" smtClean="0"/>
              <a:pPr/>
              <a:t>04.08.2016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37043-3528-4BB9-9EAA-01CF6270C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DB1BC-F4CC-4492-844F-35E76C929380}" type="datetimeFigureOut">
              <a:rPr lang="ru-RU" smtClean="0"/>
              <a:pPr/>
              <a:t>04.08.2016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37043-3528-4BB9-9EAA-01CF6270C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DB1BC-F4CC-4492-844F-35E76C929380}" type="datetimeFigureOut">
              <a:rPr lang="ru-RU" smtClean="0"/>
              <a:pPr/>
              <a:t>04.08.2016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37043-3528-4BB9-9EAA-01CF6270C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DB1BC-F4CC-4492-844F-35E76C929380}" type="datetimeFigureOut">
              <a:rPr lang="ru-RU" smtClean="0"/>
              <a:pPr/>
              <a:t>04.08.2016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37043-3528-4BB9-9EAA-01CF6270C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DB1BC-F4CC-4492-844F-35E76C929380}" type="datetimeFigureOut">
              <a:rPr lang="ru-RU" smtClean="0"/>
              <a:pPr/>
              <a:t>04.08.2016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37043-3528-4BB9-9EAA-01CF6270C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DB1BC-F4CC-4492-844F-35E76C929380}" type="datetimeFigureOut">
              <a:rPr lang="ru-RU" smtClean="0"/>
              <a:pPr/>
              <a:t>04.08.2016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37043-3528-4BB9-9EAA-01CF6270C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E42DB1BC-F4CC-4492-844F-35E76C929380}" type="datetimeFigureOut">
              <a:rPr lang="ru-RU" smtClean="0"/>
              <a:pPr/>
              <a:t>04.08.2016</a:t>
            </a:fld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36037043-3528-4BB9-9EAA-01CF6270C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 spd="slow">
    <p:dissolv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4500570"/>
            <a:ext cx="835824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Александр Сергеевич Пушкин</a:t>
            </a:r>
          </a:p>
          <a:p>
            <a:pPr algn="ctr"/>
            <a:r>
              <a:rPr lang="ru-RU" sz="2800" b="1" dirty="0" smtClean="0"/>
              <a:t>Стихотворение «Зимний вечер»</a:t>
            </a:r>
          </a:p>
          <a:p>
            <a:pPr algn="ctr"/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Автор презентации Романенко Наталья Эрвиновна      учитель русского языка и литературы                                 МКОУ </a:t>
            </a:r>
            <a:r>
              <a:rPr lang="ru-RU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Новобирюсинской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СОШ</a:t>
            </a:r>
            <a:endParaRPr lang="ru-RU" sz="20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1266" name="Picture 2" descr="http://mirstihoff.ru/uploads/posts/2012-02/1330357302_pushkin.jpg"/>
          <p:cNvPicPr>
            <a:picLocks noChangeAspect="1" noChangeArrowheads="1"/>
          </p:cNvPicPr>
          <p:nvPr/>
        </p:nvPicPr>
        <p:blipFill>
          <a:blip r:embed="rId2" cstate="print"/>
          <a:srcRect t="7189" b="20926"/>
          <a:stretch>
            <a:fillRect/>
          </a:stretch>
        </p:blipFill>
        <p:spPr bwMode="auto">
          <a:xfrm>
            <a:off x="2000232" y="214290"/>
            <a:ext cx="4762500" cy="42862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357166"/>
            <a:ext cx="75724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2400" dirty="0" smtClean="0"/>
              <a:t>Анализ стихотворения.</a:t>
            </a:r>
          </a:p>
          <a:p>
            <a:pPr algn="ctr"/>
            <a:r>
              <a:rPr lang="ru-RU" sz="2400" dirty="0" smtClean="0"/>
              <a:t>План анализа:</a:t>
            </a:r>
          </a:p>
          <a:p>
            <a:r>
              <a:rPr lang="ru-RU" dirty="0" smtClean="0"/>
              <a:t>1. Расскажите о месте, времени, истории написания стихотворения, об обстоятельствах жизни и общественном положении поэта.</a:t>
            </a:r>
            <a:br>
              <a:rPr lang="ru-RU" dirty="0" smtClean="0"/>
            </a:br>
            <a:r>
              <a:rPr lang="ru-RU" dirty="0" smtClean="0"/>
              <a:t>2. Раскройте тему произведения. (Тема - это то, о чём рассказывается в произведении).</a:t>
            </a:r>
            <a:br>
              <a:rPr lang="ru-RU" dirty="0" smtClean="0"/>
            </a:br>
            <a:r>
              <a:rPr lang="ru-RU" dirty="0" smtClean="0"/>
              <a:t>3. Укажите, какова идея произведения. (Идея - это то, что хотел сказать нам автор, основная мысль).</a:t>
            </a:r>
            <a:br>
              <a:rPr lang="ru-RU" dirty="0" smtClean="0"/>
            </a:br>
            <a:r>
              <a:rPr lang="ru-RU" dirty="0" smtClean="0"/>
              <a:t>4. Излагая каждую строфу по отдельности, приводя цитаты, покажите мысли, душевное состояние, настроение лирического героя</a:t>
            </a:r>
            <a:br>
              <a:rPr lang="ru-RU" dirty="0" smtClean="0"/>
            </a:br>
            <a:r>
              <a:rPr lang="ru-RU" dirty="0" smtClean="0"/>
              <a:t>5. Объясните, какими художественными средствами передаются эти мысли. (Эпитеты, сравнения, метафоры, олицетворения и т.д.)</a:t>
            </a:r>
            <a:br>
              <a:rPr lang="ru-RU" dirty="0" smtClean="0"/>
            </a:br>
            <a:r>
              <a:rPr lang="ru-RU" dirty="0" smtClean="0"/>
              <a:t>6. Расскажите о своих собственных чувствах и впечатлениях от стихотворения.</a:t>
            </a:r>
            <a:br>
              <a:rPr lang="ru-RU" dirty="0" smtClean="0"/>
            </a:br>
            <a:r>
              <a:rPr lang="ru-RU" dirty="0" smtClean="0"/>
              <a:t>7. Поделитесь мыслями о том, как, по-вашему, надо читать отдельные части стихотворения.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500042"/>
            <a:ext cx="5715040" cy="600164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2400" b="1" dirty="0" smtClean="0"/>
              <a:t>Буря мглою небо кроет,</a:t>
            </a:r>
            <a:br>
              <a:rPr lang="ru-RU" sz="2400" b="1" dirty="0" smtClean="0"/>
            </a:br>
            <a:r>
              <a:rPr lang="ru-RU" sz="2400" b="1" dirty="0" smtClean="0"/>
              <a:t>Вихри снежные крутя;</a:t>
            </a:r>
            <a:br>
              <a:rPr lang="ru-RU" sz="2400" b="1" dirty="0" smtClean="0"/>
            </a:br>
            <a:r>
              <a:rPr lang="ru-RU" sz="2400" b="1" dirty="0" smtClean="0"/>
              <a:t>То, как зверь, она завоет,</a:t>
            </a:r>
            <a:br>
              <a:rPr lang="ru-RU" sz="2400" b="1" dirty="0" smtClean="0"/>
            </a:br>
            <a:r>
              <a:rPr lang="ru-RU" sz="2400" b="1" dirty="0" smtClean="0"/>
              <a:t>То заплачет, как дитя,</a:t>
            </a:r>
            <a:br>
              <a:rPr lang="ru-RU" sz="2400" b="1" dirty="0" smtClean="0"/>
            </a:br>
            <a:r>
              <a:rPr lang="ru-RU" sz="2400" b="1" dirty="0" smtClean="0"/>
              <a:t>То по кровле обветшалой</a:t>
            </a:r>
            <a:br>
              <a:rPr lang="ru-RU" sz="2400" b="1" dirty="0" smtClean="0"/>
            </a:br>
            <a:r>
              <a:rPr lang="ru-RU" sz="2400" b="1" dirty="0" smtClean="0"/>
              <a:t>Вдруг соломой зашумит,</a:t>
            </a:r>
            <a:br>
              <a:rPr lang="ru-RU" sz="2400" b="1" dirty="0" smtClean="0"/>
            </a:br>
            <a:r>
              <a:rPr lang="ru-RU" sz="2400" b="1" dirty="0" smtClean="0"/>
              <a:t>То, как путник запоздалый,</a:t>
            </a:r>
            <a:br>
              <a:rPr lang="ru-RU" sz="2400" b="1" dirty="0" smtClean="0"/>
            </a:br>
            <a:r>
              <a:rPr lang="ru-RU" sz="2400" b="1" dirty="0" smtClean="0"/>
              <a:t>К нам в окошко застучит.</a:t>
            </a:r>
          </a:p>
          <a:p>
            <a:r>
              <a:rPr lang="ru-RU" sz="2400" b="1" dirty="0" smtClean="0"/>
              <a:t>Наша ветхая лачужка</a:t>
            </a:r>
            <a:br>
              <a:rPr lang="ru-RU" sz="2400" b="1" dirty="0" smtClean="0"/>
            </a:br>
            <a:r>
              <a:rPr lang="ru-RU" sz="2400" b="1" dirty="0" smtClean="0"/>
              <a:t>И печальна и темна.</a:t>
            </a:r>
            <a:br>
              <a:rPr lang="ru-RU" sz="2400" b="1" dirty="0" smtClean="0"/>
            </a:br>
            <a:r>
              <a:rPr lang="ru-RU" sz="2400" b="1" dirty="0" smtClean="0"/>
              <a:t>Что же ты, моя старушка,</a:t>
            </a:r>
            <a:br>
              <a:rPr lang="ru-RU" sz="2400" b="1" dirty="0" smtClean="0"/>
            </a:br>
            <a:r>
              <a:rPr lang="ru-RU" sz="2400" b="1" dirty="0" smtClean="0"/>
              <a:t>Приумолкла у окна?</a:t>
            </a:r>
            <a:br>
              <a:rPr lang="ru-RU" sz="2400" b="1" dirty="0" smtClean="0"/>
            </a:br>
            <a:r>
              <a:rPr lang="ru-RU" sz="2400" b="1" dirty="0" smtClean="0"/>
              <a:t>Или бури завываньем</a:t>
            </a:r>
            <a:br>
              <a:rPr lang="ru-RU" sz="2400" b="1" dirty="0" smtClean="0"/>
            </a:br>
            <a:r>
              <a:rPr lang="ru-RU" sz="2400" b="1" dirty="0" smtClean="0"/>
              <a:t>Ты, мой друг, утомлена,</a:t>
            </a:r>
            <a:br>
              <a:rPr lang="ru-RU" sz="2400" b="1" dirty="0" smtClean="0"/>
            </a:br>
            <a:r>
              <a:rPr lang="ru-RU" sz="2400" b="1" dirty="0" smtClean="0"/>
              <a:t>Или дремлешь под жужжаньем</a:t>
            </a:r>
            <a:br>
              <a:rPr lang="ru-RU" sz="2400" b="1" dirty="0" smtClean="0"/>
            </a:br>
            <a:r>
              <a:rPr lang="ru-RU" sz="2400" b="1" dirty="0" smtClean="0"/>
              <a:t>Своего веретена?</a:t>
            </a:r>
          </a:p>
        </p:txBody>
      </p:sp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500042"/>
            <a:ext cx="521497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Выпьем, добрая подружка</a:t>
            </a:r>
            <a:br>
              <a:rPr lang="ru-RU" sz="2400" b="1" dirty="0" smtClean="0"/>
            </a:br>
            <a:r>
              <a:rPr lang="ru-RU" sz="2400" b="1" dirty="0" smtClean="0"/>
              <a:t>Бедной юности моей,</a:t>
            </a:r>
            <a:br>
              <a:rPr lang="ru-RU" sz="2400" b="1" dirty="0" smtClean="0"/>
            </a:br>
            <a:r>
              <a:rPr lang="ru-RU" sz="2400" b="1" dirty="0" smtClean="0"/>
              <a:t>Выпьем с горя; где же кружка?</a:t>
            </a:r>
            <a:br>
              <a:rPr lang="ru-RU" sz="2400" b="1" dirty="0" smtClean="0"/>
            </a:br>
            <a:r>
              <a:rPr lang="ru-RU" sz="2400" b="1" dirty="0" smtClean="0"/>
              <a:t>Сердцу будет веселей.</a:t>
            </a:r>
            <a:br>
              <a:rPr lang="ru-RU" sz="2400" b="1" dirty="0" smtClean="0"/>
            </a:br>
            <a:r>
              <a:rPr lang="ru-RU" sz="2400" b="1" dirty="0" smtClean="0"/>
              <a:t>Спой мне песню, как синица</a:t>
            </a:r>
            <a:br>
              <a:rPr lang="ru-RU" sz="2400" b="1" dirty="0" smtClean="0"/>
            </a:br>
            <a:r>
              <a:rPr lang="ru-RU" sz="2400" b="1" dirty="0" smtClean="0"/>
              <a:t>Тихо за морем жила;</a:t>
            </a:r>
            <a:br>
              <a:rPr lang="ru-RU" sz="2400" b="1" dirty="0" smtClean="0"/>
            </a:br>
            <a:r>
              <a:rPr lang="ru-RU" sz="2400" b="1" dirty="0" smtClean="0"/>
              <a:t>Спой мне песню, как девица</a:t>
            </a:r>
            <a:br>
              <a:rPr lang="ru-RU" sz="2400" b="1" dirty="0" smtClean="0"/>
            </a:br>
            <a:r>
              <a:rPr lang="ru-RU" sz="2400" b="1" dirty="0" smtClean="0"/>
              <a:t>За водой поутру шла.</a:t>
            </a:r>
          </a:p>
          <a:p>
            <a:r>
              <a:rPr lang="ru-RU" sz="2400" b="1" dirty="0" smtClean="0"/>
              <a:t>Буря мглою небо кроет,</a:t>
            </a:r>
            <a:br>
              <a:rPr lang="ru-RU" sz="2400" b="1" dirty="0" smtClean="0"/>
            </a:br>
            <a:r>
              <a:rPr lang="ru-RU" sz="2400" b="1" dirty="0" smtClean="0"/>
              <a:t>Вихри снежные крутя;</a:t>
            </a:r>
            <a:br>
              <a:rPr lang="ru-RU" sz="2400" b="1" dirty="0" smtClean="0"/>
            </a:br>
            <a:r>
              <a:rPr lang="ru-RU" sz="2400" b="1" dirty="0" smtClean="0"/>
              <a:t>То, как зверь, она завоет,</a:t>
            </a:r>
            <a:br>
              <a:rPr lang="ru-RU" sz="2400" b="1" dirty="0" smtClean="0"/>
            </a:br>
            <a:r>
              <a:rPr lang="ru-RU" sz="2400" b="1" dirty="0" smtClean="0"/>
              <a:t>То заплачет, как дитя.</a:t>
            </a:r>
            <a:br>
              <a:rPr lang="ru-RU" sz="2400" b="1" dirty="0" smtClean="0"/>
            </a:br>
            <a:r>
              <a:rPr lang="ru-RU" sz="2400" b="1" dirty="0" smtClean="0"/>
              <a:t>Выпьем, добрая подружка</a:t>
            </a:r>
            <a:br>
              <a:rPr lang="ru-RU" sz="2400" b="1" dirty="0" smtClean="0"/>
            </a:br>
            <a:r>
              <a:rPr lang="ru-RU" sz="2400" b="1" dirty="0" smtClean="0"/>
              <a:t>Бедной юности моей,</a:t>
            </a:r>
            <a:br>
              <a:rPr lang="ru-RU" sz="2400" b="1" dirty="0" smtClean="0"/>
            </a:br>
            <a:r>
              <a:rPr lang="ru-RU" sz="2400" b="1" dirty="0" smtClean="0"/>
              <a:t>Выпьем с горя: где же кружка?</a:t>
            </a:r>
            <a:br>
              <a:rPr lang="ru-RU" sz="2400" b="1" dirty="0" smtClean="0"/>
            </a:br>
            <a:r>
              <a:rPr lang="ru-RU" sz="2400" b="1" dirty="0" smtClean="0"/>
              <a:t>Сердцу будет веселей.</a:t>
            </a:r>
            <a:endParaRPr lang="ru-RU" sz="2400" b="1" dirty="0"/>
          </a:p>
        </p:txBody>
      </p:sp>
    </p:spTree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500702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 стихотворении два героя — лирический герой и старушка — любимая няня поэта, Арина Родионовна, которой и посвящено стихотворение. </a:t>
            </a:r>
            <a:endParaRPr lang="ru-RU" b="1" dirty="0"/>
          </a:p>
        </p:txBody>
      </p:sp>
      <p:pic>
        <p:nvPicPr>
          <p:cNvPr id="3" name="Picture 2" descr="http://img1.liveinternet.ru/images/attach/b/3/23/255/23255255_1208781078_5.jpg"/>
          <p:cNvPicPr>
            <a:picLocks noChangeAspect="1" noChangeArrowheads="1"/>
          </p:cNvPicPr>
          <p:nvPr/>
        </p:nvPicPr>
        <p:blipFill>
          <a:blip r:embed="rId2" cstate="print"/>
          <a:srcRect b="13889"/>
          <a:stretch>
            <a:fillRect/>
          </a:stretch>
        </p:blipFill>
        <p:spPr bwMode="auto">
          <a:xfrm>
            <a:off x="571472" y="357166"/>
            <a:ext cx="7858180" cy="478634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5643578"/>
            <a:ext cx="685804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24578" name="Picture 2" descr="Архив обоев - Зимние обои - Метел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736"/>
            <a:ext cx="9144000" cy="464347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85786" y="6215082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0000"/>
                </a:solidFill>
              </a:rPr>
              <a:t>Буря мглою небо кроет, вихри снежные крутя…</a:t>
            </a:r>
            <a:endParaRPr lang="ru-RU" sz="2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357166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В первой строфе поэт рисует картину снежной бури. Кружение вихрей, завывание и плач ветра создает настроение тоски и безысходности, враждебности внешнего мира. 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radm.gtn.ru/kult/img/kobrino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357298"/>
            <a:ext cx="5643602" cy="38636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71604" y="5214950"/>
            <a:ext cx="5572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То по крыше обветшалой                                          Вдруг соломой зашуршит,                                                То как путник запоздалый                                             К нам в окошко постучит…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28662" y="428604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Во второй строфе Пушкин противопоставляет внешнему миру дом,   но дом этот плохая защита — ветхая лачужка, печальная и темная. </a:t>
            </a:r>
            <a:endParaRPr lang="ru-RU" dirty="0"/>
          </a:p>
        </p:txBody>
      </p:sp>
    </p:spTree>
  </p:cSld>
  <p:clrMapOvr>
    <a:masterClrMapping/>
  </p:clrMapOvr>
  <p:transition spd="slow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0.liveinternet.ru/images/attach/b/3/23/255/23255253_1208780965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214290"/>
            <a:ext cx="4429156" cy="6388206"/>
          </a:xfrm>
          <a:prstGeom prst="rect">
            <a:avLst/>
          </a:prstGeom>
          <a:noFill/>
        </p:spPr>
      </p:pic>
      <p:pic>
        <p:nvPicPr>
          <p:cNvPr id="3" name="Picture 2" descr="http://radm.gtn.ru/kult/img/kobrino1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2571744"/>
            <a:ext cx="2071702" cy="188610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28596" y="4643446"/>
            <a:ext cx="3286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Наша ветхая лачужка              И печальна, и темна.           Что же ты, моя старушка, Приумолкла у окна?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428604"/>
            <a:ext cx="3429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От образа героини — старушки, сидящей неподвижно у окна, также веет грустью и безысходностью. </a:t>
            </a:r>
            <a:endParaRPr lang="ru-RU" dirty="0"/>
          </a:p>
        </p:txBody>
      </p:sp>
    </p:spTree>
  </p:cSld>
  <p:clrMapOvr>
    <a:masterClrMapping/>
  </p:clrMapOvr>
  <p:transition spd="slow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5429264"/>
            <a:ext cx="6000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Спой мне песню, как синица                                           Тихо за морем жила;                                                         Спой мне песню, как девица                                               За водой поутру шла.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285728"/>
            <a:ext cx="864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В третьей строфе появляются  светлые мотивы — желание побороть уныние и безысходность, пробудить от сна уставшую душу. 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7170" name="Picture 2" descr="http://naturephoto.ru/Images/Volgusha-R-web.jpg"/>
          <p:cNvPicPr>
            <a:picLocks noChangeAspect="1" noChangeArrowheads="1"/>
          </p:cNvPicPr>
          <p:nvPr/>
        </p:nvPicPr>
        <p:blipFill>
          <a:blip r:embed="rId2" cstate="print"/>
          <a:srcRect t="13918"/>
          <a:stretch>
            <a:fillRect/>
          </a:stretch>
        </p:blipFill>
        <p:spPr bwMode="auto">
          <a:xfrm>
            <a:off x="714348" y="1071546"/>
            <a:ext cx="7643866" cy="438668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 (300x358, 27Kb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398" y="0"/>
            <a:ext cx="5643602" cy="67347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71472" y="357166"/>
            <a:ext cx="2428892" cy="6195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Когда поэт нуждался в уединении, ему не приходилось долго раздумывать над тем, куда поехать. После ссылки Пушкин неоднократно бывал в Михайловском, признавая, что его сердце навсегда осталось в этом ветхом родовом поместье, где он всегда является долгожданным гостем и может рассчитывать на поддержку самого близкого для него человека – няни Арины Родионовны.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Тема12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Тема12</Template>
  <TotalTime>12</TotalTime>
  <Words>275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Тема12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</cp:revision>
  <dcterms:created xsi:type="dcterms:W3CDTF">2014-12-07T03:28:38Z</dcterms:created>
  <dcterms:modified xsi:type="dcterms:W3CDTF">2016-08-04T06:51:40Z</dcterms:modified>
</cp:coreProperties>
</file>