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45"/>
  </p:notesMasterIdLst>
  <p:sldIdLst>
    <p:sldId id="256" r:id="rId2"/>
    <p:sldId id="289" r:id="rId3"/>
    <p:sldId id="274" r:id="rId4"/>
    <p:sldId id="298" r:id="rId5"/>
    <p:sldId id="299" r:id="rId6"/>
    <p:sldId id="300" r:id="rId7"/>
    <p:sldId id="295" r:id="rId8"/>
    <p:sldId id="296" r:id="rId9"/>
    <p:sldId id="288" r:id="rId10"/>
    <p:sldId id="297" r:id="rId11"/>
    <p:sldId id="292" r:id="rId12"/>
    <p:sldId id="293" r:id="rId13"/>
    <p:sldId id="294" r:id="rId14"/>
    <p:sldId id="287" r:id="rId15"/>
    <p:sldId id="273" r:id="rId16"/>
    <p:sldId id="29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85" r:id="rId43"/>
    <p:sldId id="28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34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E580B-DC2C-423B-811C-E193A66029DF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0BD1B-324B-4150-8BB7-DC535824E2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0BD1B-324B-4150-8BB7-DC535824E2B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4790BE-698A-45B2-A0F8-9F8F74A88EB6}" type="datetimeFigureOut">
              <a:rPr lang="ru-RU" smtClean="0"/>
              <a:pPr/>
              <a:t>11.08.2016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45C57C-E60F-41A3-9C8A-42E13201A8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929066"/>
            <a:ext cx="8358246" cy="1857388"/>
          </a:xfrm>
        </p:spPr>
        <p:txBody>
          <a:bodyPr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pPr algn="l"/>
            <a:r>
              <a:rPr lang="ru-RU" sz="6000" b="0" cap="none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Стилизация природных форм</a:t>
            </a:r>
            <a:endParaRPr lang="ru-RU" sz="6000" b="0" cap="none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6182" y="357166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МБУДО ДХШ г.Курганинска МО </a:t>
            </a:r>
            <a:r>
              <a:rPr lang="ru-RU" dirty="0" err="1" smtClean="0">
                <a:solidFill>
                  <a:schemeClr val="tx1">
                    <a:lumMod val="85000"/>
                  </a:schemeClr>
                </a:solidFill>
              </a:rPr>
              <a:t>Курганинский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</a:rPr>
              <a:t> район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1124744"/>
            <a:ext cx="3854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</a:rPr>
              <a:t>Преподаватель </a:t>
            </a:r>
            <a:r>
              <a:rPr lang="ru-RU" sz="1600" dirty="0" err="1" smtClean="0">
                <a:solidFill>
                  <a:schemeClr val="tx1">
                    <a:lumMod val="85000"/>
                  </a:schemeClr>
                </a:solidFill>
              </a:rPr>
              <a:t>Мершалова</a:t>
            </a:r>
            <a:r>
              <a:rPr lang="ru-RU" sz="1600" dirty="0" smtClean="0">
                <a:solidFill>
                  <a:schemeClr val="tx1">
                    <a:lumMod val="85000"/>
                  </a:schemeClr>
                </a:solidFill>
              </a:rPr>
              <a:t> Е.П.</a:t>
            </a:r>
            <a:endParaRPr lang="en-US" sz="16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42852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орнаментальных композиций</a:t>
            </a:r>
            <a:endParaRPr lang="ru-RU" sz="2200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0051" y="709929"/>
            <a:ext cx="3828429" cy="5645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27812" y="712144"/>
            <a:ext cx="3783843" cy="5645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00034" y="6429396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Америка (до Колумба)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6429396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Античность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390" y="428604"/>
            <a:ext cx="4177839" cy="59563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95138" y="420362"/>
            <a:ext cx="4163142" cy="59375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00034" y="6429396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Античность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6429396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Античность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424290"/>
            <a:ext cx="4297725" cy="59336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66576" y="443790"/>
            <a:ext cx="4163142" cy="58907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00034" y="6429396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Арабы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6429396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Византия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285728"/>
            <a:ext cx="4006938" cy="6005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07805" y="305228"/>
            <a:ext cx="4128916" cy="59944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500034" y="6357958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Древний Египет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57752" y="6357958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Западная Европа. Викторианский стиль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000" b="0" dirty="0" smtClean="0">
                <a:solidFill>
                  <a:schemeClr val="tx1"/>
                </a:solidFill>
                <a:effectLst/>
                <a:ea typeface="Adobe Kaiti Std R" pitchFamily="18" charset="-128"/>
              </a:rPr>
              <a:t>Последовательность</a:t>
            </a:r>
            <a:r>
              <a:rPr lang="ru-RU" sz="3000" b="0" dirty="0" smtClean="0">
                <a:solidFill>
                  <a:schemeClr val="tx1"/>
                </a:solidFill>
                <a:effectLst/>
                <a:latin typeface="a_Futurica" pitchFamily="34" charset="-52"/>
                <a:ea typeface="Adobe Kaiti Std R" pitchFamily="18" charset="-128"/>
              </a:rPr>
              <a:t> выполнения задания</a:t>
            </a:r>
            <a:endParaRPr lang="ru-RU" sz="3000" b="0" dirty="0">
              <a:solidFill>
                <a:schemeClr val="tx1"/>
              </a:solidFill>
              <a:effectLst/>
              <a:latin typeface="a_Futurica" pitchFamily="34" charset="-52"/>
              <a:ea typeface="Adobe Kaiti Std R" pitchFamily="18" charset="-128"/>
            </a:endParaRPr>
          </a:p>
        </p:txBody>
      </p:sp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rcRect t="10270" b="13694"/>
          <a:stretch>
            <a:fillRect/>
          </a:stretch>
        </p:blipFill>
        <p:spPr bwMode="auto">
          <a:xfrm>
            <a:off x="285720" y="1928802"/>
            <a:ext cx="8505479" cy="45720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714348" y="5357826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Реальная форма</a:t>
            </a: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6116" y="6050181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Криволинейная форма</a:t>
            </a: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5335801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Геометрическая форма</a:t>
            </a: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986837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Стилизация формы проводится в 2 этапа: </a:t>
            </a:r>
          </a:p>
          <a:p>
            <a:r>
              <a:rPr lang="ru-RU" dirty="0" smtClean="0"/>
              <a:t>от криволинейной к геометрической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14290"/>
            <a:ext cx="8429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Открываем в редакторе </a:t>
            </a:r>
            <a:r>
              <a:rPr lang="en-US" dirty="0" smtClean="0"/>
              <a:t>Photoshop CS4 </a:t>
            </a:r>
            <a:r>
              <a:rPr lang="ru-RU" dirty="0" smtClean="0"/>
              <a:t>исходное фотоизображение.</a:t>
            </a:r>
          </a:p>
          <a:p>
            <a:r>
              <a:rPr lang="ru-RU" dirty="0" smtClean="0"/>
              <a:t>Создаем новый слой (Слои – Новый – слой…)</a:t>
            </a:r>
          </a:p>
          <a:p>
            <a:r>
              <a:rPr lang="ru-RU" dirty="0" smtClean="0"/>
              <a:t>Используя инструменты выделения (       - прямолинейное  лассо,                  </a:t>
            </a:r>
          </a:p>
          <a:p>
            <a:r>
              <a:rPr lang="ru-RU" dirty="0" smtClean="0"/>
              <a:t>      - прямоугольная и овальная область) и рисования (      - кисть), упрощаем форму до криволинейной       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b="4199"/>
          <a:stretch>
            <a:fillRect/>
          </a:stretch>
        </p:blipFill>
        <p:spPr bwMode="auto">
          <a:xfrm>
            <a:off x="458662" y="1714488"/>
            <a:ext cx="8328180" cy="498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1\Desktop\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1071546"/>
            <a:ext cx="447675" cy="396875"/>
          </a:xfrm>
          <a:prstGeom prst="rect">
            <a:avLst/>
          </a:prstGeom>
          <a:noFill/>
        </p:spPr>
      </p:pic>
      <p:pic>
        <p:nvPicPr>
          <p:cNvPr id="2053" name="Picture 5" descr="C:\Users\1\Desktop\л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1" y="806435"/>
            <a:ext cx="379764" cy="336549"/>
          </a:xfrm>
          <a:prstGeom prst="rect">
            <a:avLst/>
          </a:prstGeom>
          <a:noFill/>
        </p:spPr>
      </p:pic>
      <p:pic>
        <p:nvPicPr>
          <p:cNvPr id="2054" name="Picture 6" descr="C:\Users\1\Desktop\в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71546"/>
            <a:ext cx="392204" cy="333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14290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Итогом первого этапа стилизаций является создание декоративного образа, построенного на свободных линиях и формах.</a:t>
            </a:r>
            <a:endParaRPr lang="ru-RU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997894"/>
            <a:ext cx="3991340" cy="5645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064" y="1000109"/>
            <a:ext cx="3991340" cy="5645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14290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Переходя ко второму этапу стилизации, упрощаем криволинейную форму до геометрической. Находим варианты аналогов геометрических форм каждому из криволинейных элементов.</a:t>
            </a:r>
            <a:endParaRPr lang="ru-RU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8359" y="1283644"/>
            <a:ext cx="3789327" cy="5360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1285859"/>
            <a:ext cx="3789326" cy="5360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14290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основе созданного геометрического мотива выполняются различные варианты орнаментальных композиций  - метрические и ритмические ряды, </a:t>
            </a:r>
            <a:r>
              <a:rPr lang="ru-RU" dirty="0" err="1" smtClean="0"/>
              <a:t>раппортные</a:t>
            </a:r>
            <a:r>
              <a:rPr lang="ru-RU" dirty="0" smtClean="0"/>
              <a:t> композиции.</a:t>
            </a:r>
            <a:endParaRPr lang="ru-RU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8359" y="1283644"/>
            <a:ext cx="3789326" cy="5360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1285859"/>
            <a:ext cx="3789325" cy="5360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4" cy="5860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2"/>
            <a:ext cx="4141269" cy="58578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asso_b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97336"/>
            <a:ext cx="4572032" cy="6517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9190" y="6201811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П. Пикассо</a:t>
            </a:r>
          </a:p>
          <a:p>
            <a:r>
              <a:rPr lang="ru-RU" sz="1400" dirty="0" smtClean="0"/>
              <a:t>Стилизация быка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148779"/>
            <a:ext cx="38576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 dirty="0" smtClean="0">
                <a:ea typeface="Times New Roman" pitchFamily="18" charset="0"/>
                <a:cs typeface="Times New Roman" pitchFamily="18" charset="0"/>
              </a:rPr>
              <a:t>Стилизация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ea typeface="Times New Roman" pitchFamily="18" charset="0"/>
                <a:cs typeface="Times New Roman" pitchFamily="18" charset="0"/>
              </a:rPr>
              <a:t>означает декоративное обобщение и подчеркивание особенностей формы предметов с помощью ряда условных приемов. Можно упростить или усложнить форму, цвет, детали объекта, а также отказаться от передачи объема.</a:t>
            </a:r>
            <a:endParaRPr lang="ru-RU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4" cy="5860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8" cy="58578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3" cy="5860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8" cy="58578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27606"/>
            <a:ext cx="4142833" cy="58049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27596"/>
            <a:ext cx="4141268" cy="58027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27606"/>
            <a:ext cx="4142832" cy="58049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6205" y="527596"/>
            <a:ext cx="4102310" cy="58027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491" y="527606"/>
            <a:ext cx="4103860" cy="58049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6205" y="527596"/>
            <a:ext cx="4102310" cy="5802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491" y="527606"/>
            <a:ext cx="4103860" cy="58049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6205" y="527596"/>
            <a:ext cx="4102309" cy="5802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491" y="527606"/>
            <a:ext cx="4103859" cy="58049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36205" y="527596"/>
            <a:ext cx="4102309" cy="58027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400" b="0" dirty="0" smtClean="0">
                <a:solidFill>
                  <a:schemeClr val="tx1"/>
                </a:solidFill>
                <a:effectLst/>
                <a:latin typeface="a_Futurica" pitchFamily="34" charset="-52"/>
                <a:ea typeface="Adobe Kaiti Std R" pitchFamily="18" charset="-128"/>
              </a:rPr>
              <a:t>Работы учащихся</a:t>
            </a:r>
            <a:endParaRPr lang="ru-RU" sz="3400" b="0" dirty="0">
              <a:solidFill>
                <a:schemeClr val="tx1"/>
              </a:solidFill>
              <a:effectLst/>
              <a:latin typeface="a_Futurica" pitchFamily="34" charset="-52"/>
              <a:ea typeface="Adobe Kaiti Std R" pitchFamily="18" charset="-128"/>
            </a:endParaRPr>
          </a:p>
        </p:txBody>
      </p:sp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7779794" cy="55007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00034" y="785794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Кирилл Чернышев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143404" cy="5860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41" y="500042"/>
            <a:ext cx="4141839" cy="58578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4" cy="5860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2"/>
            <a:ext cx="4141269" cy="58578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42852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</a:t>
            </a:r>
            <a:endParaRPr lang="ru-RU" sz="2200" dirty="0"/>
          </a:p>
        </p:txBody>
      </p:sp>
      <p:pic>
        <p:nvPicPr>
          <p:cNvPr id="1026" name="Picture 2" descr="H:\лена\0_11409_2e992d35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326" y="3980799"/>
            <a:ext cx="7912764" cy="252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H:\лена\0_11408_2eac7def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7941281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4" cy="5860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9" cy="58578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3" cy="5860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8" cy="58578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3" cy="5860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8" cy="5857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857611"/>
            <a:ext cx="7779794" cy="5499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6" y="500042"/>
            <a:ext cx="4142832" cy="5860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72061" y="500043"/>
            <a:ext cx="4030597" cy="5857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0946" y="500043"/>
            <a:ext cx="3972951" cy="5860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500042"/>
            <a:ext cx="4159220" cy="58832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857611"/>
            <a:ext cx="7779793" cy="54999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00034" y="500042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Дарья Скороходова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2"/>
            <a:ext cx="4142832" cy="5860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3"/>
            <a:ext cx="4141267" cy="5857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857611"/>
            <a:ext cx="7779793" cy="5499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00034" y="500042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Савелий Колесник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3"/>
            <a:ext cx="4142832" cy="5860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4"/>
            <a:ext cx="4141267" cy="5857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42852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</a:t>
            </a:r>
            <a:endParaRPr lang="ru-RU" sz="2200" dirty="0"/>
          </a:p>
        </p:txBody>
      </p:sp>
      <p:pic>
        <p:nvPicPr>
          <p:cNvPr id="1027" name="Picture 3" descr="H:\лена\0_11408_2eac7def_ori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44890" y="642918"/>
            <a:ext cx="3286147" cy="594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:\лена\0_128ca_88d5fb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665" y="642918"/>
            <a:ext cx="2927045" cy="5929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асекомые\Кирилл Чернышев\3 этапа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857611"/>
            <a:ext cx="7779792" cy="5499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00034" y="500042"/>
            <a:ext cx="421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Настя Климова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3"/>
            <a:ext cx="4142831" cy="5860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4"/>
            <a:ext cx="4141266" cy="5857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718336"/>
            <a:ext cx="4105297" cy="58070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718317"/>
            <a:ext cx="4103746" cy="58048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251520" y="365175"/>
            <a:ext cx="4248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Аня Савченко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6005" y="500043"/>
            <a:ext cx="4142830" cy="5860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075" name="Picture 3" descr="F:\Насекомые\Кирилл Чернышев\Жуки\Жуки 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726" y="500044"/>
            <a:ext cx="4141265" cy="5857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42852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</a:t>
            </a:r>
            <a:endParaRPr lang="ru-RU" sz="2200" dirty="0"/>
          </a:p>
        </p:txBody>
      </p:sp>
      <p:pic>
        <p:nvPicPr>
          <p:cNvPr id="1026" name="Picture 2" descr="F:\Обмен\стилизация\502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199" y="857232"/>
            <a:ext cx="7775602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142852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</a:t>
            </a:r>
            <a:endParaRPr lang="ru-RU" sz="2200" dirty="0"/>
          </a:p>
        </p:txBody>
      </p:sp>
      <p:pic>
        <p:nvPicPr>
          <p:cNvPr id="2053" name="Picture 5" descr="C:\Users\Гость\Desktop\Без имен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17" y="1000108"/>
            <a:ext cx="8324966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83469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 насекомых</a:t>
            </a:r>
            <a:endParaRPr lang="ru-RU" sz="2200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rcRect t="9793" b="9793"/>
          <a:stretch>
            <a:fillRect/>
          </a:stretch>
        </p:blipFill>
        <p:spPr bwMode="auto">
          <a:xfrm>
            <a:off x="285720" y="1142984"/>
            <a:ext cx="4280932" cy="4944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rcRect t="9793" b="9793"/>
          <a:stretch>
            <a:fillRect/>
          </a:stretch>
        </p:blipFill>
        <p:spPr bwMode="auto">
          <a:xfrm>
            <a:off x="4834578" y="1159489"/>
            <a:ext cx="3952264" cy="4946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83469"/>
            <a:ext cx="8429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Примеры стилизации насекомых</a:t>
            </a:r>
            <a:endParaRPr lang="ru-RU" sz="2200" dirty="0"/>
          </a:p>
        </p:txBody>
      </p:sp>
      <p:pic>
        <p:nvPicPr>
          <p:cNvPr id="8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9454" y="857233"/>
            <a:ext cx="3967330" cy="56507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9" name="Picture 2" descr="F:\Насекомые\Кирилл Чернышев\Жуки\Жук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6314" y="885766"/>
            <a:ext cx="3929090" cy="55962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282" y="214290"/>
            <a:ext cx="8786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Это средство композиции в основном связано с декоративным искусством, где очень важна ритмическая организация целого. </a:t>
            </a:r>
            <a:r>
              <a:rPr lang="ru-RU" b="1" u="sng" dirty="0" smtClean="0"/>
              <a:t>Стилизация</a:t>
            </a:r>
            <a:r>
              <a:rPr lang="ru-RU" dirty="0" smtClean="0"/>
              <a:t> - обобщение и упрощение изображаемых фигур по рисунку и цвету, произведение фигур в удобную для орнамента форму. Стилизация применяется как средство дизайна, монументального искусства и в декоративном искусстве для усиления декоративности.</a:t>
            </a:r>
            <a:endParaRPr lang="en-US" dirty="0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85720" y="2285992"/>
            <a:ext cx="871537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Особенно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широко используется стилизация при создании растительного орнамента. Природные формы, нарисованные с натуры, слишком перегружены несущественными деталями. Стилизуя, художник, выявляет декоративную закономерность форм, отбрасывает случайности, упрощает детали, находит ритмическую основу изображения.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8130" name="Рисунок 1" descr="Принципы стилизации: а — превращение объемной формы в плоскостную и упрощение конструкции, б — обобщение формы с изменением абриса, в — обобщение формы в ее границах, г — обобщение и усложнение формы, добавление деталей, отсутствующих в натуре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4121806"/>
            <a:ext cx="5000660" cy="24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796</TotalTime>
  <Words>313</Words>
  <Application>Microsoft Office PowerPoint</Application>
  <PresentationFormat>Экран (4:3)</PresentationFormat>
  <Paragraphs>43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Апекс</vt:lpstr>
      <vt:lpstr>Стилизация природных форм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Последовательность выполнения задания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Работы учащихся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Катя</cp:lastModifiedBy>
  <cp:revision>68</cp:revision>
  <dcterms:created xsi:type="dcterms:W3CDTF">2012-05-19T05:22:27Z</dcterms:created>
  <dcterms:modified xsi:type="dcterms:W3CDTF">2016-08-11T12:18:03Z</dcterms:modified>
</cp:coreProperties>
</file>