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3" r:id="rId2"/>
    <p:sldId id="256" r:id="rId3"/>
    <p:sldId id="262" r:id="rId4"/>
    <p:sldId id="258" r:id="rId5"/>
    <p:sldId id="259" r:id="rId6"/>
    <p:sldId id="261" r:id="rId7"/>
    <p:sldId id="270" r:id="rId8"/>
    <p:sldId id="260" r:id="rId9"/>
    <p:sldId id="264" r:id="rId10"/>
    <p:sldId id="265" r:id="rId11"/>
    <p:sldId id="267" r:id="rId12"/>
    <p:sldId id="266" r:id="rId13"/>
    <p:sldId id="272" r:id="rId14"/>
    <p:sldId id="268" r:id="rId15"/>
    <p:sldId id="269" r:id="rId16"/>
    <p:sldId id="273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096C2C-C8DE-4254-A06C-8233D9375D78}">
          <p14:sldIdLst>
            <p14:sldId id="263"/>
            <p14:sldId id="256"/>
            <p14:sldId id="262"/>
            <p14:sldId id="258"/>
            <p14:sldId id="259"/>
            <p14:sldId id="261"/>
            <p14:sldId id="270"/>
            <p14:sldId id="260"/>
            <p14:sldId id="264"/>
            <p14:sldId id="265"/>
            <p14:sldId id="267"/>
            <p14:sldId id="266"/>
            <p14:sldId id="272"/>
            <p14:sldId id="268"/>
            <p14:sldId id="269"/>
            <p14:sldId id="273"/>
            <p14:sldId id="271"/>
            <p14:sldId id="274"/>
          </p14:sldIdLst>
        </p14:section>
        <p14:section name="Раздел без заголовка" id="{5E0F1F2E-C9E4-471F-9CCC-18F8C213EA8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AADD3C7-FE26-42F3-A8DD-8822ED2FB736}" type="datetimeFigureOut">
              <a:rPr lang="ru-RU" smtClean="0"/>
              <a:t>15.08.2016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1&amp;text=%D0%9F%D0%A0%D0%90%D0%92%D0%9E%D0%A1%D0%9B%D0%90%D0%92%D0%9D%D0%90%D0%AF%20%D0%A1%D0%95%D0%9C%D0%AC%D0%AF&amp;pos=52&amp;uinfo=sw-1007-sh-644-fw-782-fh-448-pd-1&amp;rpt=simage&amp;img_url=http://us.cdn3.123rf.com/168nwm/pressmaster/pressmaster0807/pressmaster080700008/3248869-portrait-of-happy-family-lying-on-the-grass-and-looking-at-camer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p=1&amp;text=%D0%9F%D0%A0%D0%90%D0%92%D0%9E%D0%A1%D0%9B%D0%90%D0%92%D0%9D%D0%90%D0%AF%20%D0%A1%D0%95%D0%9C%D0%AC%D0%AF&amp;pos=53&amp;uinfo=sw-1007-sh-644-fw-782-fh-448-pd-1&amp;rpt=simage&amp;img_url=http://msnbcmedia1.msn.com/j/msnbc/Components/Photo/_new/tdy-080909-blogger2-530a.grid-6x2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7100"/>
            <a:ext cx="853244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Презентация</a:t>
            </a:r>
          </a:p>
          <a:p>
            <a:pPr algn="ctr"/>
            <a:endParaRPr lang="ru-RU" dirty="0" smtClean="0"/>
          </a:p>
          <a:p>
            <a:pPr algn="ctr"/>
            <a:r>
              <a:rPr lang="ru-RU" sz="2400" b="1" dirty="0" smtClean="0"/>
              <a:t>для курса “Основы православной культуры”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b="1" i="1" dirty="0" smtClean="0"/>
              <a:t>Тема : “ВНУТРЕННИЙ УКЛАД СЕМЬИ.”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Составитель: Маруга Татьяна Ивановна</a:t>
            </a:r>
          </a:p>
          <a:p>
            <a:pPr algn="ctr"/>
            <a:r>
              <a:rPr lang="ru-RU" sz="2400" dirty="0" smtClean="0"/>
              <a:t>учитель начальных классов МБОУ СОШ №1</a:t>
            </a:r>
          </a:p>
          <a:p>
            <a:pPr algn="ctr"/>
            <a:r>
              <a:rPr lang="ru-RU" sz="2400" dirty="0" smtClean="0"/>
              <a:t> г. Климовска Московской области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3727" r="2169" b="4780"/>
          <a:stretch/>
        </p:blipFill>
        <p:spPr>
          <a:xfrm>
            <a:off x="2339752" y="2564904"/>
            <a:ext cx="4349437" cy="26046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5726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460432" cy="6858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Мальчик также с детства осознавал ответственность за семью, включался в трудовую деятельность, входил в сложившуюся систему взаимоотношений. В 7 лет он участвовал в обработке пашни, в 8-9 - убирал хлеб и кормил скот, в 14 - владел косой, серпом, молотом. Достоинствами юноши считались ловкость, сила, трезвость, трудолюбие, ум и смекалка - качества, необходимые для успешного труда. </a:t>
            </a: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r>
              <a:rPr lang="ru-RU" dirty="0" smtClean="0"/>
              <a:t>Таким </a:t>
            </a:r>
            <a:r>
              <a:rPr lang="ru-RU" dirty="0"/>
              <a:t>образом, дети осваивали в семье трудовые обязанности, овладевали практическими умениями, осознавали свои функции во взрослой жизни. </a:t>
            </a:r>
          </a:p>
          <a:p>
            <a:endParaRPr lang="ru-RU" dirty="0"/>
          </a:p>
        </p:txBody>
      </p:sp>
      <p:pic>
        <p:nvPicPr>
          <p:cNvPr id="9219" name="Picture 3" descr="C:\Users\Татьяна\картинки\през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9"/>
          <a:stretch/>
        </p:blipFill>
        <p:spPr bwMode="auto">
          <a:xfrm>
            <a:off x="539552" y="2519458"/>
            <a:ext cx="7560840" cy="299213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605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985" y="260648"/>
            <a:ext cx="7620000" cy="1143000"/>
          </a:xfrm>
        </p:spPr>
        <p:txBody>
          <a:bodyPr/>
          <a:lstStyle/>
          <a:p>
            <a:pPr algn="ctr"/>
            <a:r>
              <a:rPr lang="ru-RU" sz="3600" b="1" i="1" dirty="0" smtClean="0"/>
              <a:t>Старшие дети присматривали </a:t>
            </a:r>
            <a:br>
              <a:rPr lang="ru-RU" sz="3600" b="1" i="1" dirty="0" smtClean="0"/>
            </a:br>
            <a:r>
              <a:rPr lang="ru-RU" sz="3600" b="1" i="1" dirty="0" smtClean="0"/>
              <a:t>за младшими.</a:t>
            </a:r>
            <a:endParaRPr lang="ru-RU" sz="3600" b="1" i="1" dirty="0"/>
          </a:p>
        </p:txBody>
      </p:sp>
      <p:pic>
        <p:nvPicPr>
          <p:cNvPr id="11267" name="Picture 3" descr="C:\Users\Татьяна\картинки\67950354_1292515327_09252f0df30d1cb33587fbc6928fe5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5" y="1556792"/>
            <a:ext cx="3903680" cy="34563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Татьяна\картинки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3948439" cy="338437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974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460432" cy="4800600"/>
          </a:xfrm>
        </p:spPr>
        <p:txBody>
          <a:bodyPr/>
          <a:lstStyle/>
          <a:p>
            <a:pPr algn="ctr"/>
            <a:r>
              <a:rPr lang="ru-RU" b="1" i="1" dirty="0"/>
              <a:t>Семья, являясь наследницей и хранительницей духовно-нравственных традиций. Духовным воспитанием детей занимались старики, они передавали юным все лучшее, что приобрели за свой долгий век. Рассказывали сказки и жития святых, давали наставления о поведении, учили молитвам.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3"/>
          <a:stretch/>
        </p:blipFill>
        <p:spPr>
          <a:xfrm>
            <a:off x="179511" y="2204864"/>
            <a:ext cx="3816425" cy="44577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42" name="Picture 2" descr="C:\Users\Татьяна\картинки\1296996566_69153213_014_orig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1"/>
          <a:stretch/>
        </p:blipFill>
        <p:spPr bwMode="auto">
          <a:xfrm>
            <a:off x="4197874" y="2197224"/>
            <a:ext cx="4061183" cy="33775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97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6395"/>
            <a:ext cx="8449847" cy="650272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800" i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Семья призвана не только воспринимать, поддерживать, но и передавать из поколения в поколение духовно-религиозную, национальную и культурную традицию. </a:t>
            </a:r>
            <a:r>
              <a:rPr lang="ru-RU" sz="28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ru-RU" sz="28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Татьяна\картинки\цу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0473"/>
            <a:ext cx="3600399" cy="458589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Татьяна\картинки\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50472"/>
            <a:ext cx="3816424" cy="459864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341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8364448" cy="2448273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Кто хочет иметь послушных детей, сам должен признавать авторитеты: Бога, Церковь, заповеди Божии, законы государства. 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Татьяна\картинки\b_1334840093124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6912768" cy="37222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77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110" y="116632"/>
            <a:ext cx="8611732" cy="6284168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 не забывайте призывать милость Божию и благословение на ваши труды и заботы в деле воспитания детей. И, даст Бог, дети ваши будут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послушны</a:t>
            </a:r>
          </a:p>
          <a:p>
            <a:pPr marL="114300" indent="0" algn="ctr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уважительны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3314" name="Picture 2" descr="C:\Users\Татьяна\картинки\CLMN_Erofee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050360" cy="46805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78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532440" cy="25202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 здоровая и духовно крепкая семья - основа полноценного общества. Какой будет Россия, во многом зависит от того, какими мы воспитаем наших детей.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с верой, надеждой и любовью смотреть в будущее, дабы «Господь благословил люди своя миром», чтобы добрые семена приносили свои плоды и Россия, возрождаясь, становилась вновь духовно сильным и экономически богатым государством.</a:t>
            </a:r>
          </a:p>
          <a:p>
            <a:endParaRPr lang="ru-RU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3" descr="C:\Users\Татьяна\картинки\47184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09454"/>
            <a:ext cx="7344816" cy="361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16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1250" r="8154" b="2526"/>
          <a:stretch/>
        </p:blipFill>
        <p:spPr>
          <a:xfrm>
            <a:off x="0" y="-1814"/>
            <a:ext cx="9144000" cy="6859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5792" y="11663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Главное в жизни – семья.</a:t>
            </a:r>
            <a:endParaRPr lang="ru-RU" sz="48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53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681664" cy="4810546"/>
          </a:xfrm>
        </p:spPr>
        <p:txBody>
          <a:bodyPr/>
          <a:lstStyle/>
          <a:p>
            <a:pPr algn="ctr"/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</a:t>
            </a:r>
            <a:b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 ВНИМАНИЕ!</a:t>
            </a:r>
            <a:endParaRPr lang="ru-RU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8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352928" cy="1584175"/>
          </a:xfrm>
        </p:spPr>
        <p:txBody>
          <a:bodyPr/>
          <a:lstStyle/>
          <a:p>
            <a:pPr algn="ctr"/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Внутренний уклад семьи</a:t>
            </a:r>
            <a:endParaRPr lang="ru-RU" sz="6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Татьяна\картинки\71214175_1298648779_7Hristos_i_deti_detal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5212"/>
            <a:ext cx="7872874" cy="46085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605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4210" y="1556792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Семья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без Господа мертва,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Заглушат радости плевелы,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И пустит сорная трава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Кореньев сети, всходов стрелы.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Не ублажайте милых чад,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Даются дети нам на время.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Семья – цветущий дивный сад,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Где Божий плод приносит семя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О. Росс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"/>
          <a:stretch/>
        </p:blipFill>
        <p:spPr bwMode="auto">
          <a:xfrm rot="470401">
            <a:off x="4415514" y="1608980"/>
            <a:ext cx="4423863" cy="503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74" y="404664"/>
            <a:ext cx="8388424" cy="1143000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Семья – это маленький ковчег, призванный защищать детей от беды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05574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751" y="3994959"/>
            <a:ext cx="8532439" cy="27836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Семья начинается с брака, брак же в христианской традиции, «есть таинство, в котором при свободном обещании верной любви освящается супружеский союз жениха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невестой для чистого рождения и воспитания детей и для взаимного вспоможения во спасении». По слову святителя Иоанна Златоуста, брак стал для христиан «таинством любви», в котором участвуют супруги, их дети и Сам Господь.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"/>
          <a:stretch/>
        </p:blipFill>
        <p:spPr bwMode="auto">
          <a:xfrm>
            <a:off x="1187623" y="188640"/>
            <a:ext cx="6264696" cy="366667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010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-26316"/>
            <a:ext cx="7620000" cy="1143000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Признаки православной семьи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4687" y="941689"/>
            <a:ext cx="4608512" cy="588096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1) православная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семья всегда создается по благословению Божиему и свободной воли людей, то есть она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синергична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) она всегда моногамна;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) она основана на любви, уважении,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взаим¬ной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верности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11430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4) семья обязательно иерархична, всегда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строится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на послушании и глава семьи, всегда отец.</a:t>
            </a:r>
          </a:p>
          <a:p>
            <a:pPr marL="114300" indent="0"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Чтобы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уклад семьи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был правильным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, должна быть иерархия в семье.</a:t>
            </a:r>
          </a:p>
        </p:txBody>
      </p:sp>
      <p:pic>
        <p:nvPicPr>
          <p:cNvPr id="5125" name="Picture 5" descr="http://www.ipoteka-74.ru/images/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28" y="908720"/>
            <a:ext cx="4019550" cy="268605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informatio.ru/wp-content/uploads/2011/08/article-108698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3" b="8949"/>
          <a:stretch/>
        </p:blipFill>
        <p:spPr bwMode="auto">
          <a:xfrm rot="224994">
            <a:off x="4838148" y="3964785"/>
            <a:ext cx="4019550" cy="272934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382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08520" y="116632"/>
            <a:ext cx="8574957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«Муж является гла­вой семьи не потому, что он мужчина, а потому, что он является образом Христа, и жена и дети могут видеть в нем этот образ, то есть образ любви безграничной, любви, которая готова на все, чтобы спасти, защи­тить, напитать, утешить, обрадовать, воспитать свою семью... </a:t>
            </a:r>
          </a:p>
          <a:p>
            <a:pPr marL="114300" indent="0" algn="ctr">
              <a:buNone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Жена ради мужа должна быть готова «все оставить, все забыть, от все­го оторваться по любви к нему и последовать за ним, куда бы он ни пошел, если нужно даже на страдания, если нужно — на крест».</a:t>
            </a:r>
          </a:p>
          <a:p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5445" r="9232" b="10911"/>
          <a:stretch/>
        </p:blipFill>
        <p:spPr bwMode="auto">
          <a:xfrm>
            <a:off x="2195736" y="3068960"/>
            <a:ext cx="4281055" cy="338050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355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4872" y="1412776"/>
            <a:ext cx="7848872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Муж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всему дому голова.</a:t>
            </a:r>
          </a:p>
          <a:p>
            <a:pPr>
              <a:lnSpc>
                <a:spcPct val="170000"/>
              </a:lnSpc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Муж голова, а жена - сердце.</a:t>
            </a:r>
          </a:p>
          <a:p>
            <a:pPr>
              <a:lnSpc>
                <a:spcPct val="170000"/>
              </a:lnSpc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Муж да жена – одна душа.</a:t>
            </a:r>
          </a:p>
          <a:p>
            <a:pPr>
              <a:lnSpc>
                <a:spcPct val="170000"/>
              </a:lnSpc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Любовь да лад не надобен и клад.</a:t>
            </a:r>
          </a:p>
          <a:p>
            <a:pPr>
              <a:lnSpc>
                <a:spcPct val="170000"/>
              </a:lnSpc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Красота до венца, ум до конца.</a:t>
            </a:r>
          </a:p>
          <a:p>
            <a:pPr>
              <a:lnSpc>
                <a:spcPct val="170000"/>
              </a:lnSpc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Куда иголка, туда и нитка.</a:t>
            </a:r>
          </a:p>
          <a:p>
            <a:pPr>
              <a:lnSpc>
                <a:spcPct val="170000"/>
              </a:lnSpc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Будет твоя душа в раю, помяни и мою.</a:t>
            </a:r>
          </a:p>
          <a:p>
            <a:pPr>
              <a:lnSpc>
                <a:spcPct val="170000"/>
              </a:lnSpc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Добрая жена дом  сбережет, а плохая рукавом растрясет.</a:t>
            </a:r>
          </a:p>
          <a:p>
            <a:endParaRPr lang="ru-RU" sz="7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user\Pictures\obereg_semyi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264270"/>
            <a:ext cx="38385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24097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Пословицы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6895" y="692696"/>
            <a:ext cx="4662087" cy="570810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Дети должны почитать своих родителей, соблюдая неуклонно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5-ю заповедь: «Почитай отца твоего и матерь твою, да благо тебе будет и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</a:rPr>
              <a:t>долголетен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 будешь на земле».</a:t>
            </a:r>
          </a:p>
          <a:p>
            <a:pPr algn="ctr"/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" t="1732" r="3835" b="51091"/>
          <a:stretch/>
        </p:blipFill>
        <p:spPr bwMode="auto">
          <a:xfrm>
            <a:off x="216496" y="836712"/>
            <a:ext cx="3600399" cy="5018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4437112"/>
            <a:ext cx="4937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– </a:t>
            </a:r>
          </a:p>
          <a:p>
            <a:pPr algn="ctr"/>
            <a:r>
              <a:rPr lang="ru-RU" sz="48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«малая церковь»</a:t>
            </a:r>
            <a:endParaRPr lang="ru-RU" sz="48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7489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0" y="404664"/>
            <a:ext cx="8460432" cy="1143000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Семья воспитывала детей своим укладом жизни, пониманием необходимости не только хранить, но и умножать то, что досталось от предыдущих поколений. </a:t>
            </a:r>
            <a:b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1247" y="5373216"/>
            <a:ext cx="8460432" cy="161277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smtClean="0"/>
              <a:t>С </a:t>
            </a:r>
            <a:r>
              <a:rPr lang="ru-RU" i="1" dirty="0"/>
              <a:t>раннего детства девочка заботилась о будущей семейной жизни, готовила приданое - пряла, ткала, вышивала. В девушках ценились смирение, доброта, хозяйственность, трудолюбие, здоровье. </a:t>
            </a:r>
            <a:br>
              <a:rPr lang="ru-RU" i="1" dirty="0"/>
            </a:br>
            <a:endParaRPr lang="ru-RU" i="1" dirty="0" smtClean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8194" name="Picture 2" descr="C:\Users\Татьяна\картинки\83103104-63944818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8285">
            <a:off x="402150" y="1588992"/>
            <a:ext cx="3525627" cy="364200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Татьяна\картинки\7433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97">
            <a:off x="4797196" y="1565790"/>
            <a:ext cx="3313767" cy="36232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787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Другая 52">
      <a:dk1>
        <a:srgbClr val="000000"/>
      </a:dk1>
      <a:lt1>
        <a:srgbClr val="F4E8DF"/>
      </a:lt1>
      <a:dk2>
        <a:srgbClr val="707070"/>
      </a:dk2>
      <a:lt2>
        <a:srgbClr val="000000"/>
      </a:lt2>
      <a:accent1>
        <a:srgbClr val="A1A1A1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258</TotalTime>
  <Words>775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Соседство</vt:lpstr>
      <vt:lpstr>Презентация PowerPoint</vt:lpstr>
      <vt:lpstr>Внутренний уклад семьи</vt:lpstr>
      <vt:lpstr>Семья – это маленький ковчег, призванный защищать детей от беды.</vt:lpstr>
      <vt:lpstr>Презентация PowerPoint</vt:lpstr>
      <vt:lpstr>Признаки православной семьи</vt:lpstr>
      <vt:lpstr>Презентация PowerPoint</vt:lpstr>
      <vt:lpstr>Презентация PowerPoint</vt:lpstr>
      <vt:lpstr>Презентация PowerPoint</vt:lpstr>
      <vt:lpstr>Семья воспитывала детей своим укладом жизни, пониманием необходимости не только хранить, но и умножать то, что досталось от предыдущих поколений.  </vt:lpstr>
      <vt:lpstr>Презентация PowerPoint</vt:lpstr>
      <vt:lpstr>Старшие дети присматривали  за младшими.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</cp:lastModifiedBy>
  <cp:revision>23</cp:revision>
  <dcterms:created xsi:type="dcterms:W3CDTF">2013-03-19T16:26:52Z</dcterms:created>
  <dcterms:modified xsi:type="dcterms:W3CDTF">2016-08-15T16:04:16Z</dcterms:modified>
</cp:coreProperties>
</file>