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6" r:id="rId2"/>
    <p:sldId id="329" r:id="rId3"/>
    <p:sldId id="328" r:id="rId4"/>
    <p:sldId id="330" r:id="rId5"/>
    <p:sldId id="332" r:id="rId6"/>
    <p:sldId id="331" r:id="rId7"/>
    <p:sldId id="333" r:id="rId8"/>
    <p:sldId id="334" r:id="rId9"/>
    <p:sldId id="335" r:id="rId10"/>
    <p:sldId id="336" r:id="rId11"/>
    <p:sldId id="337" r:id="rId12"/>
    <p:sldId id="340" r:id="rId13"/>
    <p:sldId id="34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210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40" autoAdjust="0"/>
    <p:restoredTop sz="93122" autoAdjust="0"/>
  </p:normalViewPr>
  <p:slideViewPr>
    <p:cSldViewPr>
      <p:cViewPr varScale="1">
        <p:scale>
          <a:sx n="56" d="100"/>
          <a:sy n="56" d="100"/>
        </p:scale>
        <p:origin x="-90" y="-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F9043-F01B-4261-AFD3-9D841CA8F89D}" type="datetimeFigureOut">
              <a:rPr lang="ru-RU" smtClean="0"/>
              <a:pPr/>
              <a:t>20.08.2016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3EDDA-F64F-4A3E-9E13-8130C64A21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3EDDA-F64F-4A3E-9E13-8130C64A212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4607/nikkica.13/0_58ca6_a770e2d2_X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97" y="324982"/>
            <a:ext cx="8668089" cy="6273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261456" y="295252"/>
            <a:ext cx="8652519" cy="63020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61456" y="295252"/>
            <a:ext cx="8652519" cy="63020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61456" y="295252"/>
            <a:ext cx="8652519" cy="63020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http://img-fotki.yandex.ru/get/4607/nikkica.13/0_58ca6_a770e2d2_X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97" y="4722238"/>
            <a:ext cx="2598011" cy="18803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61456" y="295252"/>
            <a:ext cx="8652519" cy="63020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http://img-fotki.yandex.ru/get/4607/nikkica.13/0_58ca6_a770e2d2_X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3" y="41109"/>
            <a:ext cx="2598011" cy="18803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nsportal.ru/user/33485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bg1"/>
            </a:gs>
            <a:gs pos="66000">
              <a:srgbClr val="0070C0"/>
            </a:gs>
            <a:gs pos="34000">
              <a:srgbClr val="FF0000"/>
            </a:gs>
            <a:gs pos="35000">
              <a:srgbClr val="0070C0"/>
            </a:gs>
            <a:gs pos="2000">
              <a:srgbClr val="FF0300"/>
            </a:gs>
            <a:gs pos="100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/>
          <p:cNvSpPr/>
          <p:nvPr/>
        </p:nvSpPr>
        <p:spPr>
          <a:xfrm>
            <a:off x="7842" y="10007"/>
            <a:ext cx="9144000" cy="6858000"/>
          </a:xfrm>
          <a:prstGeom prst="frame">
            <a:avLst>
              <a:gd name="adj1" fmla="val 3862"/>
            </a:avLst>
          </a:prstGeom>
          <a:gradFill flip="none" rotWithShape="1">
            <a:gsLst>
              <a:gs pos="68000">
                <a:schemeClr val="bg1"/>
              </a:gs>
              <a:gs pos="66000">
                <a:srgbClr val="0070C0"/>
              </a:gs>
              <a:gs pos="34000">
                <a:srgbClr val="FF0000"/>
              </a:gs>
              <a:gs pos="35000">
                <a:srgbClr val="0070C0"/>
              </a:gs>
              <a:gs pos="2000">
                <a:srgbClr val="FF0300"/>
              </a:gs>
              <a:gs pos="100000">
                <a:schemeClr val="bg1"/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8113" y="6667577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AA2106"/>
                </a:solidFill>
                <a:latin typeface="Monotype Corsiva" pitchFamily="66" charset="0"/>
              </a:rPr>
              <a:t>Матюшкина А.В. </a:t>
            </a:r>
            <a:r>
              <a:rPr lang="en-US" sz="1000" dirty="0" smtClean="0">
                <a:solidFill>
                  <a:srgbClr val="AA2106"/>
                </a:solidFill>
                <a:latin typeface="Monotype Corsiva" pitchFamily="66" charset="0"/>
                <a:hlinkClick r:id="rId13"/>
              </a:rPr>
              <a:t>http://nsportal.ru/user/33485</a:t>
            </a:r>
            <a:r>
              <a:rPr lang="ru-RU" sz="1000" dirty="0" smtClean="0">
                <a:solidFill>
                  <a:srgbClr val="AA2106"/>
                </a:solidFill>
                <a:latin typeface="Monotype Corsiva" pitchFamily="66" charset="0"/>
              </a:rPr>
              <a:t>  </a:t>
            </a:r>
            <a:endParaRPr lang="ru-RU" sz="1000" dirty="0">
              <a:solidFill>
                <a:srgbClr val="AA2106"/>
              </a:solidFill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298" y="4786322"/>
            <a:ext cx="6400800" cy="1752600"/>
          </a:xfrm>
        </p:spPr>
        <p:txBody>
          <a:bodyPr>
            <a:normAutofit/>
          </a:bodyPr>
          <a:lstStyle/>
          <a:p>
            <a:pPr lvl="0" algn="r"/>
            <a:r>
              <a:rPr lang="ru-RU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физического воспитания:</a:t>
            </a:r>
          </a:p>
          <a:p>
            <a:pPr lvl="0" algn="r"/>
            <a:r>
              <a:rPr lang="ru-RU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Щербина О.С.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200" b="1" dirty="0" smtClean="0">
                <a:ln w="11430"/>
                <a:gradFill>
                  <a:gsLst>
                    <a:gs pos="17000">
                      <a:schemeClr val="bg1"/>
                    </a:gs>
                    <a:gs pos="51000">
                      <a:srgbClr val="0070C0"/>
                    </a:gs>
                    <a:gs pos="84000">
                      <a:srgbClr val="FF00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Спортивный праздник </a:t>
            </a:r>
            <a:r>
              <a:rPr lang="ru-RU" sz="2200" b="1" smtClean="0">
                <a:ln w="11430"/>
                <a:gradFill>
                  <a:gsLst>
                    <a:gs pos="17000">
                      <a:schemeClr val="bg1"/>
                    </a:gs>
                    <a:gs pos="51000">
                      <a:srgbClr val="0070C0"/>
                    </a:gs>
                    <a:gs pos="84000">
                      <a:srgbClr val="FF00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использованием ИКТ</a:t>
            </a:r>
            <a:endParaRPr lang="ru-RU" sz="6000" b="1" dirty="0">
              <a:ln w="11430"/>
              <a:gradFill>
                <a:gsLst>
                  <a:gs pos="17000">
                    <a:schemeClr val="bg1"/>
                  </a:gs>
                  <a:gs pos="51000">
                    <a:srgbClr val="0070C0"/>
                  </a:gs>
                  <a:gs pos="84000">
                    <a:srgbClr val="FF000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14282" y="357166"/>
            <a:ext cx="87154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Государственное бюджетное общеобразовательное учреждение Самарской области средняя общеобразовательная школа пос. Сургут муниципального района Сергиевский Самарской области структурное подразделение детский сад «Петушок»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6643710"/>
            <a:ext cx="2571768" cy="2142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156681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5852" y="6643710"/>
            <a:ext cx="2500330" cy="2142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6613376" cy="4397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714356"/>
            <a:ext cx="6715172" cy="5194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214422"/>
            <a:ext cx="5660136" cy="45049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1500174"/>
            <a:ext cx="6935740" cy="46115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10396235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1285852" y="6643710"/>
            <a:ext cx="2428892" cy="2142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785794"/>
            <a:ext cx="62865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результате проведенной работы, было выявлено что показатели физической подготовленности детей, а именно скоростные качества, скоростно-силовые, ловкость, быстрота, выносливость, гибкость, значительно выросли. А также при обследовании группы педагогом-психологом (тест Р.Тэммел, М.Дорки) на эмоциональное состояние показал, что высокий уровень тревожности на конец года снизился на 42%, средний поднялся на 34%,низкий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уменьшился  на 8%.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8288523" cy="55109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31178576"/>
      </p:ext>
    </p:extLst>
  </p:cSld>
  <p:clrMapOvr>
    <a:masterClrMapping/>
  </p:clrMapOvr>
  <p:transition advClick="0" advTm="10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5852" y="6643710"/>
            <a:ext cx="2500330" cy="2142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2420888"/>
            <a:ext cx="7772400" cy="1470025"/>
          </a:xfrm>
          <a:prstGeom prst="rect">
            <a:avLst/>
          </a:prstGeo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 w="11430"/>
                <a:gradFill>
                  <a:gsLst>
                    <a:gs pos="17000">
                      <a:schemeClr val="bg1"/>
                    </a:gs>
                    <a:gs pos="51000">
                      <a:srgbClr val="0070C0"/>
                    </a:gs>
                    <a:gs pos="84000">
                      <a:srgbClr val="FF00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СПАСИБО</a:t>
            </a:r>
            <a:r>
              <a:rPr kumimoji="0" lang="ru-RU" sz="6000" b="1" i="0" u="none" strike="noStrike" kern="1200" cap="none" spc="0" normalizeH="0" noProof="0" dirty="0" smtClean="0">
                <a:ln w="11430"/>
                <a:gradFill>
                  <a:gsLst>
                    <a:gs pos="17000">
                      <a:schemeClr val="bg1"/>
                    </a:gs>
                    <a:gs pos="51000">
                      <a:srgbClr val="0070C0"/>
                    </a:gs>
                    <a:gs pos="84000">
                      <a:srgbClr val="FF000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ЗА ВНИМАНИЕ</a:t>
            </a:r>
            <a:endParaRPr kumimoji="0" lang="ru-RU" sz="6000" b="1" i="0" u="none" strike="noStrike" kern="1200" cap="none" spc="0" normalizeH="0" baseline="0" noProof="0" dirty="0">
              <a:ln w="11430"/>
              <a:gradFill>
                <a:gsLst>
                  <a:gs pos="17000">
                    <a:schemeClr val="bg1"/>
                  </a:gs>
                  <a:gs pos="51000">
                    <a:srgbClr val="0070C0"/>
                  </a:gs>
                  <a:gs pos="84000">
                    <a:srgbClr val="FF000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0396235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xit" presetSubtype="8" fill="hold" grpId="3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68" y="500042"/>
            <a:ext cx="4887350" cy="3883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8596" y="2000240"/>
            <a:ext cx="31432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Особое место в воспитании дошкольников является сохранение и укрепление физического и психологического здоровья детей.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4572008"/>
            <a:ext cx="821537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Здоровье - это многогранное, многоуровневое понятие. Это система нравственных ценностей и совокупность личных качеств человека, обеспечивающих ему полноценное существование и выполнение своих биологических и социальных функций.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6643710"/>
            <a:ext cx="2500330" cy="2142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0396235"/>
      </p:ext>
    </p:extLst>
  </p:cSld>
  <p:clrMapOvr>
    <a:masterClrMapping/>
  </p:clrMapOvr>
  <p:transition spd="med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2571768" cy="4827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 flipV="1">
            <a:off x="1285852" y="6643710"/>
            <a:ext cx="2428892" cy="2142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786446" y="1142984"/>
            <a:ext cx="2941476" cy="5286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71802" y="571480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Цель игры: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 Воспитывать у дошкольников патриотизм,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3240" y="857232"/>
            <a:ext cx="235745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доставить детям радость, удовольствие от спортивного мероприятия и тем самым формировать целостное отношение к занятиям физической культуры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Рисунок 11" descr="IMG_38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785926"/>
            <a:ext cx="7749847" cy="43554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31178576"/>
      </p:ext>
    </p:extLst>
  </p:cSld>
  <p:clrMapOvr>
    <a:masterClrMapping/>
  </p:clrMapOvr>
  <p:transition advClick="0"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5852" y="6643710"/>
            <a:ext cx="2500330" cy="2142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357166"/>
            <a:ext cx="4786885" cy="3182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357430"/>
            <a:ext cx="4786406" cy="3189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357562"/>
            <a:ext cx="4727481" cy="3143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720" y="1714488"/>
            <a:ext cx="342902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Воспитывать у дошкольников чувство уважения в российской армии, любви к родине.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0396235"/>
      </p:ext>
    </p:extLst>
  </p:cSld>
  <p:clrMapOvr>
    <a:masterClrMapping/>
  </p:clrMapOvr>
  <p:transition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1285852" y="6643710"/>
            <a:ext cx="2428892" cy="2142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28596" y="428604"/>
            <a:ext cx="364330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прививать детям потребность в физической культуре и спорту, закреплять интерес к физической культуре.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13" name="Рисунок 12" descr="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857364"/>
            <a:ext cx="4929222" cy="32774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 descr="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2928934"/>
            <a:ext cx="4714876" cy="33611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 descr="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57166"/>
            <a:ext cx="4571999" cy="30398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31178576"/>
      </p:ext>
    </p:extLst>
  </p:cSld>
  <p:clrMapOvr>
    <a:masterClrMapping/>
  </p:clrMapOvr>
  <p:transition advClick="0"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5852" y="6643710"/>
            <a:ext cx="2500330" cy="2142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143240" y="857232"/>
            <a:ext cx="1571636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продолжать развивать ловкость, быстроту, силу,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выносливость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5" name="Рисунок 4" descr="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2682624" cy="38706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429000"/>
            <a:ext cx="3997068" cy="28353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428604"/>
            <a:ext cx="4000528" cy="2590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429000"/>
            <a:ext cx="3857652" cy="28436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IMG_38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728" y="2928934"/>
            <a:ext cx="5310532" cy="33552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IMG_38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52" y="500042"/>
            <a:ext cx="3926851" cy="55488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10396235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1285852" y="6643710"/>
            <a:ext cx="2428892" cy="2142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5720" y="357166"/>
            <a:ext cx="278608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умения выполнить правила проведения эстафет, проявлять находчивость,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выдержку, самостоятельность. 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071678"/>
            <a:ext cx="5753870" cy="3825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2714620"/>
            <a:ext cx="6637792" cy="37147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428604"/>
            <a:ext cx="5785269" cy="44089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31178576"/>
      </p:ext>
    </p:extLst>
  </p:cSld>
  <p:clrMapOvr>
    <a:masterClrMapping/>
  </p:clrMapOvr>
  <p:transition advClick="0"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5852" y="6643710"/>
            <a:ext cx="2500330" cy="2142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143240" y="428604"/>
            <a:ext cx="52149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способствовать развитию самоконтроля и самооценки в процессе организации разных форм двигательной активности.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 descr="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7" y="1928802"/>
            <a:ext cx="6661450" cy="4429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000240"/>
            <a:ext cx="6715172" cy="4464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2143116"/>
            <a:ext cx="6143668" cy="44443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1285860"/>
            <a:ext cx="7262704" cy="4434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 prst="cross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10396235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1285852" y="6643710"/>
            <a:ext cx="2428892" cy="2142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57158" y="357166"/>
            <a:ext cx="371474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содействовать развитию положительных эмоций, умений общаться со сверстниками, взаимопонимания и сопереживания.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 descr="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285728"/>
            <a:ext cx="4727482" cy="3143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1785926"/>
            <a:ext cx="6076199" cy="40400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428868"/>
            <a:ext cx="5968757" cy="3968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31178576"/>
      </p:ext>
    </p:extLst>
  </p:cSld>
  <p:clrMapOvr>
    <a:masterClrMapping/>
  </p:clrMapOvr>
  <p:transition advClick="0"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9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90</Template>
  <TotalTime>252</TotalTime>
  <Words>259</Words>
  <Application>Microsoft Office PowerPoint</Application>
  <PresentationFormat>Экран (4:3)</PresentationFormat>
  <Paragraphs>18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90</vt:lpstr>
      <vt:lpstr>Спортивный праздник с использованием ИКТ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Анжелика</dc:creator>
  <cp:lastModifiedBy>Admin</cp:lastModifiedBy>
  <cp:revision>48</cp:revision>
  <dcterms:created xsi:type="dcterms:W3CDTF">2014-02-16T10:19:24Z</dcterms:created>
  <dcterms:modified xsi:type="dcterms:W3CDTF">2016-08-20T19:26:55Z</dcterms:modified>
</cp:coreProperties>
</file>