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 id="2147483804" r:id="rId7"/>
    <p:sldMasterId id="2147483840" r:id="rId8"/>
    <p:sldMasterId id="2147483876" r:id="rId9"/>
  </p:sldMasterIdLst>
  <p:notesMasterIdLst>
    <p:notesMasterId r:id="rId83"/>
  </p:notesMasterIdLst>
  <p:sldIdLst>
    <p:sldId id="442" r:id="rId10"/>
    <p:sldId id="439" r:id="rId11"/>
    <p:sldId id="443" r:id="rId12"/>
    <p:sldId id="444" r:id="rId13"/>
    <p:sldId id="445" r:id="rId14"/>
    <p:sldId id="424" r:id="rId15"/>
    <p:sldId id="437" r:id="rId16"/>
    <p:sldId id="319" r:id="rId17"/>
    <p:sldId id="425" r:id="rId18"/>
    <p:sldId id="322" r:id="rId19"/>
    <p:sldId id="376" r:id="rId20"/>
    <p:sldId id="311" r:id="rId21"/>
    <p:sldId id="427" r:id="rId22"/>
    <p:sldId id="428" r:id="rId23"/>
    <p:sldId id="429" r:id="rId24"/>
    <p:sldId id="430" r:id="rId25"/>
    <p:sldId id="431" r:id="rId26"/>
    <p:sldId id="258" r:id="rId27"/>
    <p:sldId id="356" r:id="rId28"/>
    <p:sldId id="385" r:id="rId29"/>
    <p:sldId id="257" r:id="rId30"/>
    <p:sldId id="288" r:id="rId31"/>
    <p:sldId id="366" r:id="rId32"/>
    <p:sldId id="259" r:id="rId33"/>
    <p:sldId id="260" r:id="rId34"/>
    <p:sldId id="263" r:id="rId35"/>
    <p:sldId id="361" r:id="rId36"/>
    <p:sldId id="292" r:id="rId37"/>
    <p:sldId id="388" r:id="rId38"/>
    <p:sldId id="432" r:id="rId39"/>
    <p:sldId id="413" r:id="rId40"/>
    <p:sldId id="289" r:id="rId41"/>
    <p:sldId id="357" r:id="rId42"/>
    <p:sldId id="409" r:id="rId43"/>
    <p:sldId id="423" r:id="rId44"/>
    <p:sldId id="384" r:id="rId45"/>
    <p:sldId id="306" r:id="rId46"/>
    <p:sldId id="433" r:id="rId47"/>
    <p:sldId id="293" r:id="rId48"/>
    <p:sldId id="334" r:id="rId49"/>
    <p:sldId id="408" r:id="rId50"/>
    <p:sldId id="355" r:id="rId51"/>
    <p:sldId id="360" r:id="rId52"/>
    <p:sldId id="365" r:id="rId53"/>
    <p:sldId id="414" r:id="rId54"/>
    <p:sldId id="367" r:id="rId55"/>
    <p:sldId id="363" r:id="rId56"/>
    <p:sldId id="420" r:id="rId57"/>
    <p:sldId id="347" r:id="rId58"/>
    <p:sldId id="434" r:id="rId59"/>
    <p:sldId id="270" r:id="rId60"/>
    <p:sldId id="277" r:id="rId61"/>
    <p:sldId id="377" r:id="rId62"/>
    <p:sldId id="378" r:id="rId63"/>
    <p:sldId id="379" r:id="rId64"/>
    <p:sldId id="383" r:id="rId65"/>
    <p:sldId id="262" r:id="rId66"/>
    <p:sldId id="315" r:id="rId67"/>
    <p:sldId id="395" r:id="rId68"/>
    <p:sldId id="412" r:id="rId69"/>
    <p:sldId id="396" r:id="rId70"/>
    <p:sldId id="370" r:id="rId71"/>
    <p:sldId id="316" r:id="rId72"/>
    <p:sldId id="317" r:id="rId73"/>
    <p:sldId id="271" r:id="rId74"/>
    <p:sldId id="389" r:id="rId75"/>
    <p:sldId id="335" r:id="rId76"/>
    <p:sldId id="436" r:id="rId77"/>
    <p:sldId id="391" r:id="rId78"/>
    <p:sldId id="411" r:id="rId79"/>
    <p:sldId id="279" r:id="rId80"/>
    <p:sldId id="336" r:id="rId81"/>
    <p:sldId id="352" r:id="rId82"/>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67" autoAdjust="0"/>
  </p:normalViewPr>
  <p:slideViewPr>
    <p:cSldViewPr>
      <p:cViewPr varScale="1">
        <p:scale>
          <a:sx n="110" d="100"/>
          <a:sy n="110" d="100"/>
        </p:scale>
        <p:origin x="8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ru-RU" dirty="0"/>
          </a:p>
        </p:txBody>
      </p:sp>
      <p:sp>
        <p:nvSpPr>
          <p:cNvPr id="3" name="Дата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C02E8AE5-EA07-4075-9E4C-83DF9C632996}" type="datetimeFigureOut">
              <a:rPr lang="ru-RU" smtClean="0"/>
              <a:pPr/>
              <a:t>24.08.2016</a:t>
            </a:fld>
            <a:endParaRPr lang="ru-RU" dirty="0"/>
          </a:p>
        </p:txBody>
      </p:sp>
      <p:sp>
        <p:nvSpPr>
          <p:cNvPr id="4" name="Образ слайда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ru-RU" dirty="0"/>
          </a:p>
        </p:txBody>
      </p:sp>
      <p:sp>
        <p:nvSpPr>
          <p:cNvPr id="5" name="Заметки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ru-RU" dirty="0"/>
          </a:p>
        </p:txBody>
      </p:sp>
      <p:sp>
        <p:nvSpPr>
          <p:cNvPr id="7" name="Номер слайда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B1F20626-2A9F-4839-AB0F-96B47B1D214E}" type="slidenum">
              <a:rPr lang="ru-RU" smtClean="0"/>
              <a:pPr/>
              <a:t>‹#›</a:t>
            </a:fld>
            <a:endParaRPr lang="ru-RU" dirty="0"/>
          </a:p>
        </p:txBody>
      </p:sp>
    </p:spTree>
    <p:extLst>
      <p:ext uri="{BB962C8B-B14F-4D97-AF65-F5344CB8AC3E}">
        <p14:creationId xmlns:p14="http://schemas.microsoft.com/office/powerpoint/2010/main" val="41077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F20626-2A9F-4839-AB0F-96B47B1D214E}" type="slidenum">
              <a:rPr lang="ru-RU" smtClean="0"/>
              <a:pPr/>
              <a:t>20</a:t>
            </a:fld>
            <a:endParaRPr lang="ru-RU"/>
          </a:p>
        </p:txBody>
      </p:sp>
    </p:spTree>
    <p:extLst>
      <p:ext uri="{BB962C8B-B14F-4D97-AF65-F5344CB8AC3E}">
        <p14:creationId xmlns:p14="http://schemas.microsoft.com/office/powerpoint/2010/main" val="64006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24EC773-2EF0-42D2-B9E8-F11194129385}" type="slidenum">
              <a:rPr lang="ru-RU" smtClean="0"/>
              <a:pPr/>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24EC773-2EF0-42D2-B9E8-F11194129385}"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24EC773-2EF0-42D2-B9E8-F11194129385}"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C4DA724A-007A-4C62-B3D0-42E2FE811900}"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8D5D16C-B949-4631-9E87-A306E6197059}" type="slidenum">
              <a:rPr lang="ru-RU" smtClean="0">
                <a:solidFill>
                  <a:prstClr val="black">
                    <a:tint val="75000"/>
                  </a:prstClr>
                </a:solidFill>
              </a:rPr>
              <a:pPr>
                <a:defRPr/>
              </a:pPr>
              <a:t>‹#›</a:t>
            </a:fld>
            <a:endParaRPr lang="ru-RU" dirty="0">
              <a:solidFill>
                <a:prstClr val="black">
                  <a:tint val="75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1628CC24-1414-4001-BE25-E2B70973A737}"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BFD0499-5F76-4977-99DE-54D0C8A28A66}" type="slidenum">
              <a:rPr lang="ru-RU" smtClean="0">
                <a:solidFill>
                  <a:prstClr val="black">
                    <a:tint val="75000"/>
                  </a:prstClr>
                </a:solidFill>
              </a:rPr>
              <a:pPr>
                <a:defRPr/>
              </a:pPr>
              <a:t>‹#›</a:t>
            </a:fld>
            <a:endParaRPr lang="ru-RU" dirty="0">
              <a:solidFill>
                <a:prstClr val="black">
                  <a:tint val="75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3008B10C-E79A-4E93-9039-4E507E475DE0}"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89251CB-72F8-4D3A-9F6F-98DE3BEAA0F5}" type="slidenum">
              <a:rPr lang="ru-RU" smtClean="0">
                <a:solidFill>
                  <a:prstClr val="black">
                    <a:tint val="75000"/>
                  </a:prstClr>
                </a:solidFill>
              </a:rPr>
              <a:pPr>
                <a:defRPr/>
              </a:pPr>
              <a:t>‹#›</a:t>
            </a:fld>
            <a:endParaRPr lang="ru-RU"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B9E3AA3E-EE14-46E1-812F-A29C4354ECE6}"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154526C-96FC-41C8-A9A8-E926F14570FB}" type="slidenum">
              <a:rPr lang="ru-RU" smtClean="0">
                <a:solidFill>
                  <a:prstClr val="black">
                    <a:tint val="75000"/>
                  </a:prstClr>
                </a:solidFill>
              </a:rPr>
              <a:pPr>
                <a:defRPr/>
              </a:pPr>
              <a:t>‹#›</a:t>
            </a:fld>
            <a:endParaRPr lang="ru-RU" dirty="0">
              <a:solidFill>
                <a:prstClr val="black">
                  <a:tint val="75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17EF0755-E0F2-4D5B-8EC2-6EFBD96E6538}"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ru-RU"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8409035-0740-4C94-A4A2-1F9C4E0C64B0}" type="slidenum">
              <a:rPr lang="ru-RU" smtClean="0">
                <a:solidFill>
                  <a:prstClr val="black">
                    <a:tint val="75000"/>
                  </a:prstClr>
                </a:solidFill>
              </a:rPr>
              <a:pPr>
                <a:defRPr/>
              </a:pPr>
              <a:t>‹#›</a:t>
            </a:fld>
            <a:endParaRPr lang="ru-RU" dirty="0">
              <a:solidFill>
                <a:prstClr val="black">
                  <a:tint val="75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387114AD-20F6-4457-BE4A-022AB98425CB}"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ru-RU"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00D1056-5CB0-4C69-A77B-D70291CD05B1}" type="slidenum">
              <a:rPr lang="ru-RU" smtClean="0">
                <a:solidFill>
                  <a:prstClr val="black">
                    <a:tint val="75000"/>
                  </a:prstClr>
                </a:solidFill>
              </a:rPr>
              <a:pPr>
                <a:defRPr/>
              </a:pPr>
              <a:t>‹#›</a:t>
            </a:fld>
            <a:endParaRPr lang="ru-RU"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4E6DF9A-118C-46DE-9CEF-5658F7CD9F36}"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ru-RU"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37BA2A8-909D-4659-A572-5C3F5E34F4EE}" type="slidenum">
              <a:rPr lang="ru-RU" smtClean="0">
                <a:solidFill>
                  <a:prstClr val="black">
                    <a:tint val="75000"/>
                  </a:prstClr>
                </a:solidFill>
              </a:rPr>
              <a:pPr>
                <a:defRPr/>
              </a:pPr>
              <a:t>‹#›</a:t>
            </a:fld>
            <a:endParaRPr lang="ru-RU"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333AF506-42FE-422B-A236-FEA104EF7D17}"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625C4B3-2E9C-4923-B02E-514CB38B28C6}" type="slidenum">
              <a:rPr lang="ru-RU" smtClean="0">
                <a:solidFill>
                  <a:prstClr val="black">
                    <a:tint val="75000"/>
                  </a:prstClr>
                </a:solidFill>
              </a:rPr>
              <a:pPr>
                <a:defRPr/>
              </a:pPr>
              <a:t>‹#›</a:t>
            </a:fld>
            <a:endParaRPr lang="ru-RU"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24EC773-2EF0-42D2-B9E8-F11194129385}" type="slidenum">
              <a:rPr lang="ru-RU" smtClean="0"/>
              <a:pPr/>
              <a:t>‹#›</a:t>
            </a:fld>
            <a:endParaRPr lang="ru-RU" dirty="0"/>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5B403931-B3AD-4C9B-BED6-5DF0132E4460}"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654DF3C-326C-44C8-AEDA-84FC7F5D257A}" type="slidenum">
              <a:rPr lang="ru-RU" smtClean="0">
                <a:solidFill>
                  <a:prstClr val="black">
                    <a:tint val="75000"/>
                  </a:prstClr>
                </a:solidFill>
              </a:rPr>
              <a:pPr>
                <a:defRPr/>
              </a:pPr>
              <a:t>‹#›</a:t>
            </a:fld>
            <a:endParaRPr lang="ru-RU" dirty="0">
              <a:solidFill>
                <a:prstClr val="black">
                  <a:tint val="75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107F91A7-51B9-4243-8F5B-15FDC9223DD8}"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5C080F-C8AE-448A-86F3-9253BC924F2A}" type="slidenum">
              <a:rPr lang="ru-RU" smtClean="0">
                <a:solidFill>
                  <a:prstClr val="black">
                    <a:tint val="75000"/>
                  </a:prstClr>
                </a:solidFill>
              </a:rPr>
              <a:pPr>
                <a:defRPr/>
              </a:pPr>
              <a:t>‹#›</a:t>
            </a:fld>
            <a:endParaRPr lang="ru-RU"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35A3E106-A323-4992-9C31-10C0EF946678}"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0505EE6-70CD-4D04-8C41-6A74C5CE08CB}" type="slidenum">
              <a:rPr lang="ru-RU" smtClean="0">
                <a:solidFill>
                  <a:prstClr val="black">
                    <a:tint val="75000"/>
                  </a:prstClr>
                </a:solidFill>
              </a:rPr>
              <a:pPr>
                <a:defRPr/>
              </a:pPr>
              <a:t>‹#›</a:t>
            </a:fld>
            <a:endParaRPr lang="ru-RU"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4064284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362098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617779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269754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15463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07541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10672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24EC773-2EF0-42D2-B9E8-F11194129385}" type="slidenum">
              <a:rPr lang="ru-RU" smtClean="0"/>
              <a:pPr/>
              <a:t>‹#›</a:t>
            </a:fld>
            <a:endParaRPr lang="ru-RU"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685745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2040089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588164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345088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583456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186701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53974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021644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852370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488953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24EC773-2EF0-42D2-B9E8-F11194129385}" type="slidenum">
              <a:rPr lang="ru-RU" smtClean="0"/>
              <a:pPr/>
              <a:t>‹#›</a:t>
            </a:fld>
            <a:endParaRPr lang="ru-RU" dirty="0"/>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799989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964070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549941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67323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977296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205506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228855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275544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480514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04336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24EC773-2EF0-42D2-B9E8-F11194129385}" type="slidenum">
              <a:rPr lang="ru-RU" smtClean="0"/>
              <a:pPr/>
              <a:t>‹#›</a:t>
            </a:fld>
            <a:endParaRPr lang="ru-RU" dirty="0"/>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679077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478016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168774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3978410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836134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561238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289054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53742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988165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03180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24EC773-2EF0-42D2-B9E8-F11194129385}" type="slidenum">
              <a:rPr lang="ru-RU" smtClean="0"/>
              <a:pPr/>
              <a:t>‹#›</a:t>
            </a:fld>
            <a:endParaRPr lang="ru-R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4909219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905274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2145119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9906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177057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332351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982536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7037F8D6-83D0-439B-A2F9-D83BEF56C985}"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CDF3A8A0-0ECA-4E64-AC17-5E84189AE3EF}" type="slidenum">
              <a:rPr lang="ru-RU" smtClean="0">
                <a:solidFill>
                  <a:prstClr val="white">
                    <a:shade val="50000"/>
                  </a:prstClr>
                </a:solidFill>
              </a:rPr>
              <a:pPr>
                <a:defRPr/>
              </a:pPr>
              <a:t>‹#›</a:t>
            </a:fld>
            <a:endParaRPr lang="ru-RU" dirty="0">
              <a:solidFill>
                <a:prstClr val="white">
                  <a:shade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transition>
    <p:checker/>
    <p:sndAc>
      <p:stSnd>
        <p:snd r:embed="rId1" name="chimes.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1CFC81C6-F03B-4D7F-9DEE-EC51C44C6B3A}"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507A602B-DD00-4418-8518-7D99D9477011}" type="slidenum">
              <a:rPr lang="ru-RU" smtClean="0">
                <a:solidFill>
                  <a:prstClr val="white">
                    <a:shade val="50000"/>
                  </a:prstClr>
                </a:solidFill>
              </a:rPr>
              <a:pPr>
                <a:defRPr/>
              </a:pPr>
              <a:t>‹#›</a:t>
            </a:fld>
            <a:endParaRPr lang="ru-RU" dirty="0">
              <a:solidFill>
                <a:prstClr val="white">
                  <a:shade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transition>
    <p:checker/>
    <p:sndAc>
      <p:stSnd>
        <p:snd r:embed="rId1" name="chimes.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30CE6742-5925-4137-9AAD-9EFAE670DDBD}"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E6CAF00D-BA71-48D6-B216-8D690BF61A4D}" type="slidenum">
              <a:rPr lang="ru-RU" smtClean="0">
                <a:solidFill>
                  <a:prstClr val="white">
                    <a:shade val="50000"/>
                  </a:prstClr>
                </a:solidFill>
              </a:rPr>
              <a:pPr>
                <a:defRPr/>
              </a:pPr>
              <a:t>‹#›</a:t>
            </a:fld>
            <a:endParaRPr lang="ru-RU" dirty="0">
              <a:solidFill>
                <a:prstClr val="white">
                  <a:shade val="50000"/>
                </a:prstClr>
              </a:solidFill>
            </a:endParaRPr>
          </a:p>
        </p:txBody>
      </p:sp>
    </p:spTree>
  </p:cSld>
  <p:clrMapOvr>
    <a:masterClrMapping/>
  </p:clrMapOvr>
  <p:transition>
    <p:checker/>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24EC773-2EF0-42D2-B9E8-F11194129385}" type="slidenum">
              <a:rPr lang="ru-RU" smtClean="0"/>
              <a:pPr/>
              <a:t>‹#›</a:t>
            </a:fld>
            <a:endParaRPr lang="ru-RU"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E98AC3DD-BCCA-4FF6-88ED-16DCEAE21C33}"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6" name="Footer Placeholder 5"/>
          <p:cNvSpPr>
            <a:spLocks noGrp="1"/>
          </p:cNvSpPr>
          <p:nvPr>
            <p:ph type="ftr" sz="quarter" idx="11"/>
          </p:nvPr>
        </p:nvSpPr>
        <p:spPr/>
        <p:txBody>
          <a:bodyPr/>
          <a:lstStyle/>
          <a:p>
            <a:pPr>
              <a:defRPr/>
            </a:pPr>
            <a:endParaRPr lang="ru-RU" dirty="0">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7803FA7A-1357-4A8C-A430-B272CFF11131}" type="slidenum">
              <a:rPr lang="ru-RU" smtClean="0">
                <a:solidFill>
                  <a:prstClr val="white">
                    <a:shade val="50000"/>
                  </a:prstClr>
                </a:solidFill>
              </a:rPr>
              <a:pPr>
                <a:defRPr/>
              </a:pPr>
              <a:t>‹#›</a:t>
            </a:fld>
            <a:endParaRPr lang="ru-RU" dirty="0">
              <a:solidFill>
                <a:prstClr val="white">
                  <a:shade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transition>
    <p:checker/>
    <p:sndAc>
      <p:stSnd>
        <p:snd r:embed="rId1" name="chimes.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9C0DE09-CB30-406B-8C86-D567473FDE72}"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8" name="Footer Placeholder 7"/>
          <p:cNvSpPr>
            <a:spLocks noGrp="1"/>
          </p:cNvSpPr>
          <p:nvPr>
            <p:ph type="ftr" sz="quarter" idx="11"/>
          </p:nvPr>
        </p:nvSpPr>
        <p:spPr/>
        <p:txBody>
          <a:bodyPr/>
          <a:lstStyle/>
          <a:p>
            <a:pPr>
              <a:defRPr/>
            </a:pPr>
            <a:endParaRPr lang="ru-RU" dirty="0">
              <a:solidFill>
                <a:prstClr val="white">
                  <a:shade val="50000"/>
                </a:prstClr>
              </a:solidFill>
            </a:endParaRPr>
          </a:p>
        </p:txBody>
      </p:sp>
      <p:sp>
        <p:nvSpPr>
          <p:cNvPr id="9" name="Slide Number Placeholder 8"/>
          <p:cNvSpPr>
            <a:spLocks noGrp="1"/>
          </p:cNvSpPr>
          <p:nvPr>
            <p:ph type="sldNum" sz="quarter" idx="12"/>
          </p:nvPr>
        </p:nvSpPr>
        <p:spPr/>
        <p:txBody>
          <a:bodyPr/>
          <a:lstStyle/>
          <a:p>
            <a:pPr>
              <a:defRPr/>
            </a:pPr>
            <a:fld id="{A6B0D842-95B7-4A51-AD2B-001BB488D039}" type="slidenum">
              <a:rPr lang="ru-RU" smtClean="0">
                <a:solidFill>
                  <a:prstClr val="white">
                    <a:shade val="50000"/>
                  </a:prstClr>
                </a:solidFill>
              </a:rPr>
              <a:pPr>
                <a:defRPr/>
              </a:pPr>
              <a:t>‹#›</a:t>
            </a:fld>
            <a:endParaRPr lang="ru-RU" dirty="0">
              <a:solidFill>
                <a:prstClr val="white">
                  <a:shade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transition>
    <p:checker/>
    <p:sndAc>
      <p:stSnd>
        <p:snd r:embed="rId1" name="chimes.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DF9F60C4-A680-49D0-A436-88D9ABCFDB3B}"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4" name="Footer Placeholder 3"/>
          <p:cNvSpPr>
            <a:spLocks noGrp="1"/>
          </p:cNvSpPr>
          <p:nvPr>
            <p:ph type="ftr" sz="quarter" idx="11"/>
          </p:nvPr>
        </p:nvSpPr>
        <p:spPr/>
        <p:txBody>
          <a:bodyPr/>
          <a:lstStyle/>
          <a:p>
            <a:pPr>
              <a:defRPr/>
            </a:pPr>
            <a:endParaRPr lang="ru-RU" dirty="0">
              <a:solidFill>
                <a:prstClr val="white">
                  <a:shade val="50000"/>
                </a:prstClr>
              </a:solidFill>
            </a:endParaRPr>
          </a:p>
        </p:txBody>
      </p:sp>
      <p:sp>
        <p:nvSpPr>
          <p:cNvPr id="5" name="Slide Number Placeholder 4"/>
          <p:cNvSpPr>
            <a:spLocks noGrp="1"/>
          </p:cNvSpPr>
          <p:nvPr>
            <p:ph type="sldNum" sz="quarter" idx="12"/>
          </p:nvPr>
        </p:nvSpPr>
        <p:spPr/>
        <p:txBody>
          <a:bodyPr/>
          <a:lstStyle/>
          <a:p>
            <a:pPr>
              <a:defRPr/>
            </a:pPr>
            <a:fld id="{8704C742-9F34-430A-967D-78853E77E6C5}" type="slidenum">
              <a:rPr lang="ru-RU" smtClean="0">
                <a:solidFill>
                  <a:prstClr val="white">
                    <a:shade val="50000"/>
                  </a:prstClr>
                </a:solidFill>
              </a:rPr>
              <a:pPr>
                <a:defRPr/>
              </a:pPr>
              <a:t>‹#›</a:t>
            </a:fld>
            <a:endParaRPr lang="ru-RU" dirty="0">
              <a:solidFill>
                <a:prstClr val="white">
                  <a:shade val="50000"/>
                </a:prstClr>
              </a:solidFill>
            </a:endParaRPr>
          </a:p>
        </p:txBody>
      </p:sp>
    </p:spTree>
  </p:cSld>
  <p:clrMapOvr>
    <a:masterClrMapping/>
  </p:clrMapOvr>
  <p:transition>
    <p:checker/>
    <p:sndAc>
      <p:stSnd>
        <p:snd r:embed="rId1" name="chimes.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A7B2144-350B-4EC7-AA3E-B76D40F135DC}"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3" name="Footer Placeholder 2"/>
          <p:cNvSpPr>
            <a:spLocks noGrp="1"/>
          </p:cNvSpPr>
          <p:nvPr>
            <p:ph type="ftr" sz="quarter" idx="11"/>
          </p:nvPr>
        </p:nvSpPr>
        <p:spPr/>
        <p:txBody>
          <a:bodyPr/>
          <a:lstStyle/>
          <a:p>
            <a:pPr>
              <a:defRPr/>
            </a:pPr>
            <a:endParaRPr lang="ru-RU" dirty="0">
              <a:solidFill>
                <a:prstClr val="white">
                  <a:shade val="50000"/>
                </a:prstClr>
              </a:solidFill>
            </a:endParaRPr>
          </a:p>
        </p:txBody>
      </p:sp>
      <p:sp>
        <p:nvSpPr>
          <p:cNvPr id="4" name="Slide Number Placeholder 3"/>
          <p:cNvSpPr>
            <a:spLocks noGrp="1"/>
          </p:cNvSpPr>
          <p:nvPr>
            <p:ph type="sldNum" sz="quarter" idx="12"/>
          </p:nvPr>
        </p:nvSpPr>
        <p:spPr/>
        <p:txBody>
          <a:bodyPr/>
          <a:lstStyle/>
          <a:p>
            <a:pPr>
              <a:defRPr/>
            </a:pPr>
            <a:fld id="{94B9D30D-4DED-48B3-BD75-5F7AFFEA8F9E}" type="slidenum">
              <a:rPr lang="ru-RU" smtClean="0">
                <a:solidFill>
                  <a:prstClr val="white">
                    <a:shade val="50000"/>
                  </a:prstClr>
                </a:solidFill>
              </a:rPr>
              <a:pPr>
                <a:defRPr/>
              </a:pPr>
              <a:t>‹#›</a:t>
            </a:fld>
            <a:endParaRPr lang="ru-RU" dirty="0">
              <a:solidFill>
                <a:prstClr val="white">
                  <a:shade val="50000"/>
                </a:prstClr>
              </a:solidFill>
            </a:endParaRPr>
          </a:p>
        </p:txBody>
      </p:sp>
    </p:spTree>
  </p:cSld>
  <p:clrMapOvr>
    <a:masterClrMapping/>
  </p:clrMapOvr>
  <p:transition>
    <p:checker/>
    <p:sndAc>
      <p:stSnd>
        <p:snd r:embed="rId1" name="chimes.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AB1CEE86-B4A8-4E81-9DD1-6C758643B791}"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6" name="Footer Placeholder 5"/>
          <p:cNvSpPr>
            <a:spLocks noGrp="1"/>
          </p:cNvSpPr>
          <p:nvPr>
            <p:ph type="ftr" sz="quarter" idx="11"/>
          </p:nvPr>
        </p:nvSpPr>
        <p:spPr/>
        <p:txBody>
          <a:bodyPr/>
          <a:lstStyle/>
          <a:p>
            <a:pPr>
              <a:defRPr/>
            </a:pPr>
            <a:endParaRPr lang="ru-RU" dirty="0">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338FAD4D-ED80-4833-85F4-E5D62092C3A1}" type="slidenum">
              <a:rPr lang="ru-RU" smtClean="0">
                <a:solidFill>
                  <a:prstClr val="white">
                    <a:shade val="50000"/>
                  </a:prstClr>
                </a:solidFill>
              </a:rPr>
              <a:pPr>
                <a:defRPr/>
              </a:pPr>
              <a:t>‹#›</a:t>
            </a:fld>
            <a:endParaRPr lang="ru-RU" dirty="0">
              <a:solidFill>
                <a:prstClr val="white">
                  <a:shade val="50000"/>
                </a:prstClr>
              </a:solidFill>
            </a:endParaRPr>
          </a:p>
        </p:txBody>
      </p:sp>
    </p:spTree>
  </p:cSld>
  <p:clrMapOvr>
    <a:masterClrMapping/>
  </p:clrMapOvr>
  <p:transition>
    <p:checker/>
    <p:sndAc>
      <p:stSnd>
        <p:snd r:embed="rId1" name="chimes.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8576A14-4717-4CA9-9886-26F1C540A140}"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6" name="Footer Placeholder 5"/>
          <p:cNvSpPr>
            <a:spLocks noGrp="1"/>
          </p:cNvSpPr>
          <p:nvPr>
            <p:ph type="ftr" sz="quarter" idx="11"/>
          </p:nvPr>
        </p:nvSpPr>
        <p:spPr/>
        <p:txBody>
          <a:bodyPr/>
          <a:lstStyle/>
          <a:p>
            <a:pPr>
              <a:defRPr/>
            </a:pPr>
            <a:endParaRPr lang="ru-RU" dirty="0">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E7E04E42-652E-47F5-84A5-33B97078C650}" type="slidenum">
              <a:rPr lang="ru-RU" smtClean="0">
                <a:solidFill>
                  <a:prstClr val="white">
                    <a:shade val="50000"/>
                  </a:prstClr>
                </a:solidFill>
              </a:rPr>
              <a:pPr>
                <a:defRPr/>
              </a:pPr>
              <a:t>‹#›</a:t>
            </a:fld>
            <a:endParaRPr lang="ru-RU" dirty="0">
              <a:solidFill>
                <a:prstClr val="white">
                  <a:shade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transition>
    <p:checker/>
    <p:sndAc>
      <p:stSnd>
        <p:snd r:embed="rId1" name="chimes.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385E6E84-8FD2-42A0-8A40-00E356F02860}"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3EF55F28-4C9B-41E8-9251-26931031D35E}" type="slidenum">
              <a:rPr lang="ru-RU" smtClean="0">
                <a:solidFill>
                  <a:prstClr val="white">
                    <a:shade val="50000"/>
                  </a:prstClr>
                </a:solidFill>
              </a:rPr>
              <a:pPr>
                <a:defRPr/>
              </a:pPr>
              <a:t>‹#›</a:t>
            </a:fld>
            <a:endParaRPr lang="ru-RU" dirty="0">
              <a:solidFill>
                <a:prstClr val="white">
                  <a:shade val="50000"/>
                </a:prstClr>
              </a:solidFill>
            </a:endParaRPr>
          </a:p>
        </p:txBody>
      </p:sp>
    </p:spTree>
  </p:cSld>
  <p:clrMapOvr>
    <a:masterClrMapping/>
  </p:clrMapOvr>
  <p:transition>
    <p:checker/>
    <p:sndAc>
      <p:stSnd>
        <p:snd r:embed="rId1" name="chimes.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EFC12D04-CCE7-4A77-A8E0-7AE095825DD8}" type="datetime1">
              <a:rPr lang="ru-RU" smtClean="0">
                <a:solidFill>
                  <a:prstClr val="white">
                    <a:shade val="50000"/>
                  </a:prstClr>
                </a:solidFill>
              </a:rPr>
              <a:pPr>
                <a:defRPr/>
              </a:pPr>
              <a:t>24.08.2016</a:t>
            </a:fld>
            <a:endParaRPr lang="ru-RU"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ru-RU"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CF9D49AC-B1E0-4DC1-B4BB-068B66640DF7}" type="slidenum">
              <a:rPr lang="ru-RU" smtClean="0">
                <a:solidFill>
                  <a:prstClr val="white">
                    <a:shade val="50000"/>
                  </a:prstClr>
                </a:solidFill>
              </a:rPr>
              <a:pPr>
                <a:defRPr/>
              </a:pPr>
              <a:t>‹#›</a:t>
            </a:fld>
            <a:endParaRPr lang="ru-RU" dirty="0">
              <a:solidFill>
                <a:prstClr val="white">
                  <a:shade val="50000"/>
                </a:prstClr>
              </a:solidFill>
            </a:endParaRPr>
          </a:p>
        </p:txBody>
      </p:sp>
    </p:spTree>
  </p:cSld>
  <p:clrMapOvr>
    <a:masterClrMapping/>
  </p:clrMapOvr>
  <p:transition>
    <p:checker/>
    <p:sndAc>
      <p:stSnd>
        <p:snd r:embed="rId1" name="chimes.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42286930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63419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24EC773-2EF0-42D2-B9E8-F11194129385}" type="slidenum">
              <a:rPr lang="ru-RU" smtClean="0"/>
              <a:pPr/>
              <a:t>‹#›</a:t>
            </a:fld>
            <a:endParaRPr lang="ru-RU"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106204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220449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475396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42112856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549727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8231699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42453395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0727157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030735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426348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pPr/>
              <a:t>24.08.2016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24EC773-2EF0-42D2-B9E8-F11194129385}" type="slidenum">
              <a:rPr lang="ru-RU" smtClean="0"/>
              <a:pPr/>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438344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977744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221241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797612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856548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75193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766043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1496491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599583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62497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audio" Target="../media/audio1.wav"/><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B5BE3825-38CF-4668-A0D6-A819441A29D8}" type="datetimeFigureOut">
              <a:rPr lang="ru-RU" smtClean="0">
                <a:solidFill>
                  <a:prstClr val="black">
                    <a:tint val="75000"/>
                  </a:prstClr>
                </a:solidFill>
              </a:rPr>
              <a:pPr>
                <a:defRPr/>
              </a:pPr>
              <a:t>24.08.2016</a:t>
            </a:fld>
            <a:endParaRPr lang="ru-RU" dirty="0">
              <a:solidFill>
                <a:prstClr val="black">
                  <a:tint val="75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dirty="0">
              <a:solidFill>
                <a:prstClr val="black">
                  <a:tint val="75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7CD1BD08-47D8-45D3-A658-8BABF12A5B76}" type="slidenum">
              <a:rPr lang="ru-RU" smtClean="0">
                <a:solidFill>
                  <a:prstClr val="black">
                    <a:tint val="75000"/>
                  </a:prstClr>
                </a:solidFill>
              </a:rPr>
              <a:pPr>
                <a:defRPr/>
              </a:pPr>
              <a:t>‹#›</a:t>
            </a:fld>
            <a:endParaRPr lang="ru-RU"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3249392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6648359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761020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A770B-C01D-4A94-AFF2-4D056927E461}" type="datetimeFigureOut">
              <a:rPr lang="ru-RU" smtClean="0">
                <a:solidFill>
                  <a:prstClr val="black">
                    <a:tint val="75000"/>
                  </a:prstClr>
                </a:solidFill>
              </a:rPr>
              <a:pPr/>
              <a:t>24.08.2016</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DE368-F0B9-4673-987F-5C347DF46C99}"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5500105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pPr/>
              <a:t>24.08.2016</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checker/>
    <p:sndAc>
      <p:stSnd>
        <p:snd r:embed="rId13" name="chimes.wav"/>
      </p:stSnd>
    </p:sndAc>
  </p:transition>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46574578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45878B2-EEA1-4C37-9810-BA632E1B69BA}" type="datetimeFigureOut">
              <a:rPr lang="ru-RU" smtClean="0">
                <a:solidFill>
                  <a:prstClr val="black">
                    <a:lumMod val="50000"/>
                    <a:lumOff val="50000"/>
                  </a:prstClr>
                </a:solidFill>
              </a:rPr>
              <a:pPr/>
              <a:t>24.08.2016</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4EC773-2EF0-42D2-B9E8-F11194129385}"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80524803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jpe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32.jpeg"/><Relationship Id="rId4" Type="http://schemas.openxmlformats.org/officeDocument/2006/relationships/image" Target="../media/image29.jpeg"/><Relationship Id="rId9" Type="http://schemas.microsoft.com/office/2007/relationships/hdphoto" Target="../media/hdphoto5.wdp"/><Relationship Id="rId1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1.jpeg"/><Relationship Id="rId18" Type="http://schemas.microsoft.com/office/2007/relationships/hdphoto" Target="../media/hdphoto16.wdp"/><Relationship Id="rId3" Type="http://schemas.microsoft.com/office/2007/relationships/hdphoto" Target="../media/hdphoto9.wdp"/><Relationship Id="rId21" Type="http://schemas.microsoft.com/office/2007/relationships/hdphoto" Target="../media/hdphoto17.wdp"/><Relationship Id="rId7" Type="http://schemas.microsoft.com/office/2007/relationships/hdphoto" Target="../media/hdphoto11.wdp"/><Relationship Id="rId12" Type="http://schemas.microsoft.com/office/2007/relationships/hdphoto" Target="../media/hdphoto13.wdp"/><Relationship Id="rId17" Type="http://schemas.openxmlformats.org/officeDocument/2006/relationships/image" Target="../media/image43.jpeg"/><Relationship Id="rId2" Type="http://schemas.openxmlformats.org/officeDocument/2006/relationships/image" Target="../media/image35.png"/><Relationship Id="rId16" Type="http://schemas.microsoft.com/office/2007/relationships/hdphoto" Target="../media/hdphoto15.wdp"/><Relationship Id="rId20"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0.jpeg"/><Relationship Id="rId5" Type="http://schemas.microsoft.com/office/2007/relationships/hdphoto" Target="../media/hdphoto10.wdp"/><Relationship Id="rId15" Type="http://schemas.openxmlformats.org/officeDocument/2006/relationships/image" Target="../media/image42.jpeg"/><Relationship Id="rId10" Type="http://schemas.openxmlformats.org/officeDocument/2006/relationships/image" Target="../media/image39.jpeg"/><Relationship Id="rId19" Type="http://schemas.openxmlformats.org/officeDocument/2006/relationships/image" Target="../media/image44.jpeg"/><Relationship Id="rId4" Type="http://schemas.openxmlformats.org/officeDocument/2006/relationships/image" Target="../media/image36.png"/><Relationship Id="rId9" Type="http://schemas.microsoft.com/office/2007/relationships/hdphoto" Target="../media/hdphoto12.wdp"/><Relationship Id="rId1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8.jpeg"/><Relationship Id="rId11" Type="http://schemas.microsoft.com/office/2007/relationships/hdphoto" Target="../media/hdphoto22.wdp"/><Relationship Id="rId5" Type="http://schemas.microsoft.com/office/2007/relationships/hdphoto" Target="../media/hdphoto19.wdp"/><Relationship Id="rId10" Type="http://schemas.openxmlformats.org/officeDocument/2006/relationships/image" Target="../media/image50.jpeg"/><Relationship Id="rId4" Type="http://schemas.openxmlformats.org/officeDocument/2006/relationships/image" Target="../media/image47.jpeg"/><Relationship Id="rId9" Type="http://schemas.microsoft.com/office/2007/relationships/hdphoto" Target="../media/hdphoto2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microsoft.com/office/2007/relationships/hdphoto" Target="../media/hdphoto23.wdp"/><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07/relationships/hdphoto" Target="../media/hdphoto24.wdp"/><Relationship Id="rId7" Type="http://schemas.microsoft.com/office/2007/relationships/hdphoto" Target="../media/hdphoto26.wdp"/><Relationship Id="rId12" Type="http://schemas.microsoft.com/office/2007/relationships/hdphoto" Target="../media/hdphoto28.wdp"/><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2.jpeg"/><Relationship Id="rId5" Type="http://schemas.microsoft.com/office/2007/relationships/hdphoto" Target="../media/hdphoto25.wdp"/><Relationship Id="rId10" Type="http://schemas.openxmlformats.org/officeDocument/2006/relationships/image" Target="../media/image61.jpeg"/><Relationship Id="rId4" Type="http://schemas.openxmlformats.org/officeDocument/2006/relationships/image" Target="../media/image58.jpeg"/><Relationship Id="rId9" Type="http://schemas.microsoft.com/office/2007/relationships/hdphoto" Target="../media/hdphoto27.wdp"/></Relationships>
</file>

<file path=ppt/slides/_rels/slide23.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64.jpeg"/><Relationship Id="rId7" Type="http://schemas.openxmlformats.org/officeDocument/2006/relationships/image" Target="../media/image66.jpeg"/><Relationship Id="rId12" Type="http://schemas.microsoft.com/office/2007/relationships/hdphoto" Target="../media/hdphoto33.wdp"/><Relationship Id="rId2" Type="http://schemas.openxmlformats.org/officeDocument/2006/relationships/image" Target="../media/image63.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68.jpeg"/><Relationship Id="rId5" Type="http://schemas.openxmlformats.org/officeDocument/2006/relationships/image" Target="../media/image65.jpe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6.jpeg"/><Relationship Id="rId7" Type="http://schemas.microsoft.com/office/2007/relationships/hdphoto" Target="../media/hdphoto36.wdp"/><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8.jpeg"/><Relationship Id="rId5" Type="http://schemas.microsoft.com/office/2007/relationships/hdphoto" Target="../media/hdphoto35.wdp"/><Relationship Id="rId4" Type="http://schemas.openxmlformats.org/officeDocument/2006/relationships/image" Target="../media/image77.jpeg"/><Relationship Id="rId9" Type="http://schemas.microsoft.com/office/2007/relationships/hdphoto" Target="../media/hdphoto37.wdp"/></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3" Type="http://schemas.microsoft.com/office/2007/relationships/hdphoto" Target="../media/hdphoto38.wdp"/><Relationship Id="rId7" Type="http://schemas.openxmlformats.org/officeDocument/2006/relationships/image" Target="../media/image102.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jpeg"/><Relationship Id="rId7" Type="http://schemas.microsoft.com/office/2007/relationships/hdphoto" Target="../media/hdphoto39.wdp"/><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1.xml.rels><?xml version="1.0" encoding="UTF-8" standalone="yes"?>
<Relationships xmlns="http://schemas.openxmlformats.org/package/2006/relationships"><Relationship Id="rId8" Type="http://schemas.openxmlformats.org/officeDocument/2006/relationships/image" Target="../media/image112.jpeg"/><Relationship Id="rId13" Type="http://schemas.microsoft.com/office/2007/relationships/hdphoto" Target="../media/hdphoto45.wdp"/><Relationship Id="rId3" Type="http://schemas.microsoft.com/office/2007/relationships/hdphoto" Target="../media/hdphoto40.wdp"/><Relationship Id="rId7" Type="http://schemas.microsoft.com/office/2007/relationships/hdphoto" Target="../media/hdphoto42.wdp"/><Relationship Id="rId12"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1.jpeg"/><Relationship Id="rId11" Type="http://schemas.microsoft.com/office/2007/relationships/hdphoto" Target="../media/hdphoto44.wdp"/><Relationship Id="rId5" Type="http://schemas.microsoft.com/office/2007/relationships/hdphoto" Target="../media/hdphoto41.wdp"/><Relationship Id="rId15" Type="http://schemas.microsoft.com/office/2007/relationships/hdphoto" Target="../media/hdphoto46.wdp"/><Relationship Id="rId10" Type="http://schemas.openxmlformats.org/officeDocument/2006/relationships/image" Target="../media/image113.jpeg"/><Relationship Id="rId4" Type="http://schemas.openxmlformats.org/officeDocument/2006/relationships/image" Target="../media/image110.jpeg"/><Relationship Id="rId9" Type="http://schemas.microsoft.com/office/2007/relationships/hdphoto" Target="../media/hdphoto43.wdp"/><Relationship Id="rId14" Type="http://schemas.openxmlformats.org/officeDocument/2006/relationships/image" Target="../media/image1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8" Type="http://schemas.openxmlformats.org/officeDocument/2006/relationships/image" Target="../media/image124.jpeg"/><Relationship Id="rId13" Type="http://schemas.microsoft.com/office/2007/relationships/hdphoto" Target="../media/hdphoto52.wdp"/><Relationship Id="rId3" Type="http://schemas.microsoft.com/office/2007/relationships/hdphoto" Target="../media/hdphoto47.wdp"/><Relationship Id="rId7" Type="http://schemas.microsoft.com/office/2007/relationships/hdphoto" Target="../media/hdphoto49.wdp"/><Relationship Id="rId12"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3.jpeg"/><Relationship Id="rId11" Type="http://schemas.microsoft.com/office/2007/relationships/hdphoto" Target="../media/hdphoto51.wdp"/><Relationship Id="rId5" Type="http://schemas.microsoft.com/office/2007/relationships/hdphoto" Target="../media/hdphoto48.wdp"/><Relationship Id="rId10" Type="http://schemas.openxmlformats.org/officeDocument/2006/relationships/image" Target="../media/image125.jpeg"/><Relationship Id="rId4" Type="http://schemas.openxmlformats.org/officeDocument/2006/relationships/image" Target="../media/image122.jpeg"/><Relationship Id="rId9" Type="http://schemas.microsoft.com/office/2007/relationships/hdphoto" Target="../media/hdphoto50.wdp"/></Relationships>
</file>

<file path=ppt/slides/_rels/slide3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36.xml.rels><?xml version="1.0" encoding="UTF-8" standalone="yes"?>
<Relationships xmlns="http://schemas.openxmlformats.org/package/2006/relationships"><Relationship Id="rId8" Type="http://schemas.openxmlformats.org/officeDocument/2006/relationships/image" Target="../media/image142.jpeg"/><Relationship Id="rId13" Type="http://schemas.microsoft.com/office/2007/relationships/hdphoto" Target="../media/hdphoto58.wdp"/><Relationship Id="rId3" Type="http://schemas.microsoft.com/office/2007/relationships/hdphoto" Target="../media/hdphoto53.wdp"/><Relationship Id="rId7" Type="http://schemas.microsoft.com/office/2007/relationships/hdphoto" Target="../media/hdphoto55.wdp"/><Relationship Id="rId12"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1.jpeg"/><Relationship Id="rId11" Type="http://schemas.microsoft.com/office/2007/relationships/hdphoto" Target="../media/hdphoto57.wdp"/><Relationship Id="rId5" Type="http://schemas.microsoft.com/office/2007/relationships/hdphoto" Target="../media/hdphoto54.wdp"/><Relationship Id="rId15" Type="http://schemas.microsoft.com/office/2007/relationships/hdphoto" Target="../media/hdphoto59.wdp"/><Relationship Id="rId10" Type="http://schemas.openxmlformats.org/officeDocument/2006/relationships/image" Target="../media/image143.jpeg"/><Relationship Id="rId4" Type="http://schemas.openxmlformats.org/officeDocument/2006/relationships/image" Target="../media/image140.jpeg"/><Relationship Id="rId9" Type="http://schemas.microsoft.com/office/2007/relationships/hdphoto" Target="../media/hdphoto56.wdp"/><Relationship Id="rId1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38.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5.png"/><Relationship Id="rId2" Type="http://schemas.openxmlformats.org/officeDocument/2006/relationships/image" Target="../media/image151.jpeg"/><Relationship Id="rId1" Type="http://schemas.openxmlformats.org/officeDocument/2006/relationships/slideLayout" Target="../slideLayouts/slideLayout40.xml"/><Relationship Id="rId6" Type="http://schemas.openxmlformats.org/officeDocument/2006/relationships/image" Target="../media/image154.jpeg"/><Relationship Id="rId5" Type="http://schemas.openxmlformats.org/officeDocument/2006/relationships/image" Target="../media/image153.jpeg"/><Relationship Id="rId4" Type="http://schemas.microsoft.com/office/2007/relationships/hdphoto" Target="../media/hdphoto60.wdp"/></Relationships>
</file>

<file path=ppt/slides/_rels/slide3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9.xml"/><Relationship Id="rId5" Type="http://schemas.openxmlformats.org/officeDocument/2006/relationships/image" Target="../media/image159.jpeg"/><Relationship Id="rId4" Type="http://schemas.openxmlformats.org/officeDocument/2006/relationships/image" Target="../media/image158.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jpeg"/><Relationship Id="rId7" Type="http://schemas.openxmlformats.org/officeDocument/2006/relationships/image" Target="../media/image164.jpeg"/><Relationship Id="rId2" Type="http://schemas.openxmlformats.org/officeDocument/2006/relationships/image" Target="../media/image160.jpeg"/><Relationship Id="rId1" Type="http://schemas.openxmlformats.org/officeDocument/2006/relationships/slideLayout" Target="../slideLayouts/slideLayout29.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file:///C:\Documents%20and%20Settings\User\&#1052;&#1086;&#1080;%20&#1076;&#1086;&#1082;&#1091;&#1084;&#1077;&#1085;&#1090;&#1099;\&#1060;&#1054;&#1058;&#1054;&#1040;&#1051;&#1068;&#1041;&#1054;&#1052;\&#1076;&#1077;&#1090;&#1089;&#1072;&#1076;\&#1076;&#1077;&#1103;&#1090;&#1077;&#1083;&#1100;&#1085;&#1086;&#1089;&#1090;&#1100;%20&#1076;&#1077;&#1090;&#1077;&#1081;\SL270167.JPG" TargetMode="External"/><Relationship Id="rId9" Type="http://schemas.microsoft.com/office/2007/relationships/hdphoto" Target="../media/hdphoto61.wdp"/></Relationships>
</file>

<file path=ppt/slides/_rels/slide41.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7.jpeg"/><Relationship Id="rId7" Type="http://schemas.microsoft.com/office/2007/relationships/hdphoto" Target="../media/hdphoto63.wdp"/><Relationship Id="rId2" Type="http://schemas.openxmlformats.org/officeDocument/2006/relationships/image" Target="../media/image166.jpeg"/><Relationship Id="rId1" Type="http://schemas.openxmlformats.org/officeDocument/2006/relationships/slideLayout" Target="../slideLayouts/slideLayout29.xml"/><Relationship Id="rId6" Type="http://schemas.openxmlformats.org/officeDocument/2006/relationships/image" Target="../media/image169.jpeg"/><Relationship Id="rId5" Type="http://schemas.microsoft.com/office/2007/relationships/hdphoto" Target="../media/hdphoto62.wdp"/><Relationship Id="rId4" Type="http://schemas.openxmlformats.org/officeDocument/2006/relationships/image" Target="../media/image168.jpeg"/></Relationships>
</file>

<file path=ppt/slides/_rels/slide42.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2.jpeg"/><Relationship Id="rId7" Type="http://schemas.openxmlformats.org/officeDocument/2006/relationships/image" Target="../media/image174.jpeg"/><Relationship Id="rId2" Type="http://schemas.openxmlformats.org/officeDocument/2006/relationships/image" Target="../media/image171.jpeg"/><Relationship Id="rId1" Type="http://schemas.openxmlformats.org/officeDocument/2006/relationships/slideLayout" Target="../slideLayouts/slideLayout29.xml"/><Relationship Id="rId6" Type="http://schemas.microsoft.com/office/2007/relationships/hdphoto" Target="../media/hdphoto65.wdp"/><Relationship Id="rId5" Type="http://schemas.openxmlformats.org/officeDocument/2006/relationships/image" Target="../media/image173.jpeg"/><Relationship Id="rId10" Type="http://schemas.microsoft.com/office/2007/relationships/hdphoto" Target="../media/hdphoto66.wdp"/><Relationship Id="rId4" Type="http://schemas.microsoft.com/office/2007/relationships/hdphoto" Target="../media/hdphoto64.wdp"/><Relationship Id="rId9" Type="http://schemas.openxmlformats.org/officeDocument/2006/relationships/image" Target="../media/image176.png"/></Relationships>
</file>

<file path=ppt/slides/_rels/slide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9.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44.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3.jpeg"/><Relationship Id="rId7" Type="http://schemas.openxmlformats.org/officeDocument/2006/relationships/image" Target="../media/image186.jpeg"/><Relationship Id="rId2" Type="http://schemas.openxmlformats.org/officeDocument/2006/relationships/image" Target="../media/image182.jpeg"/><Relationship Id="rId1" Type="http://schemas.openxmlformats.org/officeDocument/2006/relationships/slideLayout" Target="../slideLayouts/slideLayout84.xml"/><Relationship Id="rId6" Type="http://schemas.microsoft.com/office/2007/relationships/hdphoto" Target="../media/hdphoto67.wdp"/><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8.jpeg"/></Relationships>
</file>

<file path=ppt/slides/_rels/slide45.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3.jpeg"/><Relationship Id="rId2" Type="http://schemas.openxmlformats.org/officeDocument/2006/relationships/image" Target="../media/image189.jpeg"/><Relationship Id="rId1" Type="http://schemas.openxmlformats.org/officeDocument/2006/relationships/slideLayout" Target="../slideLayouts/slideLayout84.xml"/><Relationship Id="rId6" Type="http://schemas.microsoft.com/office/2007/relationships/hdphoto" Target="../media/hdphoto68.wdp"/><Relationship Id="rId5" Type="http://schemas.openxmlformats.org/officeDocument/2006/relationships/image" Target="../media/image192.jpeg"/><Relationship Id="rId4" Type="http://schemas.openxmlformats.org/officeDocument/2006/relationships/image" Target="../media/image191.jpeg"/></Relationships>
</file>

<file path=ppt/slides/_rels/slide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84.xml"/><Relationship Id="rId4" Type="http://schemas.openxmlformats.org/officeDocument/2006/relationships/image" Target="../media/image196.jpeg"/></Relationships>
</file>

<file path=ppt/slides/_rels/slide47.xml.rels><?xml version="1.0" encoding="UTF-8" standalone="yes"?>
<Relationships xmlns="http://schemas.openxmlformats.org/package/2006/relationships"><Relationship Id="rId8" Type="http://schemas.microsoft.com/office/2007/relationships/hdphoto" Target="../media/hdphoto69.wdp"/><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97.jpeg"/><Relationship Id="rId1" Type="http://schemas.openxmlformats.org/officeDocument/2006/relationships/slideLayout" Target="../slideLayouts/slideLayout29.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s>
</file>

<file path=ppt/slides/_rels/slide48.xml.rels><?xml version="1.0" encoding="UTF-8" standalone="yes"?>
<Relationships xmlns="http://schemas.openxmlformats.org/package/2006/relationships"><Relationship Id="rId8" Type="http://schemas.openxmlformats.org/officeDocument/2006/relationships/image" Target="../media/image206.jpeg"/><Relationship Id="rId3" Type="http://schemas.microsoft.com/office/2007/relationships/hdphoto" Target="../media/hdphoto70.wdp"/><Relationship Id="rId7" Type="http://schemas.microsoft.com/office/2007/relationships/hdphoto" Target="../media/hdphoto72.wdp"/><Relationship Id="rId2" Type="http://schemas.openxmlformats.org/officeDocument/2006/relationships/image" Target="../media/image203.jpeg"/><Relationship Id="rId1" Type="http://schemas.openxmlformats.org/officeDocument/2006/relationships/slideLayout" Target="../slideLayouts/slideLayout29.xml"/><Relationship Id="rId6" Type="http://schemas.openxmlformats.org/officeDocument/2006/relationships/image" Target="../media/image205.jpeg"/><Relationship Id="rId11" Type="http://schemas.microsoft.com/office/2007/relationships/hdphoto" Target="../media/hdphoto74.wdp"/><Relationship Id="rId5" Type="http://schemas.microsoft.com/office/2007/relationships/hdphoto" Target="../media/hdphoto71.wdp"/><Relationship Id="rId10" Type="http://schemas.openxmlformats.org/officeDocument/2006/relationships/image" Target="../media/image207.jpeg"/><Relationship Id="rId4" Type="http://schemas.openxmlformats.org/officeDocument/2006/relationships/image" Target="../media/image204.jpeg"/><Relationship Id="rId9" Type="http://schemas.microsoft.com/office/2007/relationships/hdphoto" Target="../media/hdphoto73.wdp"/></Relationships>
</file>

<file path=ppt/slides/_rels/slide49.xml.rels><?xml version="1.0" encoding="UTF-8" standalone="yes"?>
<Relationships xmlns="http://schemas.openxmlformats.org/package/2006/relationships"><Relationship Id="rId3" Type="http://schemas.openxmlformats.org/officeDocument/2006/relationships/image" Target="../media/image209.jpeg"/><Relationship Id="rId7" Type="http://schemas.microsoft.com/office/2007/relationships/hdphoto" Target="../media/hdphoto75.wdp"/><Relationship Id="rId2" Type="http://schemas.openxmlformats.org/officeDocument/2006/relationships/image" Target="../media/image208.jpeg"/><Relationship Id="rId1" Type="http://schemas.openxmlformats.org/officeDocument/2006/relationships/slideLayout" Target="../slideLayouts/slideLayout51.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image" Target="../media/image210.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95.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51.xml.rels><?xml version="1.0" encoding="UTF-8" standalone="yes"?>
<Relationships xmlns="http://schemas.openxmlformats.org/package/2006/relationships"><Relationship Id="rId8" Type="http://schemas.microsoft.com/office/2007/relationships/hdphoto" Target="../media/hdphoto77.wdp"/><Relationship Id="rId3" Type="http://schemas.microsoft.com/office/2007/relationships/hdphoto" Target="../media/hdphoto76.wdp"/><Relationship Id="rId7" Type="http://schemas.openxmlformats.org/officeDocument/2006/relationships/image" Target="../media/image222.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21.jpeg"/><Relationship Id="rId11" Type="http://schemas.openxmlformats.org/officeDocument/2006/relationships/image" Target="../media/image224.jpeg"/><Relationship Id="rId5" Type="http://schemas.openxmlformats.org/officeDocument/2006/relationships/image" Target="../media/image220.jpeg"/><Relationship Id="rId10" Type="http://schemas.microsoft.com/office/2007/relationships/hdphoto" Target="../media/hdphoto78.wdp"/><Relationship Id="rId4" Type="http://schemas.openxmlformats.org/officeDocument/2006/relationships/image" Target="../media/image219.jpeg"/><Relationship Id="rId9" Type="http://schemas.openxmlformats.org/officeDocument/2006/relationships/image" Target="../media/image223.png"/></Relationships>
</file>

<file path=ppt/slides/_rels/slide5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227.jpeg"/></Relationships>
</file>

<file path=ppt/slides/_rels/slide5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 Id="rId4" Type="http://schemas.microsoft.com/office/2007/relationships/hdphoto" Target="../media/hdphoto79.wdp"/></Relationships>
</file>

<file path=ppt/slides/_rels/slide54.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3.jpeg"/><Relationship Id="rId7" Type="http://schemas.microsoft.com/office/2007/relationships/hdphoto" Target="../media/hdphoto81.wdp"/><Relationship Id="rId2" Type="http://schemas.openxmlformats.org/officeDocument/2006/relationships/image" Target="../media/image232.jpeg"/><Relationship Id="rId1" Type="http://schemas.openxmlformats.org/officeDocument/2006/relationships/slideLayout" Target="../slideLayouts/slideLayout7.xml"/><Relationship Id="rId6" Type="http://schemas.openxmlformats.org/officeDocument/2006/relationships/image" Target="../media/image235.jpeg"/><Relationship Id="rId11" Type="http://schemas.microsoft.com/office/2007/relationships/hdphoto" Target="../media/hdphoto83.wdp"/><Relationship Id="rId5" Type="http://schemas.microsoft.com/office/2007/relationships/hdphoto" Target="../media/hdphoto80.wdp"/><Relationship Id="rId10" Type="http://schemas.openxmlformats.org/officeDocument/2006/relationships/image" Target="../media/image237.jpeg"/><Relationship Id="rId4" Type="http://schemas.openxmlformats.org/officeDocument/2006/relationships/image" Target="../media/image234.jpeg"/><Relationship Id="rId9" Type="http://schemas.microsoft.com/office/2007/relationships/hdphoto" Target="../media/hdphoto82.wdp"/></Relationships>
</file>

<file path=ppt/slides/_rels/slide55.xml.rels><?xml version="1.0" encoding="UTF-8" standalone="yes"?>
<Relationships xmlns="http://schemas.openxmlformats.org/package/2006/relationships"><Relationship Id="rId8" Type="http://schemas.openxmlformats.org/officeDocument/2006/relationships/image" Target="../media/image241.jpeg"/><Relationship Id="rId3" Type="http://schemas.microsoft.com/office/2007/relationships/hdphoto" Target="../media/hdphoto84.wdp"/><Relationship Id="rId7" Type="http://schemas.microsoft.com/office/2007/relationships/hdphoto" Target="../media/hdphoto86.wdp"/><Relationship Id="rId2" Type="http://schemas.openxmlformats.org/officeDocument/2006/relationships/image" Target="../media/image238.jpeg"/><Relationship Id="rId1" Type="http://schemas.openxmlformats.org/officeDocument/2006/relationships/slideLayout" Target="../slideLayouts/slideLayout7.xml"/><Relationship Id="rId6" Type="http://schemas.openxmlformats.org/officeDocument/2006/relationships/image" Target="../media/image240.jpeg"/><Relationship Id="rId11" Type="http://schemas.microsoft.com/office/2007/relationships/hdphoto" Target="../media/hdphoto87.wdp"/><Relationship Id="rId5" Type="http://schemas.microsoft.com/office/2007/relationships/hdphoto" Target="../media/hdphoto85.wdp"/><Relationship Id="rId10" Type="http://schemas.openxmlformats.org/officeDocument/2006/relationships/image" Target="../media/image243.jpeg"/><Relationship Id="rId4" Type="http://schemas.openxmlformats.org/officeDocument/2006/relationships/image" Target="../media/image239.jpeg"/><Relationship Id="rId9" Type="http://schemas.openxmlformats.org/officeDocument/2006/relationships/image" Target="../media/image242.jpeg"/></Relationships>
</file>

<file path=ppt/slides/_rels/slide56.xml.rels><?xml version="1.0" encoding="UTF-8" standalone="yes"?>
<Relationships xmlns="http://schemas.openxmlformats.org/package/2006/relationships"><Relationship Id="rId8" Type="http://schemas.microsoft.com/office/2007/relationships/hdphoto" Target="../media/hdphoto89.wdp"/><Relationship Id="rId3" Type="http://schemas.openxmlformats.org/officeDocument/2006/relationships/image" Target="../media/image245.jpeg"/><Relationship Id="rId7" Type="http://schemas.openxmlformats.org/officeDocument/2006/relationships/image" Target="../media/image248.jpeg"/><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image" Target="../media/image247.jpeg"/><Relationship Id="rId5" Type="http://schemas.openxmlformats.org/officeDocument/2006/relationships/image" Target="../media/image246.jpeg"/><Relationship Id="rId4" Type="http://schemas.microsoft.com/office/2007/relationships/hdphoto" Target="../media/hdphoto88.wdp"/><Relationship Id="rId9" Type="http://schemas.openxmlformats.org/officeDocument/2006/relationships/image" Target="../media/image249.png"/></Relationships>
</file>

<file path=ppt/slides/_rels/slide5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254.png"/><Relationship Id="rId5" Type="http://schemas.openxmlformats.org/officeDocument/2006/relationships/image" Target="../media/image253.jpeg"/><Relationship Id="rId4" Type="http://schemas.openxmlformats.org/officeDocument/2006/relationships/image" Target="../media/image252.jpeg"/></Relationships>
</file>

<file path=ppt/slides/_rels/slide5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7.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jpeg"/></Relationships>
</file>

<file path=ppt/slides/_rels/slide61.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7.jpeg"/><Relationship Id="rId7" Type="http://schemas.microsoft.com/office/2007/relationships/hdphoto" Target="../media/hdphoto91.wdp"/><Relationship Id="rId2" Type="http://schemas.openxmlformats.org/officeDocument/2006/relationships/image" Target="../media/image266.png"/><Relationship Id="rId1" Type="http://schemas.openxmlformats.org/officeDocument/2006/relationships/slideLayout" Target="../slideLayouts/slideLayout7.xml"/><Relationship Id="rId6" Type="http://schemas.openxmlformats.org/officeDocument/2006/relationships/image" Target="../media/image269.jpeg"/><Relationship Id="rId5" Type="http://schemas.microsoft.com/office/2007/relationships/hdphoto" Target="../media/hdphoto90.wdp"/><Relationship Id="rId4" Type="http://schemas.openxmlformats.org/officeDocument/2006/relationships/image" Target="../media/image268.jpeg"/><Relationship Id="rId9" Type="http://schemas.microsoft.com/office/2007/relationships/hdphoto" Target="../media/hdphoto92.wdp"/></Relationships>
</file>

<file path=ppt/slides/_rels/slide62.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2.jpeg"/><Relationship Id="rId7" Type="http://schemas.openxmlformats.org/officeDocument/2006/relationships/image" Target="../media/image274.jpeg"/><Relationship Id="rId2" Type="http://schemas.openxmlformats.org/officeDocument/2006/relationships/image" Target="../media/image271.jpeg"/><Relationship Id="rId1" Type="http://schemas.openxmlformats.org/officeDocument/2006/relationships/slideLayout" Target="../slideLayouts/slideLayout7.xml"/><Relationship Id="rId6" Type="http://schemas.microsoft.com/office/2007/relationships/hdphoto" Target="../media/hdphoto94.wdp"/><Relationship Id="rId5" Type="http://schemas.openxmlformats.org/officeDocument/2006/relationships/image" Target="../media/image273.jpeg"/><Relationship Id="rId4" Type="http://schemas.microsoft.com/office/2007/relationships/hdphoto" Target="../media/hdphoto93.wdp"/></Relationships>
</file>

<file path=ppt/slides/_rels/slide63.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jpeg"/><Relationship Id="rId7" Type="http://schemas.openxmlformats.org/officeDocument/2006/relationships/image" Target="../media/image281.png"/><Relationship Id="rId2" Type="http://schemas.openxmlformats.org/officeDocument/2006/relationships/image" Target="../media/image276.jpeg"/><Relationship Id="rId1" Type="http://schemas.openxmlformats.org/officeDocument/2006/relationships/slideLayout" Target="../slideLayouts/slideLayout7.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jpeg"/><Relationship Id="rId9" Type="http://schemas.microsoft.com/office/2007/relationships/hdphoto" Target="../media/hdphoto95.wdp"/></Relationships>
</file>

<file path=ppt/slides/_rels/slide64.xml.rels><?xml version="1.0" encoding="UTF-8" standalone="yes"?>
<Relationships xmlns="http://schemas.openxmlformats.org/package/2006/relationships"><Relationship Id="rId3" Type="http://schemas.openxmlformats.org/officeDocument/2006/relationships/image" Target="../media/image284.jpeg"/><Relationship Id="rId7" Type="http://schemas.openxmlformats.org/officeDocument/2006/relationships/image" Target="../media/image288.png"/><Relationship Id="rId2" Type="http://schemas.openxmlformats.org/officeDocument/2006/relationships/image" Target="../media/image283.jpeg"/><Relationship Id="rId1" Type="http://schemas.openxmlformats.org/officeDocument/2006/relationships/slideLayout" Target="../slideLayouts/slideLayout7.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65.xml.rels><?xml version="1.0" encoding="UTF-8" standalone="yes"?>
<Relationships xmlns="http://schemas.openxmlformats.org/package/2006/relationships"><Relationship Id="rId8" Type="http://schemas.microsoft.com/office/2007/relationships/hdphoto" Target="../media/hdphoto97.wdp"/><Relationship Id="rId3" Type="http://schemas.openxmlformats.org/officeDocument/2006/relationships/image" Target="../media/image290.jpeg"/><Relationship Id="rId7" Type="http://schemas.openxmlformats.org/officeDocument/2006/relationships/image" Target="../media/image293.png"/><Relationship Id="rId2" Type="http://schemas.openxmlformats.org/officeDocument/2006/relationships/image" Target="../media/image289.jpeg"/><Relationship Id="rId1" Type="http://schemas.openxmlformats.org/officeDocument/2006/relationships/slideLayout" Target="../slideLayouts/slideLayout7.xml"/><Relationship Id="rId6" Type="http://schemas.microsoft.com/office/2007/relationships/hdphoto" Target="../media/hdphoto96.wdp"/><Relationship Id="rId5" Type="http://schemas.openxmlformats.org/officeDocument/2006/relationships/image" Target="../media/image292.png"/><Relationship Id="rId4" Type="http://schemas.openxmlformats.org/officeDocument/2006/relationships/image" Target="../media/image291.jpeg"/></Relationships>
</file>

<file path=ppt/slides/_rels/slide6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7.xml"/><Relationship Id="rId4" Type="http://schemas.openxmlformats.org/officeDocument/2006/relationships/image" Target="../media/image297.png"/></Relationships>
</file>

<file path=ppt/slides/_rels/slide6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jpeg"/><Relationship Id="rId1" Type="http://schemas.openxmlformats.org/officeDocument/2006/relationships/slideLayout" Target="../slideLayouts/slideLayout7.xml"/><Relationship Id="rId4" Type="http://schemas.openxmlformats.org/officeDocument/2006/relationships/image" Target="../media/image300.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305.jpeg"/><Relationship Id="rId5" Type="http://schemas.openxmlformats.org/officeDocument/2006/relationships/image" Target="../media/image304.png"/><Relationship Id="rId4" Type="http://schemas.openxmlformats.org/officeDocument/2006/relationships/image" Target="../media/image303.jpeg"/></Relationships>
</file>

<file path=ppt/slides/_rels/slide7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18.xml"/><Relationship Id="rId5" Type="http://schemas.openxmlformats.org/officeDocument/2006/relationships/image" Target="../media/image309.jpeg"/><Relationship Id="rId4" Type="http://schemas.openxmlformats.org/officeDocument/2006/relationships/image" Target="../media/image30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8280" cy="6858000"/>
          </a:xfrm>
          <a:prstGeom prst="rect">
            <a:avLst/>
          </a:prstGeo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848" y="1196752"/>
            <a:ext cx="8877300"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2027" y="219998"/>
            <a:ext cx="8175636" cy="923330"/>
          </a:xfrm>
          <a:prstGeom prst="rect">
            <a:avLst/>
          </a:prstGeom>
          <a:noFill/>
        </p:spPr>
        <p:txBody>
          <a:bodyPr wrap="none" rtlCol="0">
            <a:spAutoFit/>
          </a:bodyPr>
          <a:lstStyle/>
          <a:p>
            <a:pPr algn="ctr"/>
            <a:r>
              <a:rPr lang="ru-RU" b="1" dirty="0"/>
              <a:t>Муниципальное  казенное  дошкольное  образовательное учреждение</a:t>
            </a:r>
          </a:p>
          <a:p>
            <a:pPr algn="ctr"/>
            <a:r>
              <a:rPr lang="ru-RU" b="1" dirty="0"/>
              <a:t> Новосибирского района  Новосибирской  области – </a:t>
            </a:r>
          </a:p>
          <a:p>
            <a:pPr algn="ctr"/>
            <a:r>
              <a:rPr lang="ru-RU" b="1" dirty="0"/>
              <a:t>детский сад комбинированного вида  «Золотой ключик» </a:t>
            </a:r>
          </a:p>
        </p:txBody>
      </p:sp>
      <p:sp>
        <p:nvSpPr>
          <p:cNvPr id="3" name="TextBox 2"/>
          <p:cNvSpPr txBox="1"/>
          <p:nvPr/>
        </p:nvSpPr>
        <p:spPr>
          <a:xfrm>
            <a:off x="1714480" y="2357430"/>
            <a:ext cx="5586786" cy="523220"/>
          </a:xfrm>
          <a:prstGeom prst="rect">
            <a:avLst/>
          </a:prstGeom>
          <a:noFill/>
        </p:spPr>
        <p:txBody>
          <a:bodyPr wrap="none" rtlCol="0">
            <a:spAutoFit/>
          </a:bodyPr>
          <a:lstStyle/>
          <a:p>
            <a:r>
              <a:rPr lang="ru-RU" sz="2800" b="1" dirty="0">
                <a:solidFill>
                  <a:prstClr val="black"/>
                </a:solidFill>
                <a:latin typeface="Georgia" pitchFamily="18" charset="0"/>
              </a:rPr>
              <a:t>Проект  </a:t>
            </a:r>
            <a:r>
              <a:rPr lang="ru-RU" sz="2800" b="1" dirty="0">
                <a:solidFill>
                  <a:srgbClr val="FF0000"/>
                </a:solidFill>
                <a:effectLst>
                  <a:glow rad="101600">
                    <a:schemeClr val="accent3">
                      <a:satMod val="175000"/>
                      <a:alpha val="40000"/>
                    </a:schemeClr>
                  </a:glow>
                </a:effectLst>
                <a:latin typeface="Georgia" pitchFamily="18" charset="0"/>
              </a:rPr>
              <a:t>« МОЁ  ЗДОРОВЬЕ»</a:t>
            </a:r>
          </a:p>
        </p:txBody>
      </p:sp>
      <p:sp>
        <p:nvSpPr>
          <p:cNvPr id="4" name="Прямоугольник 3"/>
          <p:cNvSpPr/>
          <p:nvPr/>
        </p:nvSpPr>
        <p:spPr>
          <a:xfrm>
            <a:off x="1643042" y="4214818"/>
            <a:ext cx="6030416" cy="400110"/>
          </a:xfrm>
          <a:prstGeom prst="rect">
            <a:avLst/>
          </a:prstGeom>
        </p:spPr>
        <p:txBody>
          <a:bodyPr wrap="square">
            <a:spAutoFit/>
          </a:bodyPr>
          <a:lstStyle/>
          <a:p>
            <a:r>
              <a:rPr lang="ru-RU" sz="2000" b="1" dirty="0">
                <a:solidFill>
                  <a:prstClr val="black"/>
                </a:solidFill>
                <a:latin typeface="Georgia" pitchFamily="18" charset="0"/>
              </a:rPr>
              <a:t>Вид проекта: практико-ориентированный</a:t>
            </a:r>
          </a:p>
        </p:txBody>
      </p:sp>
      <p:sp>
        <p:nvSpPr>
          <p:cNvPr id="5" name="Прямоугольник 4"/>
          <p:cNvSpPr/>
          <p:nvPr/>
        </p:nvSpPr>
        <p:spPr>
          <a:xfrm>
            <a:off x="1857356" y="3929066"/>
            <a:ext cx="5559535" cy="400110"/>
          </a:xfrm>
          <a:prstGeom prst="rect">
            <a:avLst/>
          </a:prstGeom>
        </p:spPr>
        <p:txBody>
          <a:bodyPr wrap="none">
            <a:spAutoFit/>
          </a:bodyPr>
          <a:lstStyle/>
          <a:p>
            <a:r>
              <a:rPr lang="ru-RU" sz="2000" b="1" dirty="0">
                <a:solidFill>
                  <a:prstClr val="black"/>
                </a:solidFill>
                <a:latin typeface="Georgia" pitchFamily="18" charset="0"/>
              </a:rPr>
              <a:t>Продолжительность проекта</a:t>
            </a:r>
            <a:r>
              <a:rPr lang="ru-RU" sz="2000" dirty="0">
                <a:solidFill>
                  <a:prstClr val="black"/>
                </a:solidFill>
                <a:latin typeface="Georgia" pitchFamily="18" charset="0"/>
              </a:rPr>
              <a:t>: </a:t>
            </a:r>
            <a:r>
              <a:rPr lang="ru-RU" sz="2000" b="1" dirty="0">
                <a:solidFill>
                  <a:prstClr val="black"/>
                </a:solidFill>
                <a:latin typeface="Georgia" pitchFamily="18" charset="0"/>
              </a:rPr>
              <a:t>2 месяца</a:t>
            </a:r>
          </a:p>
        </p:txBody>
      </p:sp>
      <p:sp>
        <p:nvSpPr>
          <p:cNvPr id="6" name="TextBox 5"/>
          <p:cNvSpPr txBox="1"/>
          <p:nvPr/>
        </p:nvSpPr>
        <p:spPr>
          <a:xfrm>
            <a:off x="1500166" y="4572008"/>
            <a:ext cx="5298245" cy="1785104"/>
          </a:xfrm>
          <a:prstGeom prst="rect">
            <a:avLst/>
          </a:prstGeom>
          <a:noFill/>
        </p:spPr>
        <p:txBody>
          <a:bodyPr wrap="none" rtlCol="0">
            <a:spAutoFit/>
          </a:bodyPr>
          <a:lstStyle/>
          <a:p>
            <a:r>
              <a:rPr lang="ru-RU" b="1" dirty="0">
                <a:solidFill>
                  <a:prstClr val="black"/>
                </a:solidFill>
                <a:latin typeface="Georgia" pitchFamily="18" charset="0"/>
              </a:rPr>
              <a:t>Воспитатели: Примак Нина Викторовна </a:t>
            </a:r>
          </a:p>
          <a:p>
            <a:r>
              <a:rPr lang="ru-RU" b="1" dirty="0">
                <a:solidFill>
                  <a:prstClr val="black"/>
                </a:solidFill>
                <a:latin typeface="Georgia" pitchFamily="18" charset="0"/>
              </a:rPr>
              <a:t>высшая квалификационная категория;</a:t>
            </a:r>
          </a:p>
          <a:p>
            <a:r>
              <a:rPr lang="ru-RU" b="1" dirty="0">
                <a:solidFill>
                  <a:prstClr val="black"/>
                </a:solidFill>
                <a:latin typeface="Georgia" pitchFamily="18" charset="0"/>
              </a:rPr>
              <a:t>                               </a:t>
            </a:r>
          </a:p>
          <a:p>
            <a:endParaRPr lang="ru-RU" b="1" dirty="0">
              <a:solidFill>
                <a:prstClr val="black"/>
              </a:solidFill>
              <a:latin typeface="Georgia" pitchFamily="18" charset="0"/>
            </a:endParaRPr>
          </a:p>
          <a:p>
            <a:pPr algn="ctr"/>
            <a:r>
              <a:rPr lang="ru-RU" sz="2000" b="1" dirty="0">
                <a:solidFill>
                  <a:prstClr val="black"/>
                </a:solidFill>
                <a:latin typeface="Georgia" pitchFamily="18" charset="0"/>
              </a:rPr>
              <a:t>2016год</a:t>
            </a:r>
          </a:p>
          <a:p>
            <a:endParaRPr lang="ru-RU" b="1" dirty="0">
              <a:solidFill>
                <a:prstClr val="black"/>
              </a:solidFill>
              <a:latin typeface="Georgia" pitchFamily="18" charset="0"/>
            </a:endParaRPr>
          </a:p>
        </p:txBody>
      </p:sp>
      <p:sp>
        <p:nvSpPr>
          <p:cNvPr id="10" name="TextBox 9"/>
          <p:cNvSpPr txBox="1"/>
          <p:nvPr/>
        </p:nvSpPr>
        <p:spPr>
          <a:xfrm>
            <a:off x="2143108" y="3429000"/>
            <a:ext cx="4929222" cy="400110"/>
          </a:xfrm>
          <a:prstGeom prst="rect">
            <a:avLst/>
          </a:prstGeom>
          <a:noFill/>
        </p:spPr>
        <p:txBody>
          <a:bodyPr wrap="square" rtlCol="0">
            <a:spAutoFit/>
          </a:bodyPr>
          <a:lstStyle/>
          <a:p>
            <a:pPr algn="ctr"/>
            <a:r>
              <a:rPr lang="ru-RU" sz="2000" b="1" dirty="0">
                <a:latin typeface="Georgia" pitchFamily="18" charset="0"/>
              </a:rPr>
              <a:t>Средний возраст  </a:t>
            </a:r>
          </a:p>
        </p:txBody>
      </p:sp>
    </p:spTree>
    <p:extLst>
      <p:ext uri="{BB962C8B-B14F-4D97-AF65-F5344CB8AC3E}">
        <p14:creationId xmlns:p14="http://schemas.microsoft.com/office/powerpoint/2010/main" val="1166596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2771685" y="1555713"/>
            <a:ext cx="2833981" cy="122413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3" name="Овал 2"/>
          <p:cNvSpPr/>
          <p:nvPr/>
        </p:nvSpPr>
        <p:spPr>
          <a:xfrm>
            <a:off x="305628" y="150954"/>
            <a:ext cx="1944216" cy="86409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4" name="TextBox 3"/>
          <p:cNvSpPr txBox="1"/>
          <p:nvPr/>
        </p:nvSpPr>
        <p:spPr>
          <a:xfrm>
            <a:off x="493974" y="331544"/>
            <a:ext cx="1568058" cy="369332"/>
          </a:xfrm>
          <a:prstGeom prst="rect">
            <a:avLst/>
          </a:prstGeom>
          <a:noFill/>
        </p:spPr>
        <p:txBody>
          <a:bodyPr wrap="none" rtlCol="0">
            <a:spAutoFit/>
          </a:bodyPr>
          <a:lstStyle/>
          <a:p>
            <a:r>
              <a:rPr lang="ru-RU" b="1" dirty="0">
                <a:solidFill>
                  <a:prstClr val="black"/>
                </a:solidFill>
                <a:latin typeface="Comic Sans MS" pitchFamily="66" charset="0"/>
              </a:rPr>
              <a:t>Я - человек</a:t>
            </a:r>
          </a:p>
        </p:txBody>
      </p:sp>
      <p:cxnSp>
        <p:nvCxnSpPr>
          <p:cNvPr id="6" name="Прямая со стрелкой 5"/>
          <p:cNvCxnSpPr/>
          <p:nvPr/>
        </p:nvCxnSpPr>
        <p:spPr>
          <a:xfrm flipH="1">
            <a:off x="493974" y="918423"/>
            <a:ext cx="18959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1547664" y="1029824"/>
            <a:ext cx="72008" cy="2754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395" y="1307169"/>
            <a:ext cx="1293944" cy="338554"/>
          </a:xfrm>
          <a:prstGeom prst="rect">
            <a:avLst/>
          </a:prstGeom>
          <a:noFill/>
        </p:spPr>
        <p:txBody>
          <a:bodyPr wrap="none" rtlCol="0">
            <a:spAutoFit/>
          </a:bodyPr>
          <a:lstStyle/>
          <a:p>
            <a:r>
              <a:rPr lang="ru-RU" sz="1600" b="1" dirty="0">
                <a:solidFill>
                  <a:prstClr val="black"/>
                </a:solidFill>
                <a:latin typeface="Comic Sans MS" pitchFamily="66" charset="0"/>
              </a:rPr>
              <a:t>Какие мы?</a:t>
            </a:r>
          </a:p>
        </p:txBody>
      </p:sp>
      <p:sp>
        <p:nvSpPr>
          <p:cNvPr id="11" name="TextBox 10"/>
          <p:cNvSpPr txBox="1"/>
          <p:nvPr/>
        </p:nvSpPr>
        <p:spPr>
          <a:xfrm>
            <a:off x="1320221" y="1277491"/>
            <a:ext cx="2768486" cy="584775"/>
          </a:xfrm>
          <a:prstGeom prst="rect">
            <a:avLst/>
          </a:prstGeom>
          <a:noFill/>
        </p:spPr>
        <p:txBody>
          <a:bodyPr wrap="square" rtlCol="0">
            <a:spAutoFit/>
          </a:bodyPr>
          <a:lstStyle/>
          <a:p>
            <a:r>
              <a:rPr lang="ru-RU" sz="1600" b="1" dirty="0">
                <a:solidFill>
                  <a:prstClr val="black"/>
                </a:solidFill>
                <a:latin typeface="Comic Sans MS" pitchFamily="66" charset="0"/>
              </a:rPr>
              <a:t>Каждый человек </a:t>
            </a:r>
          </a:p>
          <a:p>
            <a:r>
              <a:rPr lang="ru-RU" sz="1600" b="1" dirty="0">
                <a:solidFill>
                  <a:prstClr val="black"/>
                </a:solidFill>
                <a:latin typeface="Comic Sans MS" pitchFamily="66" charset="0"/>
              </a:rPr>
              <a:t>     уникален</a:t>
            </a:r>
          </a:p>
        </p:txBody>
      </p:sp>
      <p:cxnSp>
        <p:nvCxnSpPr>
          <p:cNvPr id="13" name="Прямая со стрелкой 12"/>
          <p:cNvCxnSpPr/>
          <p:nvPr/>
        </p:nvCxnSpPr>
        <p:spPr>
          <a:xfrm>
            <a:off x="2178813" y="949370"/>
            <a:ext cx="356732" cy="1609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27066" y="949370"/>
            <a:ext cx="1667444" cy="338554"/>
          </a:xfrm>
          <a:prstGeom prst="rect">
            <a:avLst/>
          </a:prstGeom>
          <a:noFill/>
        </p:spPr>
        <p:txBody>
          <a:bodyPr wrap="none" rtlCol="0">
            <a:spAutoFit/>
          </a:bodyPr>
          <a:lstStyle/>
          <a:p>
            <a:r>
              <a:rPr lang="ru-RU" sz="1600" b="1" dirty="0">
                <a:solidFill>
                  <a:prstClr val="black"/>
                </a:solidFill>
                <a:latin typeface="Comic Sans MS" pitchFamily="66" charset="0"/>
              </a:rPr>
              <a:t>Я и моя семья</a:t>
            </a:r>
          </a:p>
        </p:txBody>
      </p:sp>
      <p:sp>
        <p:nvSpPr>
          <p:cNvPr id="17" name="TextBox 16"/>
          <p:cNvSpPr txBox="1"/>
          <p:nvPr/>
        </p:nvSpPr>
        <p:spPr>
          <a:xfrm>
            <a:off x="2771685" y="484794"/>
            <a:ext cx="2343911" cy="338554"/>
          </a:xfrm>
          <a:prstGeom prst="rect">
            <a:avLst/>
          </a:prstGeom>
          <a:noFill/>
        </p:spPr>
        <p:txBody>
          <a:bodyPr wrap="none" rtlCol="0">
            <a:spAutoFit/>
          </a:bodyPr>
          <a:lstStyle/>
          <a:p>
            <a:r>
              <a:rPr lang="ru-RU" sz="1600" b="1" dirty="0">
                <a:solidFill>
                  <a:prstClr val="black"/>
                </a:solidFill>
                <a:latin typeface="Comic Sans MS" pitchFamily="66" charset="0"/>
              </a:rPr>
              <a:t>Что значит имя моё?</a:t>
            </a:r>
          </a:p>
        </p:txBody>
      </p:sp>
      <p:sp>
        <p:nvSpPr>
          <p:cNvPr id="18" name="TextBox 17"/>
          <p:cNvSpPr txBox="1"/>
          <p:nvPr/>
        </p:nvSpPr>
        <p:spPr>
          <a:xfrm>
            <a:off x="5312717" y="1414791"/>
            <a:ext cx="1446230" cy="584775"/>
          </a:xfrm>
          <a:prstGeom prst="rect">
            <a:avLst/>
          </a:prstGeom>
          <a:noFill/>
        </p:spPr>
        <p:txBody>
          <a:bodyPr wrap="none" rtlCol="0">
            <a:spAutoFit/>
          </a:bodyPr>
          <a:lstStyle/>
          <a:p>
            <a:r>
              <a:rPr lang="ru-RU" sz="1600" b="1" dirty="0">
                <a:solidFill>
                  <a:prstClr val="black"/>
                </a:solidFill>
                <a:latin typeface="Comic Sans MS" pitchFamily="66" charset="0"/>
              </a:rPr>
              <a:t>Как помочь </a:t>
            </a:r>
          </a:p>
          <a:p>
            <a:r>
              <a:rPr lang="ru-RU" sz="1600" b="1" dirty="0">
                <a:solidFill>
                  <a:prstClr val="black"/>
                </a:solidFill>
                <a:latin typeface="Comic Sans MS" pitchFamily="66" charset="0"/>
              </a:rPr>
              <a:t>  сердцу?</a:t>
            </a:r>
          </a:p>
        </p:txBody>
      </p:sp>
      <p:cxnSp>
        <p:nvCxnSpPr>
          <p:cNvPr id="19" name="Прямая со стрелкой 18"/>
          <p:cNvCxnSpPr/>
          <p:nvPr/>
        </p:nvCxnSpPr>
        <p:spPr>
          <a:xfrm flipH="1">
            <a:off x="372432" y="4202805"/>
            <a:ext cx="305887" cy="602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2316648" y="623862"/>
            <a:ext cx="440889" cy="604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2155765" y="259864"/>
            <a:ext cx="432048" cy="145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632061" y="90587"/>
            <a:ext cx="2307042" cy="338554"/>
          </a:xfrm>
          <a:prstGeom prst="rect">
            <a:avLst/>
          </a:prstGeom>
          <a:noFill/>
        </p:spPr>
        <p:txBody>
          <a:bodyPr wrap="none" rtlCol="0">
            <a:spAutoFit/>
          </a:bodyPr>
          <a:lstStyle/>
          <a:p>
            <a:r>
              <a:rPr lang="ru-RU" sz="1600" b="1" dirty="0">
                <a:solidFill>
                  <a:prstClr val="black"/>
                </a:solidFill>
                <a:latin typeface="Comic Sans MS" pitchFamily="66" charset="0"/>
              </a:rPr>
              <a:t>Девочки и мальчики</a:t>
            </a:r>
          </a:p>
        </p:txBody>
      </p:sp>
      <p:sp>
        <p:nvSpPr>
          <p:cNvPr id="27" name="Овал 26"/>
          <p:cNvSpPr/>
          <p:nvPr/>
        </p:nvSpPr>
        <p:spPr>
          <a:xfrm>
            <a:off x="372432" y="1793151"/>
            <a:ext cx="1944216" cy="86409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28" name="Овал 27"/>
          <p:cNvSpPr/>
          <p:nvPr/>
        </p:nvSpPr>
        <p:spPr>
          <a:xfrm>
            <a:off x="493974" y="3426688"/>
            <a:ext cx="1944216" cy="91017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29" name="TextBox 28"/>
          <p:cNvSpPr txBox="1"/>
          <p:nvPr/>
        </p:nvSpPr>
        <p:spPr>
          <a:xfrm>
            <a:off x="629952" y="1953706"/>
            <a:ext cx="1489510" cy="646331"/>
          </a:xfrm>
          <a:prstGeom prst="rect">
            <a:avLst/>
          </a:prstGeom>
          <a:noFill/>
        </p:spPr>
        <p:txBody>
          <a:bodyPr wrap="none" rtlCol="0">
            <a:spAutoFit/>
          </a:bodyPr>
          <a:lstStyle/>
          <a:p>
            <a:r>
              <a:rPr lang="ru-RU" b="1" dirty="0">
                <a:solidFill>
                  <a:prstClr val="black"/>
                </a:solidFill>
                <a:latin typeface="Comic Sans MS" pitchFamily="66" charset="0"/>
              </a:rPr>
              <a:t>Что такое </a:t>
            </a:r>
          </a:p>
          <a:p>
            <a:r>
              <a:rPr lang="ru-RU" b="1" dirty="0">
                <a:solidFill>
                  <a:prstClr val="black"/>
                </a:solidFill>
                <a:latin typeface="Comic Sans MS" pitchFamily="66" charset="0"/>
              </a:rPr>
              <a:t>организм??</a:t>
            </a:r>
          </a:p>
        </p:txBody>
      </p:sp>
      <p:cxnSp>
        <p:nvCxnSpPr>
          <p:cNvPr id="30" name="Прямая со стрелкой 29"/>
          <p:cNvCxnSpPr/>
          <p:nvPr/>
        </p:nvCxnSpPr>
        <p:spPr>
          <a:xfrm flipH="1">
            <a:off x="421838" y="2600037"/>
            <a:ext cx="195680" cy="2889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421838" y="4122648"/>
            <a:ext cx="166933" cy="113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0" y="2841913"/>
            <a:ext cx="2238113" cy="584775"/>
          </a:xfrm>
          <a:prstGeom prst="rect">
            <a:avLst/>
          </a:prstGeom>
          <a:noFill/>
        </p:spPr>
        <p:txBody>
          <a:bodyPr wrap="none" rtlCol="0">
            <a:spAutoFit/>
          </a:bodyPr>
          <a:lstStyle/>
          <a:p>
            <a:r>
              <a:rPr lang="ru-RU" sz="1600" b="1" dirty="0">
                <a:solidFill>
                  <a:prstClr val="black"/>
                </a:solidFill>
                <a:latin typeface="Comic Sans MS" pitchFamily="66" charset="0"/>
              </a:rPr>
              <a:t>Мои части тела</a:t>
            </a:r>
          </a:p>
          <a:p>
            <a:r>
              <a:rPr lang="ru-RU" sz="1600" b="1" dirty="0">
                <a:solidFill>
                  <a:prstClr val="black"/>
                </a:solidFill>
                <a:latin typeface="Comic Sans MS" pitchFamily="66" charset="0"/>
              </a:rPr>
              <a:t>(строение человека)</a:t>
            </a:r>
          </a:p>
        </p:txBody>
      </p:sp>
      <p:sp>
        <p:nvSpPr>
          <p:cNvPr id="40" name="TextBox 39"/>
          <p:cNvSpPr txBox="1"/>
          <p:nvPr/>
        </p:nvSpPr>
        <p:spPr>
          <a:xfrm>
            <a:off x="69534" y="4281580"/>
            <a:ext cx="2701381" cy="338554"/>
          </a:xfrm>
          <a:prstGeom prst="rect">
            <a:avLst/>
          </a:prstGeom>
          <a:noFill/>
        </p:spPr>
        <p:txBody>
          <a:bodyPr wrap="none" rtlCol="0">
            <a:spAutoFit/>
          </a:bodyPr>
          <a:lstStyle/>
          <a:p>
            <a:r>
              <a:rPr lang="ru-RU" sz="1600" b="1" dirty="0">
                <a:solidFill>
                  <a:prstClr val="black"/>
                </a:solidFill>
                <a:latin typeface="Comic Sans MS" pitchFamily="66" charset="0"/>
              </a:rPr>
              <a:t>Из чего состоит скелет?</a:t>
            </a:r>
          </a:p>
        </p:txBody>
      </p:sp>
      <p:sp>
        <p:nvSpPr>
          <p:cNvPr id="41" name="TextBox 40"/>
          <p:cNvSpPr txBox="1"/>
          <p:nvPr/>
        </p:nvSpPr>
        <p:spPr>
          <a:xfrm>
            <a:off x="872283" y="3589362"/>
            <a:ext cx="1225015" cy="646331"/>
          </a:xfrm>
          <a:prstGeom prst="rect">
            <a:avLst/>
          </a:prstGeom>
          <a:noFill/>
        </p:spPr>
        <p:txBody>
          <a:bodyPr wrap="none" rtlCol="0">
            <a:spAutoFit/>
          </a:bodyPr>
          <a:lstStyle/>
          <a:p>
            <a:r>
              <a:rPr lang="ru-RU" b="1" dirty="0">
                <a:solidFill>
                  <a:prstClr val="black"/>
                </a:solidFill>
                <a:latin typeface="Comic Sans MS" pitchFamily="66" charset="0"/>
              </a:rPr>
              <a:t>Скелет </a:t>
            </a:r>
          </a:p>
          <a:p>
            <a:r>
              <a:rPr lang="ru-RU" b="1" dirty="0">
                <a:solidFill>
                  <a:prstClr val="black"/>
                </a:solidFill>
                <a:latin typeface="Comic Sans MS" pitchFamily="66" charset="0"/>
              </a:rPr>
              <a:t>человека</a:t>
            </a:r>
          </a:p>
        </p:txBody>
      </p:sp>
      <p:cxnSp>
        <p:nvCxnSpPr>
          <p:cNvPr id="44" name="Прямая со стрелкой 43"/>
          <p:cNvCxnSpPr/>
          <p:nvPr/>
        </p:nvCxnSpPr>
        <p:spPr>
          <a:xfrm flipH="1">
            <a:off x="547733" y="4179170"/>
            <a:ext cx="324550" cy="1122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a:off x="2316648" y="4122648"/>
            <a:ext cx="610109" cy="381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1835696" y="4336866"/>
            <a:ext cx="1080120" cy="15536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a:stCxn id="28" idx="5"/>
          </p:cNvCxnSpPr>
          <p:nvPr/>
        </p:nvCxnSpPr>
        <p:spPr>
          <a:xfrm>
            <a:off x="2153466" y="4203574"/>
            <a:ext cx="773291" cy="653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93974" y="6396335"/>
            <a:ext cx="6115593" cy="338554"/>
          </a:xfrm>
          <a:prstGeom prst="rect">
            <a:avLst/>
          </a:prstGeom>
          <a:noFill/>
        </p:spPr>
        <p:txBody>
          <a:bodyPr wrap="square" rtlCol="0">
            <a:spAutoFit/>
          </a:bodyPr>
          <a:lstStyle/>
          <a:p>
            <a:r>
              <a:rPr lang="ru-RU" sz="1600" b="1" dirty="0">
                <a:solidFill>
                  <a:prstClr val="black"/>
                </a:solidFill>
                <a:latin typeface="Comic Sans MS" pitchFamily="66" charset="0"/>
              </a:rPr>
              <a:t>Как развивать и укреплять  кости и мышцы?</a:t>
            </a:r>
          </a:p>
        </p:txBody>
      </p:sp>
      <p:sp>
        <p:nvSpPr>
          <p:cNvPr id="51" name="TextBox 50"/>
          <p:cNvSpPr txBox="1"/>
          <p:nvPr/>
        </p:nvSpPr>
        <p:spPr>
          <a:xfrm>
            <a:off x="2926757" y="5006186"/>
            <a:ext cx="1697901" cy="584775"/>
          </a:xfrm>
          <a:prstGeom prst="rect">
            <a:avLst/>
          </a:prstGeom>
          <a:noFill/>
        </p:spPr>
        <p:txBody>
          <a:bodyPr wrap="none" rtlCol="0">
            <a:spAutoFit/>
          </a:bodyPr>
          <a:lstStyle/>
          <a:p>
            <a:r>
              <a:rPr lang="ru-RU" sz="1600" b="1" dirty="0">
                <a:solidFill>
                  <a:prstClr val="black"/>
                </a:solidFill>
                <a:latin typeface="Comic Sans MS" pitchFamily="66" charset="0"/>
              </a:rPr>
              <a:t>Как двигается </a:t>
            </a:r>
          </a:p>
          <a:p>
            <a:r>
              <a:rPr lang="ru-RU" sz="1600" b="1" dirty="0">
                <a:solidFill>
                  <a:prstClr val="black"/>
                </a:solidFill>
                <a:latin typeface="Comic Sans MS" pitchFamily="66" charset="0"/>
              </a:rPr>
              <a:t>наше тело?</a:t>
            </a:r>
          </a:p>
        </p:txBody>
      </p:sp>
      <p:sp>
        <p:nvSpPr>
          <p:cNvPr id="52" name="TextBox 51"/>
          <p:cNvSpPr txBox="1"/>
          <p:nvPr/>
        </p:nvSpPr>
        <p:spPr>
          <a:xfrm>
            <a:off x="182405" y="5836622"/>
            <a:ext cx="2319866" cy="338554"/>
          </a:xfrm>
          <a:prstGeom prst="rect">
            <a:avLst/>
          </a:prstGeom>
          <a:noFill/>
        </p:spPr>
        <p:txBody>
          <a:bodyPr wrap="none" rtlCol="0">
            <a:spAutoFit/>
          </a:bodyPr>
          <a:lstStyle/>
          <a:p>
            <a:r>
              <a:rPr lang="ru-RU" sz="1600" b="1" dirty="0">
                <a:solidFill>
                  <a:prstClr val="black"/>
                </a:solidFill>
                <a:latin typeface="Comic Sans MS" pitchFamily="66" charset="0"/>
              </a:rPr>
              <a:t>Как устроены кости?</a:t>
            </a:r>
          </a:p>
        </p:txBody>
      </p:sp>
      <p:sp>
        <p:nvSpPr>
          <p:cNvPr id="53" name="TextBox 52"/>
          <p:cNvSpPr txBox="1"/>
          <p:nvPr/>
        </p:nvSpPr>
        <p:spPr>
          <a:xfrm>
            <a:off x="69534" y="5301208"/>
            <a:ext cx="3379200" cy="338554"/>
          </a:xfrm>
          <a:prstGeom prst="rect">
            <a:avLst/>
          </a:prstGeom>
          <a:noFill/>
        </p:spPr>
        <p:txBody>
          <a:bodyPr wrap="square" rtlCol="0">
            <a:spAutoFit/>
          </a:bodyPr>
          <a:lstStyle/>
          <a:p>
            <a:r>
              <a:rPr lang="ru-RU" sz="1600" b="1" dirty="0">
                <a:solidFill>
                  <a:prstClr val="black"/>
                </a:solidFill>
                <a:latin typeface="Comic Sans MS" pitchFamily="66" charset="0"/>
              </a:rPr>
              <a:t>Сколько костей в скелет?</a:t>
            </a:r>
          </a:p>
        </p:txBody>
      </p:sp>
      <p:sp>
        <p:nvSpPr>
          <p:cNvPr id="54" name="TextBox 53"/>
          <p:cNvSpPr txBox="1"/>
          <p:nvPr/>
        </p:nvSpPr>
        <p:spPr>
          <a:xfrm>
            <a:off x="102255" y="4805699"/>
            <a:ext cx="2396810" cy="338554"/>
          </a:xfrm>
          <a:prstGeom prst="rect">
            <a:avLst/>
          </a:prstGeom>
          <a:noFill/>
        </p:spPr>
        <p:txBody>
          <a:bodyPr wrap="none" rtlCol="0">
            <a:spAutoFit/>
          </a:bodyPr>
          <a:lstStyle/>
          <a:p>
            <a:r>
              <a:rPr lang="ru-RU" sz="1600" b="1" dirty="0">
                <a:solidFill>
                  <a:prstClr val="black"/>
                </a:solidFill>
                <a:latin typeface="Comic Sans MS" pitchFamily="66" charset="0"/>
              </a:rPr>
              <a:t>Какие бывают кости?</a:t>
            </a:r>
          </a:p>
        </p:txBody>
      </p:sp>
      <p:sp>
        <p:nvSpPr>
          <p:cNvPr id="70" name="TextBox 69"/>
          <p:cNvSpPr txBox="1"/>
          <p:nvPr/>
        </p:nvSpPr>
        <p:spPr>
          <a:xfrm>
            <a:off x="2667620" y="4518783"/>
            <a:ext cx="2132315" cy="338554"/>
          </a:xfrm>
          <a:prstGeom prst="rect">
            <a:avLst/>
          </a:prstGeom>
          <a:noFill/>
        </p:spPr>
        <p:txBody>
          <a:bodyPr wrap="none" rtlCol="0">
            <a:spAutoFit/>
          </a:bodyPr>
          <a:lstStyle/>
          <a:p>
            <a:r>
              <a:rPr lang="ru-RU" sz="1600" b="1" dirty="0">
                <a:solidFill>
                  <a:prstClr val="black"/>
                </a:solidFill>
                <a:latin typeface="Comic Sans MS" pitchFamily="66" charset="0"/>
              </a:rPr>
              <a:t>Что такое мышцы?</a:t>
            </a:r>
          </a:p>
        </p:txBody>
      </p:sp>
      <p:sp>
        <p:nvSpPr>
          <p:cNvPr id="71" name="TextBox 70"/>
          <p:cNvSpPr txBox="1"/>
          <p:nvPr/>
        </p:nvSpPr>
        <p:spPr>
          <a:xfrm>
            <a:off x="2757537" y="5890485"/>
            <a:ext cx="1781258" cy="338554"/>
          </a:xfrm>
          <a:prstGeom prst="rect">
            <a:avLst/>
          </a:prstGeom>
          <a:noFill/>
        </p:spPr>
        <p:txBody>
          <a:bodyPr wrap="square" rtlCol="0">
            <a:spAutoFit/>
          </a:bodyPr>
          <a:lstStyle/>
          <a:p>
            <a:r>
              <a:rPr lang="ru-RU" sz="1600" b="1" dirty="0">
                <a:solidFill>
                  <a:prstClr val="black"/>
                </a:solidFill>
                <a:latin typeface="Comic Sans MS" pitchFamily="66" charset="0"/>
              </a:rPr>
              <a:t>Работа мышц</a:t>
            </a:r>
          </a:p>
        </p:txBody>
      </p:sp>
      <p:cxnSp>
        <p:nvCxnSpPr>
          <p:cNvPr id="72" name="Прямая со стрелкой 71"/>
          <p:cNvCxnSpPr/>
          <p:nvPr/>
        </p:nvCxnSpPr>
        <p:spPr>
          <a:xfrm flipH="1">
            <a:off x="872283" y="4336866"/>
            <a:ext cx="246773" cy="15536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p:nvPr/>
        </p:nvCxnSpPr>
        <p:spPr>
          <a:xfrm>
            <a:off x="7450793" y="881777"/>
            <a:ext cx="41360" cy="763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p:nvPr/>
        </p:nvCxnSpPr>
        <p:spPr>
          <a:xfrm>
            <a:off x="1331920" y="4336866"/>
            <a:ext cx="12620" cy="2059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675954" y="3072205"/>
            <a:ext cx="997389" cy="830997"/>
          </a:xfrm>
          <a:prstGeom prst="rect">
            <a:avLst/>
          </a:prstGeom>
          <a:noFill/>
        </p:spPr>
        <p:txBody>
          <a:bodyPr wrap="none" rtlCol="0">
            <a:spAutoFit/>
          </a:bodyPr>
          <a:lstStyle/>
          <a:p>
            <a:r>
              <a:rPr lang="ru-RU" sz="1600" b="1" dirty="0">
                <a:solidFill>
                  <a:prstClr val="black"/>
                </a:solidFill>
                <a:latin typeface="Comic Sans MS" pitchFamily="66" charset="0"/>
              </a:rPr>
              <a:t>Лёгкие</a:t>
            </a:r>
          </a:p>
          <a:p>
            <a:r>
              <a:rPr lang="ru-RU" sz="1600" b="1" dirty="0">
                <a:solidFill>
                  <a:prstClr val="black"/>
                </a:solidFill>
                <a:latin typeface="Comic Sans MS" pitchFamily="66" charset="0"/>
              </a:rPr>
              <a:t>Бронхи,</a:t>
            </a:r>
          </a:p>
          <a:p>
            <a:r>
              <a:rPr lang="ru-RU" sz="1600" b="1" dirty="0">
                <a:solidFill>
                  <a:prstClr val="black"/>
                </a:solidFill>
                <a:latin typeface="Comic Sans MS" pitchFamily="66" charset="0"/>
              </a:rPr>
              <a:t>трахеи</a:t>
            </a:r>
          </a:p>
        </p:txBody>
      </p:sp>
      <p:sp>
        <p:nvSpPr>
          <p:cNvPr id="87" name="TextBox 86"/>
          <p:cNvSpPr txBox="1"/>
          <p:nvPr/>
        </p:nvSpPr>
        <p:spPr>
          <a:xfrm>
            <a:off x="2722824" y="3995535"/>
            <a:ext cx="1861407" cy="338554"/>
          </a:xfrm>
          <a:prstGeom prst="rect">
            <a:avLst/>
          </a:prstGeom>
          <a:noFill/>
        </p:spPr>
        <p:txBody>
          <a:bodyPr wrap="none" rtlCol="0">
            <a:spAutoFit/>
          </a:bodyPr>
          <a:lstStyle/>
          <a:p>
            <a:r>
              <a:rPr lang="ru-RU" sz="1600" b="1" dirty="0">
                <a:solidFill>
                  <a:prstClr val="black"/>
                </a:solidFill>
                <a:latin typeface="Comic Sans MS" pitchFamily="66" charset="0"/>
              </a:rPr>
              <a:t>Как мы дышим?</a:t>
            </a:r>
          </a:p>
        </p:txBody>
      </p:sp>
      <p:sp>
        <p:nvSpPr>
          <p:cNvPr id="88" name="TextBox 87"/>
          <p:cNvSpPr txBox="1"/>
          <p:nvPr/>
        </p:nvSpPr>
        <p:spPr>
          <a:xfrm>
            <a:off x="3103946" y="1952054"/>
            <a:ext cx="2385589" cy="369332"/>
          </a:xfrm>
          <a:prstGeom prst="rect">
            <a:avLst/>
          </a:prstGeom>
          <a:noFill/>
        </p:spPr>
        <p:txBody>
          <a:bodyPr wrap="none" rtlCol="0">
            <a:spAutoFit/>
          </a:bodyPr>
          <a:lstStyle/>
          <a:p>
            <a:r>
              <a:rPr lang="ru-RU" b="1" dirty="0">
                <a:solidFill>
                  <a:prstClr val="black"/>
                </a:solidFill>
                <a:latin typeface="Comic Sans MS" pitchFamily="66" charset="0"/>
              </a:rPr>
              <a:t>«Я И МОЁ  ТЕЛО»</a:t>
            </a:r>
          </a:p>
        </p:txBody>
      </p:sp>
      <p:cxnSp>
        <p:nvCxnSpPr>
          <p:cNvPr id="89" name="Прямая со стрелкой 88"/>
          <p:cNvCxnSpPr/>
          <p:nvPr/>
        </p:nvCxnSpPr>
        <p:spPr>
          <a:xfrm flipH="1">
            <a:off x="5605666" y="823348"/>
            <a:ext cx="203932" cy="237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p:nvPr/>
        </p:nvCxnSpPr>
        <p:spPr>
          <a:xfrm>
            <a:off x="4049152" y="3571866"/>
            <a:ext cx="592211" cy="12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flipH="1">
            <a:off x="3043775" y="3716915"/>
            <a:ext cx="226741" cy="269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p:nvPr/>
        </p:nvCxnSpPr>
        <p:spPr>
          <a:xfrm flipH="1">
            <a:off x="6195648" y="856171"/>
            <a:ext cx="181913" cy="4807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6" name="Овал 95"/>
          <p:cNvSpPr/>
          <p:nvPr/>
        </p:nvSpPr>
        <p:spPr>
          <a:xfrm>
            <a:off x="2648363" y="2820702"/>
            <a:ext cx="1944216" cy="910178"/>
          </a:xfrm>
          <a:prstGeom prst="ellipse">
            <a:avLst/>
          </a:prstGeom>
          <a:solidFill>
            <a:srgbClr val="FFCC66"/>
          </a:solidFill>
          <a:ln>
            <a:solidFill>
              <a:srgbClr val="FFCC66"/>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86" name="TextBox 85"/>
          <p:cNvSpPr txBox="1"/>
          <p:nvPr/>
        </p:nvSpPr>
        <p:spPr>
          <a:xfrm>
            <a:off x="3040467" y="2952157"/>
            <a:ext cx="1152880" cy="646331"/>
          </a:xfrm>
          <a:prstGeom prst="rect">
            <a:avLst/>
          </a:prstGeom>
          <a:noFill/>
        </p:spPr>
        <p:txBody>
          <a:bodyPr wrap="none" rtlCol="0">
            <a:spAutoFit/>
          </a:bodyPr>
          <a:lstStyle/>
          <a:p>
            <a:r>
              <a:rPr lang="ru-RU" b="1" dirty="0">
                <a:solidFill>
                  <a:prstClr val="black"/>
                </a:solidFill>
                <a:latin typeface="Comic Sans MS" pitchFamily="66" charset="0"/>
              </a:rPr>
              <a:t>Органы </a:t>
            </a:r>
          </a:p>
          <a:p>
            <a:r>
              <a:rPr lang="ru-RU" b="1" dirty="0">
                <a:solidFill>
                  <a:prstClr val="black"/>
                </a:solidFill>
                <a:latin typeface="Comic Sans MS" pitchFamily="66" charset="0"/>
              </a:rPr>
              <a:t>дыхания</a:t>
            </a:r>
          </a:p>
        </p:txBody>
      </p:sp>
      <p:sp>
        <p:nvSpPr>
          <p:cNvPr id="114" name="Овал 113"/>
          <p:cNvSpPr/>
          <p:nvPr/>
        </p:nvSpPr>
        <p:spPr>
          <a:xfrm>
            <a:off x="5505223" y="2506335"/>
            <a:ext cx="1744675" cy="86409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15" name="Овал 114"/>
          <p:cNvSpPr/>
          <p:nvPr/>
        </p:nvSpPr>
        <p:spPr>
          <a:xfrm>
            <a:off x="5456828" y="90587"/>
            <a:ext cx="3221411" cy="7655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16" name="TextBox 115"/>
          <p:cNvSpPr txBox="1"/>
          <p:nvPr/>
        </p:nvSpPr>
        <p:spPr>
          <a:xfrm>
            <a:off x="4447258" y="953758"/>
            <a:ext cx="1356462" cy="584775"/>
          </a:xfrm>
          <a:prstGeom prst="rect">
            <a:avLst/>
          </a:prstGeom>
          <a:noFill/>
        </p:spPr>
        <p:txBody>
          <a:bodyPr wrap="none" rtlCol="0">
            <a:spAutoFit/>
          </a:bodyPr>
          <a:lstStyle/>
          <a:p>
            <a:r>
              <a:rPr lang="ru-RU" sz="1600" b="1" dirty="0">
                <a:solidFill>
                  <a:prstClr val="black"/>
                </a:solidFill>
                <a:latin typeface="Comic Sans MS" pitchFamily="66" charset="0"/>
              </a:rPr>
              <a:t>Зачем нам </a:t>
            </a:r>
          </a:p>
          <a:p>
            <a:r>
              <a:rPr lang="ru-RU" sz="1600" b="1" dirty="0">
                <a:solidFill>
                  <a:prstClr val="black"/>
                </a:solidFill>
                <a:latin typeface="Comic Sans MS" pitchFamily="66" charset="0"/>
              </a:rPr>
              <a:t>сердце?</a:t>
            </a:r>
          </a:p>
        </p:txBody>
      </p:sp>
      <p:sp>
        <p:nvSpPr>
          <p:cNvPr id="117" name="TextBox 116"/>
          <p:cNvSpPr txBox="1"/>
          <p:nvPr/>
        </p:nvSpPr>
        <p:spPr>
          <a:xfrm>
            <a:off x="6682361" y="1135977"/>
            <a:ext cx="2938583" cy="338554"/>
          </a:xfrm>
          <a:prstGeom prst="rect">
            <a:avLst/>
          </a:prstGeom>
          <a:noFill/>
        </p:spPr>
        <p:txBody>
          <a:bodyPr wrap="square" rtlCol="0">
            <a:spAutoFit/>
          </a:bodyPr>
          <a:lstStyle/>
          <a:p>
            <a:r>
              <a:rPr lang="ru-RU" sz="1600" b="1" dirty="0">
                <a:solidFill>
                  <a:prstClr val="black"/>
                </a:solidFill>
                <a:latin typeface="Comic Sans MS" pitchFamily="66" charset="0"/>
              </a:rPr>
              <a:t>Кровеносная система</a:t>
            </a:r>
          </a:p>
        </p:txBody>
      </p:sp>
      <p:sp>
        <p:nvSpPr>
          <p:cNvPr id="118" name="TextBox 117"/>
          <p:cNvSpPr txBox="1"/>
          <p:nvPr/>
        </p:nvSpPr>
        <p:spPr>
          <a:xfrm>
            <a:off x="6889625" y="1664927"/>
            <a:ext cx="2103461" cy="338554"/>
          </a:xfrm>
          <a:prstGeom prst="rect">
            <a:avLst/>
          </a:prstGeom>
          <a:noFill/>
        </p:spPr>
        <p:txBody>
          <a:bodyPr wrap="none" rtlCol="0">
            <a:spAutoFit/>
          </a:bodyPr>
          <a:lstStyle/>
          <a:p>
            <a:r>
              <a:rPr lang="ru-RU" sz="1600" b="1" dirty="0">
                <a:solidFill>
                  <a:prstClr val="black"/>
                </a:solidFill>
                <a:latin typeface="Comic Sans MS" pitchFamily="66" charset="0"/>
              </a:rPr>
              <a:t>Что такое сосуды?</a:t>
            </a:r>
          </a:p>
        </p:txBody>
      </p:sp>
      <p:sp>
        <p:nvSpPr>
          <p:cNvPr id="119" name="TextBox 118"/>
          <p:cNvSpPr txBox="1"/>
          <p:nvPr/>
        </p:nvSpPr>
        <p:spPr>
          <a:xfrm>
            <a:off x="5666762" y="150954"/>
            <a:ext cx="2895344" cy="646331"/>
          </a:xfrm>
          <a:prstGeom prst="rect">
            <a:avLst/>
          </a:prstGeom>
          <a:noFill/>
        </p:spPr>
        <p:txBody>
          <a:bodyPr wrap="none" rtlCol="0">
            <a:spAutoFit/>
          </a:bodyPr>
          <a:lstStyle/>
          <a:p>
            <a:r>
              <a:rPr lang="ru-RU" b="1" dirty="0">
                <a:solidFill>
                  <a:prstClr val="black"/>
                </a:solidFill>
                <a:latin typeface="Comic Sans MS" pitchFamily="66" charset="0"/>
              </a:rPr>
              <a:t>Сердечно – сосудистая </a:t>
            </a:r>
          </a:p>
          <a:p>
            <a:r>
              <a:rPr lang="ru-RU" b="1" dirty="0">
                <a:solidFill>
                  <a:prstClr val="black"/>
                </a:solidFill>
                <a:latin typeface="Comic Sans MS" pitchFamily="66" charset="0"/>
              </a:rPr>
              <a:t>           система</a:t>
            </a:r>
          </a:p>
        </p:txBody>
      </p:sp>
      <p:cxnSp>
        <p:nvCxnSpPr>
          <p:cNvPr id="126" name="Прямая со стрелкой 125"/>
          <p:cNvCxnSpPr>
            <a:stCxn id="154" idx="3"/>
          </p:cNvCxnSpPr>
          <p:nvPr/>
        </p:nvCxnSpPr>
        <p:spPr>
          <a:xfrm flipH="1">
            <a:off x="5008699" y="4581500"/>
            <a:ext cx="228972" cy="2827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7" name="Прямая со стрелкой 126"/>
          <p:cNvCxnSpPr/>
          <p:nvPr/>
        </p:nvCxnSpPr>
        <p:spPr>
          <a:xfrm flipH="1">
            <a:off x="6682362" y="881777"/>
            <a:ext cx="68526" cy="1286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p:nvPr/>
        </p:nvCxnSpPr>
        <p:spPr>
          <a:xfrm>
            <a:off x="7352279" y="4231233"/>
            <a:ext cx="33581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9" name="Прямая со стрелкой 128"/>
          <p:cNvCxnSpPr/>
          <p:nvPr/>
        </p:nvCxnSpPr>
        <p:spPr>
          <a:xfrm>
            <a:off x="8740107" y="3199185"/>
            <a:ext cx="216883" cy="227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0" name="Прямая со стрелкой 129"/>
          <p:cNvCxnSpPr>
            <a:stCxn id="115" idx="4"/>
          </p:cNvCxnSpPr>
          <p:nvPr/>
        </p:nvCxnSpPr>
        <p:spPr>
          <a:xfrm>
            <a:off x="7067534" y="856171"/>
            <a:ext cx="0" cy="3113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6195648" y="3487703"/>
            <a:ext cx="2984882" cy="338554"/>
          </a:xfrm>
          <a:prstGeom prst="rect">
            <a:avLst/>
          </a:prstGeom>
          <a:noFill/>
        </p:spPr>
        <p:txBody>
          <a:bodyPr wrap="square" rtlCol="0">
            <a:spAutoFit/>
          </a:bodyPr>
          <a:lstStyle/>
          <a:p>
            <a:r>
              <a:rPr lang="ru-RU" sz="1600" b="1" dirty="0">
                <a:solidFill>
                  <a:prstClr val="black"/>
                </a:solidFill>
                <a:latin typeface="Comic Sans MS" pitchFamily="66" charset="0"/>
              </a:rPr>
              <a:t>Следит за очисткой  крови</a:t>
            </a:r>
          </a:p>
        </p:txBody>
      </p:sp>
      <p:sp>
        <p:nvSpPr>
          <p:cNvPr id="136" name="TextBox 135"/>
          <p:cNvSpPr txBox="1"/>
          <p:nvPr/>
        </p:nvSpPr>
        <p:spPr>
          <a:xfrm>
            <a:off x="7688089" y="4066416"/>
            <a:ext cx="1021433" cy="584775"/>
          </a:xfrm>
          <a:prstGeom prst="rect">
            <a:avLst/>
          </a:prstGeom>
          <a:noFill/>
        </p:spPr>
        <p:txBody>
          <a:bodyPr wrap="none" rtlCol="0">
            <a:spAutoFit/>
          </a:bodyPr>
          <a:lstStyle/>
          <a:p>
            <a:r>
              <a:rPr lang="ru-RU" sz="1600" b="1" dirty="0">
                <a:solidFill>
                  <a:prstClr val="black"/>
                </a:solidFill>
                <a:latin typeface="Comic Sans MS" pitchFamily="66" charset="0"/>
              </a:rPr>
              <a:t>Что мы </a:t>
            </a:r>
          </a:p>
          <a:p>
            <a:r>
              <a:rPr lang="ru-RU" sz="1600" b="1" dirty="0">
                <a:solidFill>
                  <a:prstClr val="black"/>
                </a:solidFill>
                <a:latin typeface="Comic Sans MS" pitchFamily="66" charset="0"/>
              </a:rPr>
              <a:t>едим?</a:t>
            </a:r>
          </a:p>
        </p:txBody>
      </p:sp>
      <p:sp>
        <p:nvSpPr>
          <p:cNvPr id="137" name="TextBox 136"/>
          <p:cNvSpPr txBox="1"/>
          <p:nvPr/>
        </p:nvSpPr>
        <p:spPr>
          <a:xfrm>
            <a:off x="5702032" y="2167781"/>
            <a:ext cx="3313728" cy="338554"/>
          </a:xfrm>
          <a:prstGeom prst="rect">
            <a:avLst/>
          </a:prstGeom>
          <a:noFill/>
        </p:spPr>
        <p:txBody>
          <a:bodyPr wrap="none" rtlCol="0">
            <a:spAutoFit/>
          </a:bodyPr>
          <a:lstStyle/>
          <a:p>
            <a:r>
              <a:rPr lang="ru-RU" sz="1600" b="1" dirty="0">
                <a:solidFill>
                  <a:prstClr val="black"/>
                </a:solidFill>
                <a:latin typeface="Comic Sans MS" pitchFamily="66" charset="0"/>
              </a:rPr>
              <a:t>Как движется кровь по венам?</a:t>
            </a:r>
          </a:p>
        </p:txBody>
      </p:sp>
      <p:sp>
        <p:nvSpPr>
          <p:cNvPr id="149" name="TextBox 148"/>
          <p:cNvSpPr txBox="1"/>
          <p:nvPr/>
        </p:nvSpPr>
        <p:spPr>
          <a:xfrm>
            <a:off x="7577206" y="6396335"/>
            <a:ext cx="1603324" cy="338554"/>
          </a:xfrm>
          <a:prstGeom prst="rect">
            <a:avLst/>
          </a:prstGeom>
          <a:noFill/>
        </p:spPr>
        <p:txBody>
          <a:bodyPr wrap="none" rtlCol="0">
            <a:spAutoFit/>
          </a:bodyPr>
          <a:lstStyle/>
          <a:p>
            <a:r>
              <a:rPr lang="ru-RU" sz="1600" b="1" dirty="0">
                <a:solidFill>
                  <a:prstClr val="black"/>
                </a:solidFill>
                <a:latin typeface="Comic Sans MS" pitchFamily="66" charset="0"/>
              </a:rPr>
              <a:t>Уход ногтями</a:t>
            </a:r>
          </a:p>
        </p:txBody>
      </p:sp>
      <p:sp>
        <p:nvSpPr>
          <p:cNvPr id="150" name="TextBox 149"/>
          <p:cNvSpPr txBox="1"/>
          <p:nvPr/>
        </p:nvSpPr>
        <p:spPr>
          <a:xfrm>
            <a:off x="4644836" y="4960019"/>
            <a:ext cx="2000869" cy="338554"/>
          </a:xfrm>
          <a:prstGeom prst="rect">
            <a:avLst/>
          </a:prstGeom>
          <a:noFill/>
        </p:spPr>
        <p:txBody>
          <a:bodyPr wrap="none" rtlCol="0">
            <a:spAutoFit/>
          </a:bodyPr>
          <a:lstStyle/>
          <a:p>
            <a:r>
              <a:rPr lang="ru-RU" sz="1600" b="1" dirty="0">
                <a:solidFill>
                  <a:prstClr val="black"/>
                </a:solidFill>
                <a:latin typeface="Comic Sans MS" pitchFamily="66" charset="0"/>
              </a:rPr>
              <a:t>Куда делась еда?</a:t>
            </a:r>
          </a:p>
        </p:txBody>
      </p:sp>
      <p:sp>
        <p:nvSpPr>
          <p:cNvPr id="151" name="TextBox 150"/>
          <p:cNvSpPr txBox="1"/>
          <p:nvPr/>
        </p:nvSpPr>
        <p:spPr>
          <a:xfrm>
            <a:off x="5747478" y="2645297"/>
            <a:ext cx="2487280" cy="646331"/>
          </a:xfrm>
          <a:prstGeom prst="rect">
            <a:avLst/>
          </a:prstGeom>
          <a:noFill/>
        </p:spPr>
        <p:txBody>
          <a:bodyPr wrap="square" rtlCol="0">
            <a:spAutoFit/>
          </a:bodyPr>
          <a:lstStyle/>
          <a:p>
            <a:r>
              <a:rPr lang="ru-RU" b="1" dirty="0">
                <a:solidFill>
                  <a:prstClr val="black"/>
                </a:solidFill>
                <a:latin typeface="Comic Sans MS" pitchFamily="66" charset="0"/>
              </a:rPr>
              <a:t>Нервная </a:t>
            </a:r>
          </a:p>
          <a:p>
            <a:r>
              <a:rPr lang="ru-RU" b="1" dirty="0">
                <a:solidFill>
                  <a:prstClr val="black"/>
                </a:solidFill>
                <a:latin typeface="Comic Sans MS" pitchFamily="66" charset="0"/>
              </a:rPr>
              <a:t>система</a:t>
            </a:r>
          </a:p>
        </p:txBody>
      </p:sp>
      <p:sp>
        <p:nvSpPr>
          <p:cNvPr id="152" name="Овал 151"/>
          <p:cNvSpPr/>
          <p:nvPr/>
        </p:nvSpPr>
        <p:spPr>
          <a:xfrm>
            <a:off x="7067534" y="2468707"/>
            <a:ext cx="1999100" cy="93935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53" name="TextBox 152"/>
          <p:cNvSpPr txBox="1"/>
          <p:nvPr/>
        </p:nvSpPr>
        <p:spPr>
          <a:xfrm>
            <a:off x="7076515" y="2623214"/>
            <a:ext cx="2048959" cy="646331"/>
          </a:xfrm>
          <a:prstGeom prst="rect">
            <a:avLst/>
          </a:prstGeom>
          <a:noFill/>
        </p:spPr>
        <p:txBody>
          <a:bodyPr wrap="none" rtlCol="0">
            <a:spAutoFit/>
          </a:bodyPr>
          <a:lstStyle/>
          <a:p>
            <a:r>
              <a:rPr lang="ru-RU" b="1" dirty="0">
                <a:solidFill>
                  <a:prstClr val="black"/>
                </a:solidFill>
                <a:latin typeface="Comic Sans MS" pitchFamily="66" charset="0"/>
              </a:rPr>
              <a:t>Выделительная </a:t>
            </a:r>
          </a:p>
          <a:p>
            <a:r>
              <a:rPr lang="ru-RU" b="1" dirty="0">
                <a:solidFill>
                  <a:prstClr val="black"/>
                </a:solidFill>
                <a:latin typeface="Comic Sans MS" pitchFamily="66" charset="0"/>
              </a:rPr>
              <a:t>      система</a:t>
            </a:r>
          </a:p>
        </p:txBody>
      </p:sp>
      <p:sp>
        <p:nvSpPr>
          <p:cNvPr id="154" name="Овал 153"/>
          <p:cNvSpPr/>
          <p:nvPr/>
        </p:nvSpPr>
        <p:spPr>
          <a:xfrm>
            <a:off x="4874862" y="3843948"/>
            <a:ext cx="2477417" cy="86409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55" name="TextBox 154"/>
          <p:cNvSpPr txBox="1"/>
          <p:nvPr/>
        </p:nvSpPr>
        <p:spPr>
          <a:xfrm>
            <a:off x="5274094" y="3912527"/>
            <a:ext cx="1670650" cy="646331"/>
          </a:xfrm>
          <a:prstGeom prst="rect">
            <a:avLst/>
          </a:prstGeom>
          <a:noFill/>
        </p:spPr>
        <p:txBody>
          <a:bodyPr wrap="none" rtlCol="0">
            <a:spAutoFit/>
          </a:bodyPr>
          <a:lstStyle/>
          <a:p>
            <a:r>
              <a:rPr lang="ru-RU" b="1" dirty="0">
                <a:solidFill>
                  <a:prstClr val="black"/>
                </a:solidFill>
                <a:latin typeface="Comic Sans MS" pitchFamily="66" charset="0"/>
              </a:rPr>
              <a:t>   Органы </a:t>
            </a:r>
          </a:p>
          <a:p>
            <a:r>
              <a:rPr lang="ru-RU" b="1" dirty="0">
                <a:solidFill>
                  <a:prstClr val="black"/>
                </a:solidFill>
                <a:latin typeface="Comic Sans MS" pitchFamily="66" charset="0"/>
              </a:rPr>
              <a:t>пищеварения</a:t>
            </a:r>
          </a:p>
        </p:txBody>
      </p:sp>
      <p:cxnSp>
        <p:nvCxnSpPr>
          <p:cNvPr id="160" name="Прямая со стрелкой 159"/>
          <p:cNvCxnSpPr/>
          <p:nvPr/>
        </p:nvCxnSpPr>
        <p:spPr>
          <a:xfrm flipH="1">
            <a:off x="6889625" y="5561344"/>
            <a:ext cx="360273" cy="801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6" name="Овал 165"/>
          <p:cNvSpPr/>
          <p:nvPr/>
        </p:nvSpPr>
        <p:spPr>
          <a:xfrm>
            <a:off x="6657965" y="4623248"/>
            <a:ext cx="1944216" cy="86409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67" name="TextBox 166"/>
          <p:cNvSpPr txBox="1"/>
          <p:nvPr/>
        </p:nvSpPr>
        <p:spPr>
          <a:xfrm>
            <a:off x="7150590" y="4755391"/>
            <a:ext cx="1099981" cy="646331"/>
          </a:xfrm>
          <a:prstGeom prst="rect">
            <a:avLst/>
          </a:prstGeom>
          <a:noFill/>
        </p:spPr>
        <p:txBody>
          <a:bodyPr wrap="none" rtlCol="0">
            <a:spAutoFit/>
          </a:bodyPr>
          <a:lstStyle/>
          <a:p>
            <a:r>
              <a:rPr lang="ru-RU" b="1" dirty="0">
                <a:solidFill>
                  <a:prstClr val="black"/>
                </a:solidFill>
                <a:latin typeface="Comic Sans MS" pitchFamily="66" charset="0"/>
              </a:rPr>
              <a:t>Личная </a:t>
            </a:r>
          </a:p>
          <a:p>
            <a:r>
              <a:rPr lang="ru-RU" b="1" dirty="0">
                <a:solidFill>
                  <a:prstClr val="black"/>
                </a:solidFill>
                <a:latin typeface="Comic Sans MS" pitchFamily="66" charset="0"/>
              </a:rPr>
              <a:t>гигиена</a:t>
            </a:r>
          </a:p>
        </p:txBody>
      </p:sp>
      <p:cxnSp>
        <p:nvCxnSpPr>
          <p:cNvPr id="168" name="Прямая со стрелкой 167"/>
          <p:cNvCxnSpPr/>
          <p:nvPr/>
        </p:nvCxnSpPr>
        <p:spPr>
          <a:xfrm flipH="1">
            <a:off x="6042244" y="5366600"/>
            <a:ext cx="567324" cy="103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9" name="Прямая со стрелкой 168"/>
          <p:cNvCxnSpPr/>
          <p:nvPr/>
        </p:nvCxnSpPr>
        <p:spPr>
          <a:xfrm flipH="1">
            <a:off x="6377560" y="5470485"/>
            <a:ext cx="435410" cy="42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0" name="Прямая со стрелкой 169"/>
          <p:cNvCxnSpPr>
            <a:stCxn id="166" idx="5"/>
          </p:cNvCxnSpPr>
          <p:nvPr/>
        </p:nvCxnSpPr>
        <p:spPr>
          <a:xfrm>
            <a:off x="8317457" y="5360800"/>
            <a:ext cx="238175" cy="1561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430873" y="6384320"/>
            <a:ext cx="2047355" cy="338554"/>
          </a:xfrm>
          <a:prstGeom prst="rect">
            <a:avLst/>
          </a:prstGeom>
          <a:noFill/>
        </p:spPr>
        <p:txBody>
          <a:bodyPr wrap="none" rtlCol="0">
            <a:spAutoFit/>
          </a:bodyPr>
          <a:lstStyle/>
          <a:p>
            <a:r>
              <a:rPr lang="ru-RU" sz="1600" b="1" dirty="0">
                <a:solidFill>
                  <a:prstClr val="black"/>
                </a:solidFill>
                <a:latin typeface="Comic Sans MS" pitchFamily="66" charset="0"/>
              </a:rPr>
              <a:t>Уход за волосами</a:t>
            </a:r>
          </a:p>
        </p:txBody>
      </p:sp>
      <p:sp>
        <p:nvSpPr>
          <p:cNvPr id="174" name="TextBox 173"/>
          <p:cNvSpPr txBox="1"/>
          <p:nvPr/>
        </p:nvSpPr>
        <p:spPr>
          <a:xfrm>
            <a:off x="5127893" y="5996382"/>
            <a:ext cx="1673856" cy="338554"/>
          </a:xfrm>
          <a:prstGeom prst="rect">
            <a:avLst/>
          </a:prstGeom>
          <a:noFill/>
        </p:spPr>
        <p:txBody>
          <a:bodyPr wrap="none" rtlCol="0">
            <a:spAutoFit/>
          </a:bodyPr>
          <a:lstStyle/>
          <a:p>
            <a:r>
              <a:rPr lang="ru-RU" sz="1600" b="1" dirty="0">
                <a:solidFill>
                  <a:prstClr val="black"/>
                </a:solidFill>
                <a:latin typeface="Comic Sans MS" pitchFamily="66" charset="0"/>
              </a:rPr>
              <a:t>Уход за кожей</a:t>
            </a:r>
          </a:p>
        </p:txBody>
      </p:sp>
      <p:sp>
        <p:nvSpPr>
          <p:cNvPr id="175" name="TextBox 174"/>
          <p:cNvSpPr txBox="1"/>
          <p:nvPr/>
        </p:nvSpPr>
        <p:spPr>
          <a:xfrm>
            <a:off x="4874862" y="5366600"/>
            <a:ext cx="1165704" cy="584775"/>
          </a:xfrm>
          <a:prstGeom prst="rect">
            <a:avLst/>
          </a:prstGeom>
          <a:noFill/>
        </p:spPr>
        <p:txBody>
          <a:bodyPr wrap="none" rtlCol="0">
            <a:spAutoFit/>
          </a:bodyPr>
          <a:lstStyle/>
          <a:p>
            <a:r>
              <a:rPr lang="ru-RU" sz="1600" b="1" dirty="0">
                <a:solidFill>
                  <a:prstClr val="black"/>
                </a:solidFill>
                <a:latin typeface="Comic Sans MS" pitchFamily="66" charset="0"/>
              </a:rPr>
              <a:t>Правила </a:t>
            </a:r>
          </a:p>
          <a:p>
            <a:r>
              <a:rPr lang="ru-RU" sz="1600" b="1" dirty="0">
                <a:solidFill>
                  <a:prstClr val="black"/>
                </a:solidFill>
                <a:latin typeface="Comic Sans MS" pitchFamily="66" charset="0"/>
              </a:rPr>
              <a:t>гигиены</a:t>
            </a:r>
          </a:p>
        </p:txBody>
      </p:sp>
      <p:cxnSp>
        <p:nvCxnSpPr>
          <p:cNvPr id="180" name="Прямая со стрелкой 179"/>
          <p:cNvCxnSpPr/>
          <p:nvPr/>
        </p:nvCxnSpPr>
        <p:spPr>
          <a:xfrm>
            <a:off x="7630073" y="5568719"/>
            <a:ext cx="28844" cy="7939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7716558" y="5509187"/>
            <a:ext cx="2620561" cy="830997"/>
          </a:xfrm>
          <a:prstGeom prst="rect">
            <a:avLst/>
          </a:prstGeom>
          <a:noFill/>
        </p:spPr>
        <p:txBody>
          <a:bodyPr wrap="square" rtlCol="0">
            <a:spAutoFit/>
          </a:bodyPr>
          <a:lstStyle/>
          <a:p>
            <a:r>
              <a:rPr lang="ru-RU" sz="1600" b="1" dirty="0">
                <a:solidFill>
                  <a:prstClr val="black"/>
                </a:solidFill>
                <a:latin typeface="Comic Sans MS" pitchFamily="66" charset="0"/>
                <a:ea typeface="Times New Roman"/>
              </a:rPr>
              <a:t>Предметов                </a:t>
            </a:r>
          </a:p>
          <a:p>
            <a:r>
              <a:rPr lang="ru-RU" sz="1600" b="1" dirty="0">
                <a:solidFill>
                  <a:prstClr val="black"/>
                </a:solidFill>
                <a:latin typeface="Comic Sans MS" pitchFamily="66" charset="0"/>
                <a:ea typeface="Times New Roman"/>
              </a:rPr>
              <a:t> личной </a:t>
            </a:r>
          </a:p>
          <a:p>
            <a:r>
              <a:rPr lang="ru-RU" sz="1600" b="1" dirty="0">
                <a:solidFill>
                  <a:prstClr val="black"/>
                </a:solidFill>
                <a:latin typeface="Comic Sans MS" pitchFamily="66" charset="0"/>
                <a:ea typeface="Times New Roman"/>
              </a:rPr>
              <a:t>гигиены </a:t>
            </a:r>
            <a:endParaRPr lang="ru-RU" sz="1600" b="1" dirty="0">
              <a:solidFill>
                <a:prstClr val="black"/>
              </a:solidFill>
              <a:latin typeface="Comic Sans MS" pitchFamily="66" charset="0"/>
            </a:endParaRPr>
          </a:p>
        </p:txBody>
      </p:sp>
      <p:sp>
        <p:nvSpPr>
          <p:cNvPr id="80" name="Рамка 79"/>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latin typeface="Comic Sans MS" pitchFamily="66" charset="0"/>
            </a:endParaRPr>
          </a:p>
        </p:txBody>
      </p:sp>
    </p:spTree>
    <p:extLst>
      <p:ext uri="{BB962C8B-B14F-4D97-AF65-F5344CB8AC3E}">
        <p14:creationId xmlns:p14="http://schemas.microsoft.com/office/powerpoint/2010/main" val="316751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6623" y="978876"/>
            <a:ext cx="3428907" cy="502702"/>
          </a:xfrm>
          <a:prstGeom prst="rect">
            <a:avLst/>
          </a:prstGeom>
          <a:noFill/>
        </p:spPr>
        <p:txBody>
          <a:bodyPr wrap="square" rtlCol="0">
            <a:spAutoFit/>
          </a:bodyPr>
          <a:lstStyle/>
          <a:p>
            <a:pPr>
              <a:lnSpc>
                <a:spcPts val="1575"/>
              </a:lnSpc>
              <a:spcBef>
                <a:spcPts val="1125"/>
              </a:spcBef>
              <a:spcAft>
                <a:spcPts val="1125"/>
              </a:spcAft>
            </a:pPr>
            <a:r>
              <a:rPr lang="ru-RU" sz="1400" b="1" dirty="0">
                <a:solidFill>
                  <a:srgbClr val="000000"/>
                </a:solidFill>
                <a:latin typeface="Comic Sans MS" pitchFamily="66" charset="0"/>
                <a:ea typeface="Times New Roman"/>
                <a:cs typeface="Times New Roman"/>
              </a:rPr>
              <a:t>Рассматривание альбома                      «Профессии моих родителей»</a:t>
            </a:r>
            <a:endParaRPr lang="ru-RU" sz="1400" b="1" dirty="0">
              <a:solidFill>
                <a:prstClr val="black"/>
              </a:solidFill>
              <a:latin typeface="Comic Sans MS" pitchFamily="66" charset="0"/>
              <a:ea typeface="Calibri"/>
              <a:cs typeface="Times New Roman"/>
            </a:endParaRPr>
          </a:p>
        </p:txBody>
      </p:sp>
      <p:cxnSp>
        <p:nvCxnSpPr>
          <p:cNvPr id="3" name="Прямая со стрелкой 2"/>
          <p:cNvCxnSpPr/>
          <p:nvPr/>
        </p:nvCxnSpPr>
        <p:spPr>
          <a:xfrm flipH="1">
            <a:off x="372432" y="4202805"/>
            <a:ext cx="305887" cy="602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Овал 3"/>
          <p:cNvSpPr/>
          <p:nvPr/>
        </p:nvSpPr>
        <p:spPr>
          <a:xfrm>
            <a:off x="352694" y="3430496"/>
            <a:ext cx="1693929" cy="73387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cxnSp>
        <p:nvCxnSpPr>
          <p:cNvPr id="5" name="Прямая со стрелкой 4"/>
          <p:cNvCxnSpPr/>
          <p:nvPr/>
        </p:nvCxnSpPr>
        <p:spPr>
          <a:xfrm flipH="1">
            <a:off x="421838" y="4122648"/>
            <a:ext cx="166933" cy="113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9534" y="4281580"/>
            <a:ext cx="2387192" cy="307777"/>
          </a:xfrm>
          <a:prstGeom prst="rect">
            <a:avLst/>
          </a:prstGeom>
          <a:noFill/>
        </p:spPr>
        <p:txBody>
          <a:bodyPr wrap="none" rtlCol="0">
            <a:spAutoFit/>
          </a:bodyPr>
          <a:lstStyle/>
          <a:p>
            <a:r>
              <a:rPr lang="ru-RU" sz="1400" b="1" dirty="0">
                <a:solidFill>
                  <a:prstClr val="black"/>
                </a:solidFill>
                <a:latin typeface="Comic Sans MS" pitchFamily="66" charset="0"/>
              </a:rPr>
              <a:t>Из чего состоит скелет?</a:t>
            </a:r>
          </a:p>
        </p:txBody>
      </p:sp>
      <p:sp>
        <p:nvSpPr>
          <p:cNvPr id="7" name="TextBox 6"/>
          <p:cNvSpPr txBox="1"/>
          <p:nvPr/>
        </p:nvSpPr>
        <p:spPr>
          <a:xfrm>
            <a:off x="638278" y="3633921"/>
            <a:ext cx="1000595" cy="307777"/>
          </a:xfrm>
          <a:prstGeom prst="rect">
            <a:avLst/>
          </a:prstGeom>
          <a:noFill/>
        </p:spPr>
        <p:txBody>
          <a:bodyPr wrap="none" rtlCol="0">
            <a:spAutoFit/>
          </a:bodyPr>
          <a:lstStyle/>
          <a:p>
            <a:r>
              <a:rPr lang="ru-RU" sz="1400" b="1" dirty="0">
                <a:solidFill>
                  <a:prstClr val="black"/>
                </a:solidFill>
                <a:latin typeface="Comic Sans MS" pitchFamily="66" charset="0"/>
              </a:rPr>
              <a:t>познание</a:t>
            </a:r>
          </a:p>
        </p:txBody>
      </p:sp>
      <p:cxnSp>
        <p:nvCxnSpPr>
          <p:cNvPr id="8" name="Прямая со стрелкой 7"/>
          <p:cNvCxnSpPr/>
          <p:nvPr/>
        </p:nvCxnSpPr>
        <p:spPr>
          <a:xfrm flipH="1">
            <a:off x="547733" y="4179170"/>
            <a:ext cx="324550" cy="1122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endCxn id="60" idx="3"/>
          </p:cNvCxnSpPr>
          <p:nvPr/>
        </p:nvCxnSpPr>
        <p:spPr>
          <a:xfrm>
            <a:off x="1719078" y="752174"/>
            <a:ext cx="892822" cy="669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1627636" y="4180289"/>
            <a:ext cx="766968" cy="16563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1977087" y="4087427"/>
            <a:ext cx="949670" cy="769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255" y="6396335"/>
            <a:ext cx="3749665" cy="307777"/>
          </a:xfrm>
          <a:prstGeom prst="rect">
            <a:avLst/>
          </a:prstGeom>
          <a:noFill/>
        </p:spPr>
        <p:txBody>
          <a:bodyPr wrap="square" rtlCol="0">
            <a:spAutoFit/>
          </a:bodyPr>
          <a:lstStyle/>
          <a:p>
            <a:r>
              <a:rPr lang="ru-RU" sz="1400" b="1" dirty="0">
                <a:solidFill>
                  <a:prstClr val="black"/>
                </a:solidFill>
                <a:latin typeface="Comic Sans MS" pitchFamily="66" charset="0"/>
              </a:rPr>
              <a:t>Как двигается наше тело?</a:t>
            </a:r>
          </a:p>
        </p:txBody>
      </p:sp>
      <p:sp>
        <p:nvSpPr>
          <p:cNvPr id="13" name="TextBox 12"/>
          <p:cNvSpPr txBox="1"/>
          <p:nvPr/>
        </p:nvSpPr>
        <p:spPr>
          <a:xfrm>
            <a:off x="182405" y="5836622"/>
            <a:ext cx="2053767" cy="307777"/>
          </a:xfrm>
          <a:prstGeom prst="rect">
            <a:avLst/>
          </a:prstGeom>
          <a:noFill/>
        </p:spPr>
        <p:txBody>
          <a:bodyPr wrap="none" rtlCol="0">
            <a:spAutoFit/>
          </a:bodyPr>
          <a:lstStyle/>
          <a:p>
            <a:r>
              <a:rPr lang="ru-RU" sz="1400" b="1" dirty="0">
                <a:solidFill>
                  <a:prstClr val="black"/>
                </a:solidFill>
                <a:latin typeface="Comic Sans MS" pitchFamily="66" charset="0"/>
              </a:rPr>
              <a:t>Как устроены кости?</a:t>
            </a:r>
          </a:p>
        </p:txBody>
      </p:sp>
      <p:sp>
        <p:nvSpPr>
          <p:cNvPr id="14" name="TextBox 13"/>
          <p:cNvSpPr txBox="1"/>
          <p:nvPr/>
        </p:nvSpPr>
        <p:spPr>
          <a:xfrm>
            <a:off x="69534" y="5301208"/>
            <a:ext cx="3379200" cy="307777"/>
          </a:xfrm>
          <a:prstGeom prst="rect">
            <a:avLst/>
          </a:prstGeom>
          <a:noFill/>
        </p:spPr>
        <p:txBody>
          <a:bodyPr wrap="square" rtlCol="0">
            <a:spAutoFit/>
          </a:bodyPr>
          <a:lstStyle/>
          <a:p>
            <a:r>
              <a:rPr lang="ru-RU" sz="1400" b="1" dirty="0">
                <a:solidFill>
                  <a:prstClr val="black"/>
                </a:solidFill>
                <a:latin typeface="Comic Sans MS" pitchFamily="66" charset="0"/>
              </a:rPr>
              <a:t>Сколько костей в скелет?</a:t>
            </a:r>
          </a:p>
        </p:txBody>
      </p:sp>
      <p:sp>
        <p:nvSpPr>
          <p:cNvPr id="15" name="TextBox 14"/>
          <p:cNvSpPr txBox="1"/>
          <p:nvPr/>
        </p:nvSpPr>
        <p:spPr>
          <a:xfrm>
            <a:off x="102255" y="4805699"/>
            <a:ext cx="2117887" cy="307777"/>
          </a:xfrm>
          <a:prstGeom prst="rect">
            <a:avLst/>
          </a:prstGeom>
          <a:noFill/>
        </p:spPr>
        <p:txBody>
          <a:bodyPr wrap="none" rtlCol="0">
            <a:spAutoFit/>
          </a:bodyPr>
          <a:lstStyle/>
          <a:p>
            <a:r>
              <a:rPr lang="ru-RU" sz="1400" b="1" dirty="0">
                <a:solidFill>
                  <a:prstClr val="black"/>
                </a:solidFill>
                <a:latin typeface="Comic Sans MS" pitchFamily="66" charset="0"/>
              </a:rPr>
              <a:t>Какие бывают кости?</a:t>
            </a:r>
          </a:p>
        </p:txBody>
      </p:sp>
      <p:sp>
        <p:nvSpPr>
          <p:cNvPr id="16" name="TextBox 15"/>
          <p:cNvSpPr txBox="1"/>
          <p:nvPr/>
        </p:nvSpPr>
        <p:spPr>
          <a:xfrm>
            <a:off x="2730349" y="4857337"/>
            <a:ext cx="1122423" cy="523220"/>
          </a:xfrm>
          <a:prstGeom prst="rect">
            <a:avLst/>
          </a:prstGeom>
          <a:noFill/>
        </p:spPr>
        <p:txBody>
          <a:bodyPr wrap="none" rtlCol="0">
            <a:spAutoFit/>
          </a:bodyPr>
          <a:lstStyle/>
          <a:p>
            <a:r>
              <a:rPr lang="ru-RU" sz="1400" b="1" dirty="0">
                <a:solidFill>
                  <a:prstClr val="black"/>
                </a:solidFill>
                <a:latin typeface="Comic Sans MS" pitchFamily="66" charset="0"/>
              </a:rPr>
              <a:t>Что такое </a:t>
            </a:r>
          </a:p>
          <a:p>
            <a:r>
              <a:rPr lang="ru-RU" sz="1400" b="1" dirty="0">
                <a:solidFill>
                  <a:prstClr val="black"/>
                </a:solidFill>
                <a:latin typeface="Comic Sans MS" pitchFamily="66" charset="0"/>
              </a:rPr>
              <a:t>мышцы?</a:t>
            </a:r>
          </a:p>
        </p:txBody>
      </p:sp>
      <p:sp>
        <p:nvSpPr>
          <p:cNvPr id="17" name="TextBox 16"/>
          <p:cNvSpPr txBox="1"/>
          <p:nvPr/>
        </p:nvSpPr>
        <p:spPr>
          <a:xfrm>
            <a:off x="2394604" y="5954227"/>
            <a:ext cx="1781258" cy="307777"/>
          </a:xfrm>
          <a:prstGeom prst="rect">
            <a:avLst/>
          </a:prstGeom>
          <a:noFill/>
        </p:spPr>
        <p:txBody>
          <a:bodyPr wrap="square" rtlCol="0">
            <a:spAutoFit/>
          </a:bodyPr>
          <a:lstStyle/>
          <a:p>
            <a:r>
              <a:rPr lang="ru-RU" sz="1400" b="1" dirty="0">
                <a:solidFill>
                  <a:prstClr val="black"/>
                </a:solidFill>
                <a:latin typeface="Comic Sans MS" pitchFamily="66" charset="0"/>
              </a:rPr>
              <a:t>Работа мышц</a:t>
            </a:r>
          </a:p>
        </p:txBody>
      </p:sp>
      <p:cxnSp>
        <p:nvCxnSpPr>
          <p:cNvPr id="18" name="Прямая со стрелкой 17"/>
          <p:cNvCxnSpPr/>
          <p:nvPr/>
        </p:nvCxnSpPr>
        <p:spPr>
          <a:xfrm flipH="1">
            <a:off x="872283" y="4336866"/>
            <a:ext cx="246773" cy="15536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1331920" y="4336866"/>
            <a:ext cx="12620" cy="2059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00585" y="5455153"/>
            <a:ext cx="1649811" cy="307777"/>
          </a:xfrm>
          <a:prstGeom prst="rect">
            <a:avLst/>
          </a:prstGeom>
          <a:noFill/>
        </p:spPr>
        <p:txBody>
          <a:bodyPr wrap="none" rtlCol="0">
            <a:spAutoFit/>
          </a:bodyPr>
          <a:lstStyle/>
          <a:p>
            <a:r>
              <a:rPr lang="ru-RU" sz="1400" b="1" dirty="0">
                <a:solidFill>
                  <a:prstClr val="black"/>
                </a:solidFill>
                <a:latin typeface="Comic Sans MS" pitchFamily="66" charset="0"/>
              </a:rPr>
              <a:t>Как мы дышим?</a:t>
            </a:r>
          </a:p>
        </p:txBody>
      </p:sp>
      <p:cxnSp>
        <p:nvCxnSpPr>
          <p:cNvPr id="21" name="Прямая со стрелкой 20"/>
          <p:cNvCxnSpPr/>
          <p:nvPr/>
        </p:nvCxnSpPr>
        <p:spPr>
          <a:xfrm>
            <a:off x="5780287" y="733372"/>
            <a:ext cx="592211" cy="737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5871120" y="163825"/>
            <a:ext cx="43204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4" idx="5"/>
          </p:cNvCxnSpPr>
          <p:nvPr/>
        </p:nvCxnSpPr>
        <p:spPr>
          <a:xfrm>
            <a:off x="1798553" y="4056897"/>
            <a:ext cx="957799" cy="1350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1239085" y="2730484"/>
            <a:ext cx="92835" cy="199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H="1">
            <a:off x="4578802" y="598804"/>
            <a:ext cx="188564" cy="294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a:off x="2100792" y="2486082"/>
            <a:ext cx="293812" cy="178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0933" y="3118911"/>
            <a:ext cx="1154483" cy="307777"/>
          </a:xfrm>
          <a:prstGeom prst="rect">
            <a:avLst/>
          </a:prstGeom>
          <a:noFill/>
        </p:spPr>
        <p:txBody>
          <a:bodyPr wrap="none" rtlCol="0">
            <a:spAutoFit/>
          </a:bodyPr>
          <a:lstStyle/>
          <a:p>
            <a:r>
              <a:rPr lang="ru-RU" sz="1400" b="1" dirty="0">
                <a:solidFill>
                  <a:prstClr val="black"/>
                </a:solidFill>
                <a:latin typeface="Comic Sans MS" pitchFamily="66" charset="0"/>
              </a:rPr>
              <a:t>Какие мы?</a:t>
            </a:r>
          </a:p>
        </p:txBody>
      </p:sp>
      <p:sp>
        <p:nvSpPr>
          <p:cNvPr id="52" name="TextBox 51"/>
          <p:cNvSpPr txBox="1"/>
          <p:nvPr/>
        </p:nvSpPr>
        <p:spPr>
          <a:xfrm>
            <a:off x="486638" y="2814943"/>
            <a:ext cx="1770036" cy="307777"/>
          </a:xfrm>
          <a:prstGeom prst="rect">
            <a:avLst/>
          </a:prstGeom>
          <a:noFill/>
        </p:spPr>
        <p:txBody>
          <a:bodyPr wrap="none" rtlCol="0">
            <a:spAutoFit/>
          </a:bodyPr>
          <a:lstStyle/>
          <a:p>
            <a:r>
              <a:rPr lang="ru-RU" sz="1400" b="1" dirty="0">
                <a:solidFill>
                  <a:prstClr val="black"/>
                </a:solidFill>
                <a:latin typeface="Comic Sans MS" pitchFamily="66" charset="0"/>
              </a:rPr>
              <a:t>Куда делась еда?</a:t>
            </a:r>
          </a:p>
        </p:txBody>
      </p:sp>
      <p:sp>
        <p:nvSpPr>
          <p:cNvPr id="53" name="Овал 52"/>
          <p:cNvSpPr/>
          <p:nvPr/>
        </p:nvSpPr>
        <p:spPr>
          <a:xfrm>
            <a:off x="133942" y="1927468"/>
            <a:ext cx="2046137" cy="7375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54" name="TextBox 53"/>
          <p:cNvSpPr txBox="1"/>
          <p:nvPr/>
        </p:nvSpPr>
        <p:spPr>
          <a:xfrm>
            <a:off x="321471" y="2142355"/>
            <a:ext cx="1694695" cy="307777"/>
          </a:xfrm>
          <a:prstGeom prst="rect">
            <a:avLst/>
          </a:prstGeom>
          <a:noFill/>
        </p:spPr>
        <p:txBody>
          <a:bodyPr wrap="none" rtlCol="0">
            <a:spAutoFit/>
          </a:bodyPr>
          <a:lstStyle/>
          <a:p>
            <a:r>
              <a:rPr lang="ru-RU" sz="1400" b="1" dirty="0">
                <a:solidFill>
                  <a:prstClr val="black"/>
                </a:solidFill>
                <a:latin typeface="Comic Sans MS" pitchFamily="66" charset="0"/>
              </a:rPr>
              <a:t>   коммуникация</a:t>
            </a:r>
          </a:p>
        </p:txBody>
      </p:sp>
      <p:cxnSp>
        <p:nvCxnSpPr>
          <p:cNvPr id="55" name="Прямая со стрелкой 54"/>
          <p:cNvCxnSpPr/>
          <p:nvPr/>
        </p:nvCxnSpPr>
        <p:spPr>
          <a:xfrm flipH="1">
            <a:off x="321471" y="2665020"/>
            <a:ext cx="172503" cy="453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Овал 57"/>
          <p:cNvSpPr/>
          <p:nvPr/>
        </p:nvSpPr>
        <p:spPr>
          <a:xfrm>
            <a:off x="33903" y="197493"/>
            <a:ext cx="2162151" cy="6278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sz="1400" b="1" dirty="0">
              <a:solidFill>
                <a:prstClr val="black"/>
              </a:solidFill>
              <a:latin typeface="Comic Sans MS" pitchFamily="66" charset="0"/>
            </a:endParaRPr>
          </a:p>
        </p:txBody>
      </p:sp>
      <p:cxnSp>
        <p:nvCxnSpPr>
          <p:cNvPr id="59" name="Прямая со стрелкой 58"/>
          <p:cNvCxnSpPr>
            <a:stCxn id="58" idx="3"/>
          </p:cNvCxnSpPr>
          <p:nvPr/>
        </p:nvCxnSpPr>
        <p:spPr>
          <a:xfrm flipH="1">
            <a:off x="222374" y="733372"/>
            <a:ext cx="128169" cy="319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1433" y="1052817"/>
            <a:ext cx="2520467" cy="738664"/>
          </a:xfrm>
          <a:prstGeom prst="rect">
            <a:avLst/>
          </a:prstGeom>
          <a:noFill/>
        </p:spPr>
        <p:txBody>
          <a:bodyPr wrap="square" rtlCol="0">
            <a:spAutoFit/>
          </a:bodyPr>
          <a:lstStyle/>
          <a:p>
            <a:r>
              <a:rPr lang="ru-RU" sz="1400" b="1" dirty="0">
                <a:solidFill>
                  <a:prstClr val="black"/>
                </a:solidFill>
                <a:latin typeface="Comic Sans MS" pitchFamily="66" charset="0"/>
              </a:rPr>
              <a:t>с\и «Больница», «»Поликлиника, «Скорая помощь», «пекарня</a:t>
            </a:r>
          </a:p>
        </p:txBody>
      </p:sp>
      <p:cxnSp>
        <p:nvCxnSpPr>
          <p:cNvPr id="61" name="Прямая со стрелкой 60"/>
          <p:cNvCxnSpPr/>
          <p:nvPr/>
        </p:nvCxnSpPr>
        <p:spPr>
          <a:xfrm>
            <a:off x="2101434" y="3816806"/>
            <a:ext cx="1892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a:stCxn id="58" idx="7"/>
          </p:cNvCxnSpPr>
          <p:nvPr/>
        </p:nvCxnSpPr>
        <p:spPr>
          <a:xfrm flipV="1">
            <a:off x="1879414" y="197493"/>
            <a:ext cx="449773" cy="91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a:endCxn id="79" idx="1"/>
          </p:cNvCxnSpPr>
          <p:nvPr/>
        </p:nvCxnSpPr>
        <p:spPr>
          <a:xfrm>
            <a:off x="2153083" y="4081804"/>
            <a:ext cx="352208" cy="261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Прямоугольник 77"/>
          <p:cNvSpPr/>
          <p:nvPr/>
        </p:nvSpPr>
        <p:spPr>
          <a:xfrm>
            <a:off x="1114986" y="3122720"/>
            <a:ext cx="2981907" cy="307777"/>
          </a:xfrm>
          <a:prstGeom prst="rect">
            <a:avLst/>
          </a:prstGeom>
        </p:spPr>
        <p:txBody>
          <a:bodyPr wrap="none">
            <a:spAutoFit/>
          </a:bodyPr>
          <a:lstStyle/>
          <a:p>
            <a:r>
              <a:rPr lang="ru-RU" sz="1400" b="1" dirty="0">
                <a:solidFill>
                  <a:prstClr val="black"/>
                </a:solidFill>
                <a:latin typeface="Comic Sans MS" pitchFamily="66" charset="0"/>
              </a:rPr>
              <a:t>«Как работает мой организм?»</a:t>
            </a:r>
          </a:p>
        </p:txBody>
      </p:sp>
      <p:sp>
        <p:nvSpPr>
          <p:cNvPr id="79" name="Прямоугольник 78"/>
          <p:cNvSpPr/>
          <p:nvPr/>
        </p:nvSpPr>
        <p:spPr>
          <a:xfrm>
            <a:off x="2505291" y="4081804"/>
            <a:ext cx="2679961" cy="523220"/>
          </a:xfrm>
          <a:prstGeom prst="rect">
            <a:avLst/>
          </a:prstGeom>
        </p:spPr>
        <p:txBody>
          <a:bodyPr wrap="square">
            <a:spAutoFit/>
          </a:bodyPr>
          <a:lstStyle/>
          <a:p>
            <a:r>
              <a:rPr lang="ru-RU" sz="1400" b="1" spc="5" dirty="0">
                <a:solidFill>
                  <a:prstClr val="black"/>
                </a:solidFill>
                <a:latin typeface="Comic Sans MS" pitchFamily="66" charset="0"/>
                <a:ea typeface="Calibri"/>
              </a:rPr>
              <a:t> </a:t>
            </a:r>
            <a:r>
              <a:rPr lang="ru-RU" sz="1400" b="1" spc="10" dirty="0">
                <a:solidFill>
                  <a:prstClr val="black"/>
                </a:solidFill>
                <a:latin typeface="Comic Sans MS" pitchFamily="66" charset="0"/>
                <a:ea typeface="Calibri"/>
              </a:rPr>
              <a:t>«Как устроено </a:t>
            </a:r>
          </a:p>
          <a:p>
            <a:r>
              <a:rPr lang="ru-RU" sz="1400" b="1" spc="10" dirty="0">
                <a:solidFill>
                  <a:prstClr val="black"/>
                </a:solidFill>
                <a:latin typeface="Comic Sans MS" pitchFamily="66" charset="0"/>
                <a:ea typeface="Calibri"/>
              </a:rPr>
              <a:t>  наше тело?»</a:t>
            </a:r>
            <a:endParaRPr lang="ru-RU" sz="1400" b="1" dirty="0">
              <a:solidFill>
                <a:prstClr val="black"/>
              </a:solidFill>
              <a:latin typeface="Comic Sans MS" pitchFamily="66" charset="0"/>
            </a:endParaRPr>
          </a:p>
        </p:txBody>
      </p:sp>
      <p:sp>
        <p:nvSpPr>
          <p:cNvPr id="80" name="Прямоугольник 79"/>
          <p:cNvSpPr/>
          <p:nvPr/>
        </p:nvSpPr>
        <p:spPr>
          <a:xfrm>
            <a:off x="2274645" y="3749120"/>
            <a:ext cx="2456442" cy="307777"/>
          </a:xfrm>
          <a:prstGeom prst="rect">
            <a:avLst/>
          </a:prstGeom>
        </p:spPr>
        <p:txBody>
          <a:bodyPr wrap="none">
            <a:spAutoFit/>
          </a:bodyPr>
          <a:lstStyle/>
          <a:p>
            <a:r>
              <a:rPr lang="ru-RU" sz="1400" b="1" spc="5" dirty="0">
                <a:solidFill>
                  <a:prstClr val="black"/>
                </a:solidFill>
                <a:latin typeface="Comic Sans MS" pitchFamily="66" charset="0"/>
                <a:ea typeface="Calibri"/>
              </a:rPr>
              <a:t>«Как лечить болезни?», </a:t>
            </a:r>
            <a:endParaRPr lang="ru-RU" sz="1400" b="1" dirty="0">
              <a:solidFill>
                <a:prstClr val="black"/>
              </a:solidFill>
              <a:latin typeface="Comic Sans MS" pitchFamily="66" charset="0"/>
            </a:endParaRPr>
          </a:p>
        </p:txBody>
      </p:sp>
      <p:sp>
        <p:nvSpPr>
          <p:cNvPr id="87" name="TextBox 86"/>
          <p:cNvSpPr txBox="1"/>
          <p:nvPr/>
        </p:nvSpPr>
        <p:spPr>
          <a:xfrm>
            <a:off x="391720" y="343604"/>
            <a:ext cx="1459054" cy="307777"/>
          </a:xfrm>
          <a:prstGeom prst="rect">
            <a:avLst/>
          </a:prstGeom>
          <a:noFill/>
        </p:spPr>
        <p:txBody>
          <a:bodyPr wrap="none" rtlCol="0">
            <a:spAutoFit/>
          </a:bodyPr>
          <a:lstStyle/>
          <a:p>
            <a:r>
              <a:rPr lang="ru-RU" sz="1400" b="1" dirty="0">
                <a:solidFill>
                  <a:prstClr val="black"/>
                </a:solidFill>
                <a:latin typeface="Comic Sans MS" pitchFamily="66" charset="0"/>
              </a:rPr>
              <a:t>социализация</a:t>
            </a:r>
          </a:p>
        </p:txBody>
      </p:sp>
      <p:sp>
        <p:nvSpPr>
          <p:cNvPr id="91" name="Прямоугольник 90"/>
          <p:cNvSpPr/>
          <p:nvPr/>
        </p:nvSpPr>
        <p:spPr>
          <a:xfrm>
            <a:off x="2255142" y="177246"/>
            <a:ext cx="2041741" cy="954107"/>
          </a:xfrm>
          <a:prstGeom prst="rect">
            <a:avLst/>
          </a:prstGeom>
        </p:spPr>
        <p:txBody>
          <a:bodyPr wrap="square">
            <a:spAutoFit/>
          </a:bodyPr>
          <a:lstStyle/>
          <a:p>
            <a:r>
              <a:rPr lang="ru-RU" sz="1400" b="1" dirty="0">
                <a:solidFill>
                  <a:prstClr val="black"/>
                </a:solidFill>
                <a:latin typeface="Comic Sans MS" pitchFamily="66" charset="0"/>
                <a:ea typeface="Times New Roman"/>
              </a:rPr>
              <a:t>рассматривание  </a:t>
            </a:r>
          </a:p>
          <a:p>
            <a:r>
              <a:rPr lang="ru-RU" sz="1400" b="1" dirty="0">
                <a:solidFill>
                  <a:prstClr val="black"/>
                </a:solidFill>
                <a:latin typeface="Comic Sans MS" pitchFamily="66" charset="0"/>
                <a:ea typeface="Times New Roman"/>
              </a:rPr>
              <a:t>предметов личной </a:t>
            </a:r>
          </a:p>
          <a:p>
            <a:r>
              <a:rPr lang="ru-RU" sz="1400" b="1" dirty="0">
                <a:solidFill>
                  <a:prstClr val="black"/>
                </a:solidFill>
                <a:latin typeface="Comic Sans MS" pitchFamily="66" charset="0"/>
                <a:ea typeface="Times New Roman"/>
              </a:rPr>
              <a:t>гигиены и описание </a:t>
            </a:r>
          </a:p>
          <a:p>
            <a:r>
              <a:rPr lang="ru-RU" sz="1400" b="1" dirty="0">
                <a:solidFill>
                  <a:prstClr val="black"/>
                </a:solidFill>
                <a:latin typeface="Comic Sans MS" pitchFamily="66" charset="0"/>
                <a:ea typeface="Times New Roman"/>
              </a:rPr>
              <a:t>их назначения</a:t>
            </a:r>
            <a:endParaRPr lang="ru-RU" sz="1400" b="1" dirty="0">
              <a:solidFill>
                <a:prstClr val="black"/>
              </a:solidFill>
              <a:latin typeface="Comic Sans MS" pitchFamily="66" charset="0"/>
            </a:endParaRPr>
          </a:p>
        </p:txBody>
      </p:sp>
      <p:sp>
        <p:nvSpPr>
          <p:cNvPr id="96" name="Прямоугольник 95"/>
          <p:cNvSpPr/>
          <p:nvPr/>
        </p:nvSpPr>
        <p:spPr>
          <a:xfrm>
            <a:off x="2505291" y="1470944"/>
            <a:ext cx="2787344" cy="477054"/>
          </a:xfrm>
          <a:prstGeom prst="rect">
            <a:avLst/>
          </a:prstGeom>
        </p:spPr>
        <p:txBody>
          <a:bodyPr wrap="square">
            <a:spAutoFit/>
          </a:bodyPr>
          <a:lstStyle/>
          <a:p>
            <a:pPr marL="19050" marR="19050" fontAlgn="base">
              <a:lnSpc>
                <a:spcPts val="1500"/>
              </a:lnSpc>
              <a:spcAft>
                <a:spcPts val="750"/>
              </a:spcAft>
            </a:pPr>
            <a:r>
              <a:rPr lang="ru-RU" sz="1400" b="1" dirty="0">
                <a:solidFill>
                  <a:prstClr val="black"/>
                </a:solidFill>
                <a:latin typeface="Comic Sans MS" pitchFamily="66" charset="0"/>
                <a:ea typeface="Times New Roman"/>
                <a:cs typeface="Times New Roman"/>
              </a:rPr>
              <a:t>Изготовление альбома                            «Моя семья»</a:t>
            </a:r>
            <a:endParaRPr lang="ru-RU" sz="1400" b="1" dirty="0">
              <a:solidFill>
                <a:prstClr val="black"/>
              </a:solidFill>
              <a:latin typeface="Comic Sans MS" pitchFamily="66" charset="0"/>
              <a:ea typeface="Calibri"/>
              <a:cs typeface="Times New Roman"/>
            </a:endParaRPr>
          </a:p>
        </p:txBody>
      </p:sp>
      <p:sp>
        <p:nvSpPr>
          <p:cNvPr id="97" name="Овал 96"/>
          <p:cNvSpPr/>
          <p:nvPr/>
        </p:nvSpPr>
        <p:spPr>
          <a:xfrm>
            <a:off x="4716017" y="130555"/>
            <a:ext cx="1440160" cy="60281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98" name="TextBox 97"/>
          <p:cNvSpPr txBox="1"/>
          <p:nvPr/>
        </p:nvSpPr>
        <p:spPr>
          <a:xfrm>
            <a:off x="5185252" y="278075"/>
            <a:ext cx="570990" cy="307777"/>
          </a:xfrm>
          <a:prstGeom prst="rect">
            <a:avLst/>
          </a:prstGeom>
          <a:noFill/>
        </p:spPr>
        <p:txBody>
          <a:bodyPr wrap="none" rtlCol="0">
            <a:spAutoFit/>
          </a:bodyPr>
          <a:lstStyle/>
          <a:p>
            <a:r>
              <a:rPr lang="ru-RU" sz="1400" b="1" dirty="0">
                <a:solidFill>
                  <a:prstClr val="black"/>
                </a:solidFill>
                <a:latin typeface="Comic Sans MS" pitchFamily="66" charset="0"/>
              </a:rPr>
              <a:t>труд</a:t>
            </a:r>
          </a:p>
        </p:txBody>
      </p:sp>
      <p:sp>
        <p:nvSpPr>
          <p:cNvPr id="102" name="Прямоугольник 101"/>
          <p:cNvSpPr/>
          <p:nvPr/>
        </p:nvSpPr>
        <p:spPr>
          <a:xfrm>
            <a:off x="6303167" y="86650"/>
            <a:ext cx="2733329" cy="954107"/>
          </a:xfrm>
          <a:prstGeom prst="rect">
            <a:avLst/>
          </a:prstGeom>
        </p:spPr>
        <p:txBody>
          <a:bodyPr wrap="square">
            <a:spAutoFit/>
          </a:bodyPr>
          <a:lstStyle/>
          <a:p>
            <a:r>
              <a:rPr lang="ru-RU" sz="1400" b="1" dirty="0">
                <a:solidFill>
                  <a:prstClr val="black"/>
                </a:solidFill>
                <a:latin typeface="Comic Sans MS" pitchFamily="66" charset="0"/>
              </a:rPr>
              <a:t>строительные игры с обыгрыванием  постройки):                                                                  постройка больницы,                                               Машина скорой помощи», </a:t>
            </a:r>
          </a:p>
        </p:txBody>
      </p:sp>
      <p:sp>
        <p:nvSpPr>
          <p:cNvPr id="103" name="Прямоугольник 102"/>
          <p:cNvSpPr/>
          <p:nvPr/>
        </p:nvSpPr>
        <p:spPr>
          <a:xfrm>
            <a:off x="5491890" y="1470944"/>
            <a:ext cx="4572000" cy="707886"/>
          </a:xfrm>
          <a:prstGeom prst="rect">
            <a:avLst/>
          </a:prstGeom>
        </p:spPr>
        <p:txBody>
          <a:bodyPr>
            <a:spAutoFit/>
          </a:bodyPr>
          <a:lstStyle/>
          <a:p>
            <a:pPr>
              <a:lnSpc>
                <a:spcPts val="1590"/>
              </a:lnSpc>
            </a:pPr>
            <a:r>
              <a:rPr lang="ru-RU" sz="1400" b="1" dirty="0">
                <a:solidFill>
                  <a:srgbClr val="000000"/>
                </a:solidFill>
                <a:latin typeface="Comic Sans MS" pitchFamily="66" charset="0"/>
                <a:ea typeface="Calibri"/>
                <a:cs typeface="Times New Roman"/>
              </a:rPr>
              <a:t>Ручной труд: изготовление альбома </a:t>
            </a:r>
            <a:endParaRPr lang="ru-RU" sz="1400" b="1" dirty="0">
              <a:solidFill>
                <a:prstClr val="black"/>
              </a:solidFill>
              <a:latin typeface="Comic Sans MS" pitchFamily="66" charset="0"/>
              <a:ea typeface="Calibri"/>
              <a:cs typeface="Times New Roman"/>
            </a:endParaRPr>
          </a:p>
          <a:p>
            <a:pPr>
              <a:lnSpc>
                <a:spcPts val="1590"/>
              </a:lnSpc>
            </a:pPr>
            <a:r>
              <a:rPr lang="ru-RU" sz="1400" b="1" dirty="0">
                <a:solidFill>
                  <a:srgbClr val="000000"/>
                </a:solidFill>
                <a:latin typeface="Comic Sans MS" pitchFamily="66" charset="0"/>
                <a:ea typeface="Calibri"/>
                <a:cs typeface="Times New Roman"/>
              </a:rPr>
              <a:t>с изображением различных</a:t>
            </a:r>
          </a:p>
          <a:p>
            <a:pPr>
              <a:lnSpc>
                <a:spcPts val="1590"/>
              </a:lnSpc>
            </a:pPr>
            <a:r>
              <a:rPr lang="ru-RU" sz="1400" b="1" dirty="0">
                <a:solidFill>
                  <a:srgbClr val="000000"/>
                </a:solidFill>
                <a:latin typeface="Comic Sans MS" pitchFamily="66" charset="0"/>
                <a:ea typeface="Calibri"/>
                <a:cs typeface="Times New Roman"/>
              </a:rPr>
              <a:t> умывальных принадлежностей.</a:t>
            </a:r>
            <a:endParaRPr lang="ru-RU" sz="1400" b="1" dirty="0">
              <a:solidFill>
                <a:prstClr val="black"/>
              </a:solidFill>
              <a:latin typeface="Comic Sans MS" pitchFamily="66" charset="0"/>
              <a:ea typeface="Calibri"/>
              <a:cs typeface="Times New Roman"/>
            </a:endParaRPr>
          </a:p>
        </p:txBody>
      </p:sp>
      <p:cxnSp>
        <p:nvCxnSpPr>
          <p:cNvPr id="108" name="Прямая со стрелкой 107"/>
          <p:cNvCxnSpPr/>
          <p:nvPr/>
        </p:nvCxnSpPr>
        <p:spPr>
          <a:xfrm>
            <a:off x="5871120" y="2425842"/>
            <a:ext cx="4759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9" name="Овал 108"/>
          <p:cNvSpPr/>
          <p:nvPr/>
        </p:nvSpPr>
        <p:spPr>
          <a:xfrm>
            <a:off x="3780996" y="2078582"/>
            <a:ext cx="2046137" cy="7375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10" name="TextBox 109"/>
          <p:cNvSpPr txBox="1"/>
          <p:nvPr/>
        </p:nvSpPr>
        <p:spPr>
          <a:xfrm>
            <a:off x="3924048" y="2207264"/>
            <a:ext cx="1899879" cy="523220"/>
          </a:xfrm>
          <a:prstGeom prst="rect">
            <a:avLst/>
          </a:prstGeom>
          <a:noFill/>
        </p:spPr>
        <p:txBody>
          <a:bodyPr wrap="none" rtlCol="0">
            <a:spAutoFit/>
          </a:bodyPr>
          <a:lstStyle/>
          <a:p>
            <a:r>
              <a:rPr lang="ru-RU" sz="1400" b="1" dirty="0">
                <a:solidFill>
                  <a:prstClr val="black"/>
                </a:solidFill>
                <a:latin typeface="Comic Sans MS" pitchFamily="66" charset="0"/>
              </a:rPr>
              <a:t>   художественная </a:t>
            </a:r>
          </a:p>
          <a:p>
            <a:r>
              <a:rPr lang="ru-RU" sz="1400" b="1" dirty="0">
                <a:solidFill>
                  <a:prstClr val="black"/>
                </a:solidFill>
                <a:latin typeface="Comic Sans MS" pitchFamily="66" charset="0"/>
              </a:rPr>
              <a:t>      литература</a:t>
            </a:r>
          </a:p>
        </p:txBody>
      </p:sp>
      <p:cxnSp>
        <p:nvCxnSpPr>
          <p:cNvPr id="115" name="Прямая со стрелкой 114"/>
          <p:cNvCxnSpPr/>
          <p:nvPr/>
        </p:nvCxnSpPr>
        <p:spPr>
          <a:xfrm>
            <a:off x="5680227" y="2665020"/>
            <a:ext cx="475950" cy="103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p:cNvCxnSpPr/>
          <p:nvPr/>
        </p:nvCxnSpPr>
        <p:spPr>
          <a:xfrm>
            <a:off x="5000265" y="2830467"/>
            <a:ext cx="0" cy="350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2600585" y="6180892"/>
            <a:ext cx="1122423" cy="523220"/>
          </a:xfrm>
          <a:prstGeom prst="rect">
            <a:avLst/>
          </a:prstGeom>
          <a:noFill/>
        </p:spPr>
        <p:txBody>
          <a:bodyPr wrap="none" rtlCol="0">
            <a:spAutoFit/>
          </a:bodyPr>
          <a:lstStyle/>
          <a:p>
            <a:r>
              <a:rPr lang="ru-RU" sz="1400" b="1" dirty="0">
                <a:solidFill>
                  <a:prstClr val="black"/>
                </a:solidFill>
                <a:latin typeface="Comic Sans MS" pitchFamily="66" charset="0"/>
              </a:rPr>
              <a:t>Что такое </a:t>
            </a:r>
          </a:p>
          <a:p>
            <a:r>
              <a:rPr lang="ru-RU" sz="1400" b="1" dirty="0">
                <a:solidFill>
                  <a:prstClr val="black"/>
                </a:solidFill>
                <a:latin typeface="Comic Sans MS" pitchFamily="66" charset="0"/>
              </a:rPr>
              <a:t>мышцы?</a:t>
            </a:r>
          </a:p>
        </p:txBody>
      </p:sp>
      <p:sp>
        <p:nvSpPr>
          <p:cNvPr id="118" name="Овал 117"/>
          <p:cNvSpPr/>
          <p:nvPr/>
        </p:nvSpPr>
        <p:spPr>
          <a:xfrm>
            <a:off x="4458010" y="3753872"/>
            <a:ext cx="2046137" cy="7375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20" name="Прямоугольник 119"/>
          <p:cNvSpPr/>
          <p:nvPr/>
        </p:nvSpPr>
        <p:spPr>
          <a:xfrm>
            <a:off x="3823095" y="5990510"/>
            <a:ext cx="1957192" cy="954107"/>
          </a:xfrm>
          <a:prstGeom prst="rect">
            <a:avLst/>
          </a:prstGeom>
        </p:spPr>
        <p:txBody>
          <a:bodyPr wrap="square">
            <a:spAutoFit/>
          </a:bodyPr>
          <a:lstStyle/>
          <a:p>
            <a:r>
              <a:rPr lang="ru-RU" sz="1400" b="1" dirty="0">
                <a:solidFill>
                  <a:prstClr val="black"/>
                </a:solidFill>
                <a:latin typeface="Comic Sans MS" pitchFamily="66" charset="0"/>
              </a:rPr>
              <a:t>Конструирование,   </a:t>
            </a:r>
          </a:p>
          <a:p>
            <a:r>
              <a:rPr lang="ru-RU" sz="1400" b="1" dirty="0">
                <a:solidFill>
                  <a:prstClr val="black"/>
                </a:solidFill>
                <a:latin typeface="Comic Sans MS" pitchFamily="66" charset="0"/>
              </a:rPr>
              <a:t> рисование,</a:t>
            </a:r>
          </a:p>
          <a:p>
            <a:r>
              <a:rPr lang="ru-RU" sz="1400" b="1" dirty="0">
                <a:solidFill>
                  <a:prstClr val="black"/>
                </a:solidFill>
                <a:latin typeface="Comic Sans MS" pitchFamily="66" charset="0"/>
              </a:rPr>
              <a:t> аппликация</a:t>
            </a:r>
          </a:p>
          <a:p>
            <a:endParaRPr lang="ru-RU" sz="1400" b="1" dirty="0">
              <a:solidFill>
                <a:prstClr val="black"/>
              </a:solidFill>
              <a:latin typeface="Comic Sans MS" pitchFamily="66" charset="0"/>
            </a:endParaRPr>
          </a:p>
        </p:txBody>
      </p:sp>
      <p:sp>
        <p:nvSpPr>
          <p:cNvPr id="121" name="Прямоугольник 120"/>
          <p:cNvSpPr/>
          <p:nvPr/>
        </p:nvSpPr>
        <p:spPr>
          <a:xfrm>
            <a:off x="6439014" y="2234988"/>
            <a:ext cx="2258952" cy="307777"/>
          </a:xfrm>
          <a:prstGeom prst="rect">
            <a:avLst/>
          </a:prstGeom>
        </p:spPr>
        <p:txBody>
          <a:bodyPr wrap="none">
            <a:spAutoFit/>
          </a:bodyPr>
          <a:lstStyle/>
          <a:p>
            <a:r>
              <a:rPr lang="ru-RU" sz="1400" b="1" dirty="0">
                <a:solidFill>
                  <a:prstClr val="black"/>
                </a:solidFill>
                <a:latin typeface="Comic Sans MS" pitchFamily="66" charset="0"/>
              </a:rPr>
              <a:t>рассматривание картин</a:t>
            </a:r>
          </a:p>
        </p:txBody>
      </p:sp>
      <p:sp>
        <p:nvSpPr>
          <p:cNvPr id="123" name="Прямоугольник 122"/>
          <p:cNvSpPr/>
          <p:nvPr/>
        </p:nvSpPr>
        <p:spPr>
          <a:xfrm>
            <a:off x="6372498" y="2610693"/>
            <a:ext cx="2419252" cy="587853"/>
          </a:xfrm>
          <a:prstGeom prst="rect">
            <a:avLst/>
          </a:prstGeom>
        </p:spPr>
        <p:txBody>
          <a:bodyPr wrap="none">
            <a:spAutoFit/>
          </a:bodyPr>
          <a:lstStyle/>
          <a:p>
            <a:pPr>
              <a:lnSpc>
                <a:spcPct val="115000"/>
              </a:lnSpc>
            </a:pPr>
            <a:r>
              <a:rPr lang="ru-RU" sz="1400" b="1" dirty="0">
                <a:solidFill>
                  <a:prstClr val="black"/>
                </a:solidFill>
                <a:latin typeface="Comic Sans MS" pitchFamily="66" charset="0"/>
                <a:ea typeface="Times New Roman"/>
                <a:cs typeface="Times New Roman"/>
              </a:rPr>
              <a:t>Загадки о разных частях</a:t>
            </a:r>
          </a:p>
          <a:p>
            <a:pPr>
              <a:lnSpc>
                <a:spcPct val="115000"/>
              </a:lnSpc>
            </a:pPr>
            <a:r>
              <a:rPr lang="ru-RU" sz="1400" b="1" dirty="0">
                <a:solidFill>
                  <a:prstClr val="black"/>
                </a:solidFill>
                <a:latin typeface="Comic Sans MS" pitchFamily="66" charset="0"/>
                <a:ea typeface="Times New Roman"/>
                <a:cs typeface="Times New Roman"/>
              </a:rPr>
              <a:t> тела, лица</a:t>
            </a:r>
            <a:endParaRPr lang="ru-RU" sz="1400" b="1" dirty="0">
              <a:solidFill>
                <a:prstClr val="black"/>
              </a:solidFill>
              <a:latin typeface="Comic Sans MS" pitchFamily="66" charset="0"/>
              <a:ea typeface="Calibri"/>
              <a:cs typeface="Times New Roman"/>
            </a:endParaRPr>
          </a:p>
        </p:txBody>
      </p:sp>
      <p:cxnSp>
        <p:nvCxnSpPr>
          <p:cNvPr id="124" name="Прямая со стрелкой 123"/>
          <p:cNvCxnSpPr/>
          <p:nvPr/>
        </p:nvCxnSpPr>
        <p:spPr>
          <a:xfrm>
            <a:off x="6421483" y="3984879"/>
            <a:ext cx="4759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Прямая со стрелкой 124"/>
          <p:cNvCxnSpPr/>
          <p:nvPr/>
        </p:nvCxnSpPr>
        <p:spPr>
          <a:xfrm flipH="1">
            <a:off x="4458010" y="4343414"/>
            <a:ext cx="215074" cy="261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a:endCxn id="140" idx="1"/>
          </p:cNvCxnSpPr>
          <p:nvPr/>
        </p:nvCxnSpPr>
        <p:spPr>
          <a:xfrm>
            <a:off x="6045824" y="4367056"/>
            <a:ext cx="285057" cy="267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7" name="Прямая со стрелкой 126"/>
          <p:cNvCxnSpPr/>
          <p:nvPr/>
        </p:nvCxnSpPr>
        <p:spPr>
          <a:xfrm flipH="1">
            <a:off x="4448972" y="5836622"/>
            <a:ext cx="152091" cy="2021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0" name="Прямоугольник 129"/>
          <p:cNvSpPr/>
          <p:nvPr/>
        </p:nvSpPr>
        <p:spPr>
          <a:xfrm>
            <a:off x="4232790" y="3171198"/>
            <a:ext cx="4171335" cy="523220"/>
          </a:xfrm>
          <a:prstGeom prst="rect">
            <a:avLst/>
          </a:prstGeom>
        </p:spPr>
        <p:txBody>
          <a:bodyPr wrap="none">
            <a:spAutoFit/>
          </a:bodyPr>
          <a:lstStyle/>
          <a:p>
            <a:r>
              <a:rPr lang="ru-RU" sz="1400" b="1" dirty="0">
                <a:solidFill>
                  <a:prstClr val="black"/>
                </a:solidFill>
                <a:latin typeface="Comic Sans MS" pitchFamily="66" charset="0"/>
              </a:rPr>
              <a:t>Чтение художественной литературы</a:t>
            </a:r>
          </a:p>
          <a:p>
            <a:r>
              <a:rPr lang="ru-RU" sz="1400" b="1" dirty="0">
                <a:solidFill>
                  <a:prstClr val="black"/>
                </a:solidFill>
                <a:latin typeface="Comic Sans MS" pitchFamily="66" charset="0"/>
              </a:rPr>
              <a:t>Ознакомление с детскими энциклопедиями</a:t>
            </a:r>
          </a:p>
        </p:txBody>
      </p:sp>
      <p:sp>
        <p:nvSpPr>
          <p:cNvPr id="132" name="Овал 131"/>
          <p:cNvSpPr/>
          <p:nvPr/>
        </p:nvSpPr>
        <p:spPr>
          <a:xfrm>
            <a:off x="4458009" y="5301208"/>
            <a:ext cx="2046137" cy="7375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dirty="0">
              <a:solidFill>
                <a:prstClr val="black"/>
              </a:solidFill>
              <a:latin typeface="Comic Sans MS" pitchFamily="66" charset="0"/>
            </a:endParaRPr>
          </a:p>
        </p:txBody>
      </p:sp>
      <p:sp>
        <p:nvSpPr>
          <p:cNvPr id="133" name="TextBox 132"/>
          <p:cNvSpPr txBox="1"/>
          <p:nvPr/>
        </p:nvSpPr>
        <p:spPr>
          <a:xfrm>
            <a:off x="4661931" y="3861038"/>
            <a:ext cx="1721946" cy="523220"/>
          </a:xfrm>
          <a:prstGeom prst="rect">
            <a:avLst/>
          </a:prstGeom>
          <a:noFill/>
        </p:spPr>
        <p:txBody>
          <a:bodyPr wrap="none" rtlCol="0">
            <a:spAutoFit/>
          </a:bodyPr>
          <a:lstStyle/>
          <a:p>
            <a:r>
              <a:rPr lang="ru-RU" sz="1400" b="1" dirty="0">
                <a:solidFill>
                  <a:prstClr val="black"/>
                </a:solidFill>
                <a:latin typeface="Comic Sans MS" pitchFamily="66" charset="0"/>
              </a:rPr>
              <a:t>   физкультура и</a:t>
            </a:r>
          </a:p>
          <a:p>
            <a:r>
              <a:rPr lang="ru-RU" sz="1400" b="1" dirty="0">
                <a:solidFill>
                  <a:prstClr val="black"/>
                </a:solidFill>
                <a:latin typeface="Comic Sans MS" pitchFamily="66" charset="0"/>
              </a:rPr>
              <a:t>   здоровье</a:t>
            </a:r>
          </a:p>
        </p:txBody>
      </p:sp>
      <p:sp>
        <p:nvSpPr>
          <p:cNvPr id="134" name="Прямоугольник 133"/>
          <p:cNvSpPr/>
          <p:nvPr/>
        </p:nvSpPr>
        <p:spPr>
          <a:xfrm>
            <a:off x="6897433" y="3723269"/>
            <a:ext cx="2106667" cy="738664"/>
          </a:xfrm>
          <a:prstGeom prst="rect">
            <a:avLst/>
          </a:prstGeom>
        </p:spPr>
        <p:txBody>
          <a:bodyPr wrap="none">
            <a:spAutoFit/>
          </a:bodyPr>
          <a:lstStyle/>
          <a:p>
            <a:r>
              <a:rPr lang="ru-RU" sz="1400" b="1" dirty="0">
                <a:solidFill>
                  <a:prstClr val="black"/>
                </a:solidFill>
                <a:latin typeface="Comic Sans MS" pitchFamily="66" charset="0"/>
              </a:rPr>
              <a:t>Беседа на тему:</a:t>
            </a:r>
          </a:p>
          <a:p>
            <a:r>
              <a:rPr lang="ru-RU" sz="1400" b="1" dirty="0">
                <a:solidFill>
                  <a:prstClr val="black"/>
                </a:solidFill>
                <a:latin typeface="Comic Sans MS" pitchFamily="66" charset="0"/>
              </a:rPr>
              <a:t> «Личная гигиена» …</a:t>
            </a:r>
          </a:p>
          <a:p>
            <a:r>
              <a:rPr lang="ru-RU" sz="1400" b="1" dirty="0">
                <a:solidFill>
                  <a:prstClr val="black"/>
                </a:solidFill>
                <a:latin typeface="Comic Sans MS" pitchFamily="66" charset="0"/>
              </a:rPr>
              <a:t>       </a:t>
            </a:r>
          </a:p>
        </p:txBody>
      </p:sp>
      <p:sp>
        <p:nvSpPr>
          <p:cNvPr id="135" name="Прямоугольник 134"/>
          <p:cNvSpPr/>
          <p:nvPr/>
        </p:nvSpPr>
        <p:spPr>
          <a:xfrm>
            <a:off x="4018813" y="4605262"/>
            <a:ext cx="1346844" cy="587853"/>
          </a:xfrm>
          <a:prstGeom prst="rect">
            <a:avLst/>
          </a:prstGeom>
        </p:spPr>
        <p:txBody>
          <a:bodyPr wrap="none">
            <a:spAutoFit/>
          </a:bodyPr>
          <a:lstStyle/>
          <a:p>
            <a:pPr>
              <a:lnSpc>
                <a:spcPct val="115000"/>
              </a:lnSpc>
            </a:pPr>
            <a:r>
              <a:rPr lang="ru-RU" sz="1400" b="1" dirty="0">
                <a:solidFill>
                  <a:srgbClr val="000000"/>
                </a:solidFill>
                <a:latin typeface="Comic Sans MS" pitchFamily="66" charset="0"/>
                <a:ea typeface="Times New Roman"/>
                <a:cs typeface="Times New Roman"/>
              </a:rPr>
              <a:t>Спортивные </a:t>
            </a:r>
          </a:p>
          <a:p>
            <a:pPr>
              <a:lnSpc>
                <a:spcPct val="115000"/>
              </a:lnSpc>
            </a:pPr>
            <a:r>
              <a:rPr lang="ru-RU" sz="1400" b="1" dirty="0">
                <a:solidFill>
                  <a:srgbClr val="000000"/>
                </a:solidFill>
                <a:latin typeface="Comic Sans MS" pitchFamily="66" charset="0"/>
                <a:ea typeface="Times New Roman"/>
                <a:cs typeface="Times New Roman"/>
              </a:rPr>
              <a:t> развлечения</a:t>
            </a:r>
            <a:endParaRPr lang="ru-RU" sz="1400" b="1" dirty="0">
              <a:solidFill>
                <a:prstClr val="black"/>
              </a:solidFill>
              <a:latin typeface="Comic Sans MS" pitchFamily="66" charset="0"/>
              <a:ea typeface="Calibri"/>
              <a:cs typeface="Times New Roman"/>
            </a:endParaRPr>
          </a:p>
        </p:txBody>
      </p:sp>
      <p:sp>
        <p:nvSpPr>
          <p:cNvPr id="140" name="Прямоугольник 139"/>
          <p:cNvSpPr/>
          <p:nvPr/>
        </p:nvSpPr>
        <p:spPr>
          <a:xfrm>
            <a:off x="6330881" y="4217056"/>
            <a:ext cx="4572000" cy="835613"/>
          </a:xfrm>
          <a:prstGeom prst="rect">
            <a:avLst/>
          </a:prstGeom>
        </p:spPr>
        <p:txBody>
          <a:bodyPr>
            <a:spAutoFit/>
          </a:bodyPr>
          <a:lstStyle/>
          <a:p>
            <a:pPr>
              <a:lnSpc>
                <a:spcPct val="115000"/>
              </a:lnSpc>
            </a:pPr>
            <a:r>
              <a:rPr lang="ru-RU" sz="1400" b="1" u="sng" dirty="0">
                <a:solidFill>
                  <a:prstClr val="black"/>
                </a:solidFill>
                <a:latin typeface="Comic Sans MS" pitchFamily="66" charset="0"/>
                <a:ea typeface="Calibri"/>
                <a:cs typeface="Times New Roman"/>
              </a:rPr>
              <a:t>Н/игры</a:t>
            </a:r>
            <a:r>
              <a:rPr lang="ru-RU" sz="1400" b="1" dirty="0">
                <a:solidFill>
                  <a:prstClr val="black"/>
                </a:solidFill>
                <a:latin typeface="Comic Sans MS" pitchFamily="66" charset="0"/>
                <a:ea typeface="Calibri"/>
                <a:cs typeface="Times New Roman"/>
              </a:rPr>
              <a:t>: «</a:t>
            </a:r>
            <a:r>
              <a:rPr lang="ru-RU" sz="1400" b="1" dirty="0" err="1">
                <a:solidFill>
                  <a:prstClr val="black"/>
                </a:solidFill>
                <a:latin typeface="Comic Sans MS" pitchFamily="66" charset="0"/>
                <a:ea typeface="Calibri"/>
                <a:cs typeface="Times New Roman"/>
              </a:rPr>
              <a:t>Неболейка</a:t>
            </a:r>
            <a:r>
              <a:rPr lang="ru-RU" sz="1400" b="1" dirty="0">
                <a:solidFill>
                  <a:prstClr val="black"/>
                </a:solidFill>
                <a:latin typeface="Comic Sans MS" pitchFamily="66" charset="0"/>
                <a:ea typeface="Calibri"/>
                <a:cs typeface="Times New Roman"/>
              </a:rPr>
              <a:t>»</a:t>
            </a:r>
          </a:p>
          <a:p>
            <a:pPr>
              <a:lnSpc>
                <a:spcPct val="115000"/>
              </a:lnSpc>
            </a:pPr>
            <a:r>
              <a:rPr lang="ru-RU" sz="1400" b="1" dirty="0">
                <a:solidFill>
                  <a:prstClr val="black"/>
                </a:solidFill>
                <a:latin typeface="Comic Sans MS" pitchFamily="66" charset="0"/>
                <a:ea typeface="Calibri"/>
                <a:cs typeface="Times New Roman"/>
              </a:rPr>
              <a:t>«Кислое, сладкое, солёное»,</a:t>
            </a:r>
          </a:p>
          <a:p>
            <a:pPr>
              <a:lnSpc>
                <a:spcPct val="115000"/>
              </a:lnSpc>
            </a:pPr>
            <a:r>
              <a:rPr lang="ru-RU" sz="1400" b="1" dirty="0">
                <a:solidFill>
                  <a:prstClr val="black"/>
                </a:solidFill>
                <a:latin typeface="Comic Sans MS" pitchFamily="66" charset="0"/>
                <a:ea typeface="Calibri"/>
                <a:cs typeface="Times New Roman"/>
              </a:rPr>
              <a:t>«Аскорбинка и ее друзья»</a:t>
            </a:r>
          </a:p>
        </p:txBody>
      </p:sp>
      <p:sp>
        <p:nvSpPr>
          <p:cNvPr id="119" name="TextBox 118"/>
          <p:cNvSpPr txBox="1"/>
          <p:nvPr/>
        </p:nvSpPr>
        <p:spPr>
          <a:xfrm>
            <a:off x="4601062" y="5380557"/>
            <a:ext cx="1915909" cy="523220"/>
          </a:xfrm>
          <a:prstGeom prst="rect">
            <a:avLst/>
          </a:prstGeom>
          <a:noFill/>
        </p:spPr>
        <p:txBody>
          <a:bodyPr wrap="none" rtlCol="0">
            <a:spAutoFit/>
          </a:bodyPr>
          <a:lstStyle/>
          <a:p>
            <a:r>
              <a:rPr lang="ru-RU" sz="1400" b="1" dirty="0">
                <a:solidFill>
                  <a:prstClr val="black"/>
                </a:solidFill>
                <a:latin typeface="Comic Sans MS" pitchFamily="66" charset="0"/>
              </a:rPr>
              <a:t>   художественное </a:t>
            </a:r>
          </a:p>
          <a:p>
            <a:r>
              <a:rPr lang="ru-RU" sz="1400" b="1" dirty="0">
                <a:solidFill>
                  <a:prstClr val="black"/>
                </a:solidFill>
                <a:latin typeface="Comic Sans MS" pitchFamily="66" charset="0"/>
              </a:rPr>
              <a:t>      творчество</a:t>
            </a:r>
          </a:p>
        </p:txBody>
      </p:sp>
      <p:cxnSp>
        <p:nvCxnSpPr>
          <p:cNvPr id="146" name="Прямая со стрелкой 145"/>
          <p:cNvCxnSpPr/>
          <p:nvPr/>
        </p:nvCxnSpPr>
        <p:spPr>
          <a:xfrm>
            <a:off x="7777890" y="5709026"/>
            <a:ext cx="92835" cy="199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7489531" y="5836622"/>
            <a:ext cx="1670650" cy="1169551"/>
          </a:xfrm>
          <a:prstGeom prst="rect">
            <a:avLst/>
          </a:prstGeom>
          <a:noFill/>
        </p:spPr>
        <p:txBody>
          <a:bodyPr wrap="none" rtlCol="0">
            <a:spAutoFit/>
          </a:bodyPr>
          <a:lstStyle/>
          <a:p>
            <a:r>
              <a:rPr lang="ru-RU" sz="1400" b="1" dirty="0">
                <a:solidFill>
                  <a:prstClr val="black"/>
                </a:solidFill>
                <a:latin typeface="Comic Sans MS" pitchFamily="66" charset="0"/>
              </a:rPr>
              <a:t>посмотреть м\ф</a:t>
            </a:r>
          </a:p>
          <a:p>
            <a:r>
              <a:rPr lang="ru-RU" sz="1400" b="1" dirty="0">
                <a:solidFill>
                  <a:prstClr val="black"/>
                </a:solidFill>
                <a:latin typeface="Comic Sans MS" pitchFamily="66" charset="0"/>
              </a:rPr>
              <a:t> «</a:t>
            </a:r>
            <a:r>
              <a:rPr lang="ru-RU" sz="1400" b="1" dirty="0" err="1">
                <a:solidFill>
                  <a:prstClr val="black"/>
                </a:solidFill>
                <a:latin typeface="Comic Sans MS" pitchFamily="66" charset="0"/>
              </a:rPr>
              <a:t>Смешарики</a:t>
            </a:r>
            <a:r>
              <a:rPr lang="ru-RU" sz="1400" b="1" dirty="0">
                <a:solidFill>
                  <a:prstClr val="black"/>
                </a:solidFill>
                <a:latin typeface="Comic Sans MS" pitchFamily="66" charset="0"/>
              </a:rPr>
              <a:t> – </a:t>
            </a:r>
          </a:p>
          <a:p>
            <a:r>
              <a:rPr lang="ru-RU" sz="1400" b="1" dirty="0">
                <a:solidFill>
                  <a:prstClr val="black"/>
                </a:solidFill>
                <a:latin typeface="Comic Sans MS" pitchFamily="66" charset="0"/>
              </a:rPr>
              <a:t> Азбука</a:t>
            </a:r>
          </a:p>
          <a:p>
            <a:r>
              <a:rPr lang="ru-RU" sz="1400" b="1" dirty="0">
                <a:solidFill>
                  <a:prstClr val="black"/>
                </a:solidFill>
                <a:latin typeface="Comic Sans MS" pitchFamily="66" charset="0"/>
              </a:rPr>
              <a:t> безопасности»;</a:t>
            </a:r>
          </a:p>
          <a:p>
            <a:endParaRPr lang="ru-RU" sz="1400" b="1" dirty="0">
              <a:solidFill>
                <a:prstClr val="black"/>
              </a:solidFill>
              <a:latin typeface="Comic Sans MS" pitchFamily="66" charset="0"/>
            </a:endParaRPr>
          </a:p>
        </p:txBody>
      </p:sp>
      <p:sp>
        <p:nvSpPr>
          <p:cNvPr id="150" name="Овал 149"/>
          <p:cNvSpPr/>
          <p:nvPr/>
        </p:nvSpPr>
        <p:spPr>
          <a:xfrm>
            <a:off x="6439014" y="5046392"/>
            <a:ext cx="2046137" cy="7375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a:solidFill>
                <a:prstClr val="black"/>
              </a:solidFill>
              <a:latin typeface="Comic Sans MS" pitchFamily="66" charset="0"/>
            </a:endParaRPr>
          </a:p>
        </p:txBody>
      </p:sp>
      <p:sp>
        <p:nvSpPr>
          <p:cNvPr id="151" name="TextBox 150"/>
          <p:cNvSpPr txBox="1"/>
          <p:nvPr/>
        </p:nvSpPr>
        <p:spPr>
          <a:xfrm>
            <a:off x="6712716" y="5261279"/>
            <a:ext cx="1580882" cy="307777"/>
          </a:xfrm>
          <a:prstGeom prst="rect">
            <a:avLst/>
          </a:prstGeom>
          <a:noFill/>
        </p:spPr>
        <p:txBody>
          <a:bodyPr wrap="none" rtlCol="0">
            <a:spAutoFit/>
          </a:bodyPr>
          <a:lstStyle/>
          <a:p>
            <a:r>
              <a:rPr lang="ru-RU" sz="1400" b="1" dirty="0">
                <a:solidFill>
                  <a:prstClr val="black"/>
                </a:solidFill>
                <a:latin typeface="Comic Sans MS" pitchFamily="66" charset="0"/>
              </a:rPr>
              <a:t>   безопасность</a:t>
            </a:r>
          </a:p>
        </p:txBody>
      </p:sp>
      <p:cxnSp>
        <p:nvCxnSpPr>
          <p:cNvPr id="152" name="Прямая со стрелкой 151"/>
          <p:cNvCxnSpPr/>
          <p:nvPr/>
        </p:nvCxnSpPr>
        <p:spPr>
          <a:xfrm flipH="1">
            <a:off x="6692997" y="5809009"/>
            <a:ext cx="172504" cy="2486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 name="Прямоугольник 152"/>
          <p:cNvSpPr/>
          <p:nvPr/>
        </p:nvSpPr>
        <p:spPr>
          <a:xfrm>
            <a:off x="5713941" y="6073170"/>
            <a:ext cx="2366983" cy="738664"/>
          </a:xfrm>
          <a:prstGeom prst="rect">
            <a:avLst/>
          </a:prstGeom>
        </p:spPr>
        <p:txBody>
          <a:bodyPr wrap="square">
            <a:spAutoFit/>
          </a:bodyPr>
          <a:lstStyle/>
          <a:p>
            <a:r>
              <a:rPr lang="ru-RU" sz="1400" b="1" dirty="0">
                <a:solidFill>
                  <a:prstClr val="black"/>
                </a:solidFill>
                <a:latin typeface="Comic Sans MS" pitchFamily="66" charset="0"/>
                <a:ea typeface="Times New Roman"/>
              </a:rPr>
              <a:t>беседы «Как я буду заботиться</a:t>
            </a:r>
          </a:p>
          <a:p>
            <a:r>
              <a:rPr lang="ru-RU" sz="1400" b="1" dirty="0">
                <a:solidFill>
                  <a:prstClr val="black"/>
                </a:solidFill>
                <a:latin typeface="Comic Sans MS" pitchFamily="66" charset="0"/>
                <a:ea typeface="Times New Roman"/>
              </a:rPr>
              <a:t>о своём здоровье»</a:t>
            </a:r>
            <a:r>
              <a:rPr lang="ru-RU" sz="1400" b="1" dirty="0">
                <a:solidFill>
                  <a:prstClr val="black"/>
                </a:solidFill>
                <a:latin typeface="Comic Sans MS" pitchFamily="66" charset="0"/>
              </a:rPr>
              <a:t>?»</a:t>
            </a:r>
          </a:p>
        </p:txBody>
      </p:sp>
      <p:sp>
        <p:nvSpPr>
          <p:cNvPr id="156" name="TextBox 155"/>
          <p:cNvSpPr txBox="1"/>
          <p:nvPr/>
        </p:nvSpPr>
        <p:spPr>
          <a:xfrm>
            <a:off x="2341019" y="2039018"/>
            <a:ext cx="1654620" cy="523220"/>
          </a:xfrm>
          <a:prstGeom prst="rect">
            <a:avLst/>
          </a:prstGeom>
          <a:noFill/>
        </p:spPr>
        <p:txBody>
          <a:bodyPr wrap="none" rtlCol="0">
            <a:spAutoFit/>
          </a:bodyPr>
          <a:lstStyle/>
          <a:p>
            <a:r>
              <a:rPr lang="ru-RU" sz="1400" b="1" dirty="0">
                <a:solidFill>
                  <a:prstClr val="black"/>
                </a:solidFill>
                <a:latin typeface="Comic Sans MS" pitchFamily="66" charset="0"/>
              </a:rPr>
              <a:t>Откуда тело</a:t>
            </a:r>
          </a:p>
          <a:p>
            <a:r>
              <a:rPr lang="ru-RU" sz="1400" b="1" dirty="0">
                <a:solidFill>
                  <a:prstClr val="black"/>
                </a:solidFill>
                <a:latin typeface="Comic Sans MS" pitchFamily="66" charset="0"/>
              </a:rPr>
              <a:t> берёт энергию?</a:t>
            </a:r>
          </a:p>
        </p:txBody>
      </p:sp>
      <p:sp>
        <p:nvSpPr>
          <p:cNvPr id="157" name="TextBox 156"/>
          <p:cNvSpPr txBox="1"/>
          <p:nvPr/>
        </p:nvSpPr>
        <p:spPr>
          <a:xfrm>
            <a:off x="2505291" y="2610693"/>
            <a:ext cx="1208985" cy="523220"/>
          </a:xfrm>
          <a:prstGeom prst="rect">
            <a:avLst/>
          </a:prstGeom>
          <a:noFill/>
        </p:spPr>
        <p:txBody>
          <a:bodyPr wrap="none" rtlCol="0">
            <a:spAutoFit/>
          </a:bodyPr>
          <a:lstStyle/>
          <a:p>
            <a:r>
              <a:rPr lang="ru-RU" sz="1400" b="1" dirty="0">
                <a:solidFill>
                  <a:prstClr val="black"/>
                </a:solidFill>
                <a:latin typeface="Comic Sans MS" pitchFamily="66" charset="0"/>
              </a:rPr>
              <a:t>Зачем нам </a:t>
            </a:r>
          </a:p>
          <a:p>
            <a:r>
              <a:rPr lang="ru-RU" sz="1400" b="1" dirty="0">
                <a:solidFill>
                  <a:prstClr val="black"/>
                </a:solidFill>
                <a:latin typeface="Comic Sans MS" pitchFamily="66" charset="0"/>
              </a:rPr>
              <a:t>сердце?</a:t>
            </a:r>
          </a:p>
        </p:txBody>
      </p:sp>
      <p:sp>
        <p:nvSpPr>
          <p:cNvPr id="77" name="Рамка 76"/>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70888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212093" y="0"/>
            <a:ext cx="817368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7601" y="381556"/>
            <a:ext cx="4352474" cy="584775"/>
          </a:xfrm>
          <a:prstGeom prst="rect">
            <a:avLst/>
          </a:prstGeom>
        </p:spPr>
        <p:txBody>
          <a:bodyPr wrap="none">
            <a:spAutoFit/>
          </a:bodyPr>
          <a:lstStyle/>
          <a:p>
            <a:r>
              <a:rPr lang="en-US" sz="3200" b="1" i="0" dirty="0">
                <a:solidFill>
                  <a:srgbClr val="FF0000"/>
                </a:solidFill>
                <a:effectLst>
                  <a:glow rad="139700">
                    <a:schemeClr val="accent3">
                      <a:satMod val="175000"/>
                      <a:alpha val="40000"/>
                    </a:schemeClr>
                  </a:glow>
                </a:effectLst>
                <a:latin typeface="Georgia" pitchFamily="18" charset="0"/>
              </a:rPr>
              <a:t>III - </a:t>
            </a:r>
            <a:r>
              <a:rPr lang="ru-RU" sz="3200" b="1" i="0" dirty="0">
                <a:solidFill>
                  <a:srgbClr val="FF0000"/>
                </a:solidFill>
                <a:effectLst>
                  <a:glow rad="139700">
                    <a:schemeClr val="accent3">
                      <a:satMod val="175000"/>
                      <a:alpha val="40000"/>
                    </a:schemeClr>
                  </a:glow>
                </a:effectLst>
                <a:latin typeface="Georgia" pitchFamily="18" charset="0"/>
              </a:rPr>
              <a:t>наши проекты</a:t>
            </a:r>
            <a:endParaRPr lang="ru-RU" sz="3200" b="1" dirty="0">
              <a:solidFill>
                <a:srgbClr val="FF0000"/>
              </a:solidFill>
              <a:effectLst>
                <a:glow rad="139700">
                  <a:schemeClr val="accent3">
                    <a:satMod val="175000"/>
                    <a:alpha val="40000"/>
                  </a:schemeClr>
                </a:glow>
              </a:effectLst>
              <a:latin typeface="Georgia" pitchFamily="18" charset="0"/>
            </a:endParaRPr>
          </a:p>
        </p:txBody>
      </p:sp>
      <p:sp>
        <p:nvSpPr>
          <p:cNvPr id="3" name="AutoShape 10"/>
          <p:cNvSpPr>
            <a:spLocks noChangeArrowheads="1"/>
          </p:cNvSpPr>
          <p:nvPr/>
        </p:nvSpPr>
        <p:spPr bwMode="auto">
          <a:xfrm>
            <a:off x="3500430" y="3501008"/>
            <a:ext cx="3429024" cy="1178157"/>
          </a:xfrm>
          <a:prstGeom prst="cloudCallout">
            <a:avLst>
              <a:gd name="adj1" fmla="val 73038"/>
              <a:gd name="adj2" fmla="val -19067"/>
            </a:avLst>
          </a:prstGeom>
          <a:solidFill>
            <a:srgbClr val="FC94D7"/>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1">
                <a:ln>
                  <a:noFill/>
                </a:ln>
                <a:effectLst/>
                <a:uLnTx/>
                <a:uFillTx/>
                <a:latin typeface="Comic Sans MS" pitchFamily="66" charset="0"/>
                <a:cs typeface="Arial" charset="0"/>
              </a:rPr>
              <a:t>Книга с пословицами,</a:t>
            </a:r>
            <a:r>
              <a:rPr kumimoji="0" lang="ru-RU" sz="1400" b="1" i="0" u="none" strike="noStrike" kern="0" cap="none" spc="0" normalizeH="0" noProof="1">
                <a:ln>
                  <a:noFill/>
                </a:ln>
                <a:effectLst/>
                <a:uLnTx/>
                <a:uFillTx/>
                <a:latin typeface="Comic Sans MS" pitchFamily="66" charset="0"/>
                <a:cs typeface="Arial" charset="0"/>
              </a:rPr>
              <a:t> </a:t>
            </a:r>
            <a:r>
              <a:rPr kumimoji="0" lang="ru-RU" sz="1400" b="1" i="0" u="none" strike="noStrike" kern="0" cap="none" spc="0" normalizeH="0" baseline="0" noProof="1">
                <a:ln>
                  <a:noFill/>
                </a:ln>
                <a:effectLst/>
                <a:uLnTx/>
                <a:uFillTx/>
                <a:latin typeface="Comic Sans MS" pitchFamily="66" charset="0"/>
                <a:cs typeface="Arial" charset="0"/>
              </a:rPr>
              <a:t>поговорками и загадками о здоровье</a:t>
            </a:r>
          </a:p>
        </p:txBody>
      </p:sp>
      <p:sp>
        <p:nvSpPr>
          <p:cNvPr id="4" name="AutoShape 11"/>
          <p:cNvSpPr>
            <a:spLocks noChangeArrowheads="1"/>
          </p:cNvSpPr>
          <p:nvPr/>
        </p:nvSpPr>
        <p:spPr bwMode="auto">
          <a:xfrm>
            <a:off x="4067175" y="3213100"/>
            <a:ext cx="73025" cy="71438"/>
          </a:xfrm>
          <a:prstGeom prst="cloudCallout">
            <a:avLst>
              <a:gd name="adj1" fmla="val -43750"/>
              <a:gd name="adj2" fmla="val 70000"/>
            </a:avLst>
          </a:prstGeom>
          <a:solidFill>
            <a:srgbClr val="7FD13B"/>
          </a:solidFill>
          <a:ln w="9525">
            <a:solidFill>
              <a:sysClr val="windowText" lastClr="000000"/>
            </a:solid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Arial" charset="0"/>
              <a:cs typeface="Arial" charset="0"/>
            </a:endParaRPr>
          </a:p>
        </p:txBody>
      </p:sp>
      <p:sp>
        <p:nvSpPr>
          <p:cNvPr id="5" name="AutoShape 12"/>
          <p:cNvSpPr>
            <a:spLocks noChangeArrowheads="1"/>
          </p:cNvSpPr>
          <p:nvPr/>
        </p:nvSpPr>
        <p:spPr bwMode="auto">
          <a:xfrm>
            <a:off x="6215074" y="4214818"/>
            <a:ext cx="2701955" cy="1352564"/>
          </a:xfrm>
          <a:prstGeom prst="cloudCallout">
            <a:avLst>
              <a:gd name="adj1" fmla="val 47349"/>
              <a:gd name="adj2" fmla="val 81811"/>
            </a:avLst>
          </a:prstGeom>
          <a:solidFill>
            <a:srgbClr val="00FFFF"/>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0" dirty="0">
                <a:ln>
                  <a:noFill/>
                </a:ln>
                <a:effectLst/>
                <a:uLnTx/>
                <a:uFillTx/>
                <a:latin typeface="Comic Sans MS" pitchFamily="66" charset="0"/>
                <a:cs typeface="Arial" charset="0"/>
              </a:rPr>
              <a:t>Придумывание сказок о бактерии </a:t>
            </a:r>
            <a:r>
              <a:rPr kumimoji="0" lang="ru-RU" sz="1400" b="1" i="0" u="none" strike="noStrike" kern="0" cap="none" spc="0" normalizeH="0" baseline="0" noProof="0" dirty="0" err="1">
                <a:ln>
                  <a:noFill/>
                </a:ln>
                <a:effectLst/>
                <a:uLnTx/>
                <a:uFillTx/>
                <a:latin typeface="Comic Sans MS" pitchFamily="66" charset="0"/>
                <a:cs typeface="Arial" charset="0"/>
              </a:rPr>
              <a:t>Биффи</a:t>
            </a:r>
            <a:endParaRPr kumimoji="0" lang="ru-RU" sz="1400" b="1" i="0" u="none" strike="noStrike" kern="0" cap="none" spc="0" normalizeH="0" baseline="0" noProof="1">
              <a:ln>
                <a:noFill/>
              </a:ln>
              <a:effectLst/>
              <a:uLnTx/>
              <a:uFillTx/>
              <a:latin typeface="Comic Sans MS" pitchFamily="66" charset="0"/>
              <a:cs typeface="Arial" charset="0"/>
            </a:endParaRPr>
          </a:p>
        </p:txBody>
      </p:sp>
      <p:sp>
        <p:nvSpPr>
          <p:cNvPr id="6" name="AutoShape 13"/>
          <p:cNvSpPr>
            <a:spLocks noChangeArrowheads="1"/>
          </p:cNvSpPr>
          <p:nvPr/>
        </p:nvSpPr>
        <p:spPr bwMode="auto">
          <a:xfrm>
            <a:off x="2962274" y="1469458"/>
            <a:ext cx="2282825" cy="1143008"/>
          </a:xfrm>
          <a:prstGeom prst="cloudCallout">
            <a:avLst>
              <a:gd name="adj1" fmla="val -29435"/>
              <a:gd name="adj2" fmla="val 64158"/>
            </a:avLst>
          </a:prstGeom>
          <a:solidFill>
            <a:srgbClr val="FC94D7"/>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1">
                <a:ln>
                  <a:noFill/>
                </a:ln>
                <a:effectLst/>
                <a:uLnTx/>
                <a:uFillTx/>
                <a:latin typeface="Comic Sans MS" pitchFamily="66" charset="0"/>
                <a:cs typeface="Arial" charset="0"/>
              </a:rPr>
              <a:t>Изготовление макета</a:t>
            </a:r>
          </a:p>
          <a:p>
            <a:pPr marL="0" marR="0" lvl="0" indent="0" algn="ctr" defTabSz="914400" eaLnBrk="1" fontAlgn="base" latinLnBrk="0" hangingPunct="1">
              <a:lnSpc>
                <a:spcPct val="100000"/>
              </a:lnSpc>
              <a:spcBef>
                <a:spcPct val="0"/>
              </a:spcBef>
              <a:spcAft>
                <a:spcPct val="0"/>
              </a:spcAft>
              <a:buClrTx/>
              <a:buSzTx/>
              <a:buFontTx/>
              <a:buNone/>
              <a:tabLst/>
              <a:defRPr/>
            </a:pPr>
            <a:r>
              <a:rPr lang="ru-RU" sz="1400" b="1" kern="0" noProof="1">
                <a:latin typeface="Comic Sans MS" pitchFamily="66" charset="0"/>
                <a:cs typeface="Arial" charset="0"/>
              </a:rPr>
              <a:t>глаза</a:t>
            </a:r>
            <a:endParaRPr kumimoji="0" lang="ru-RU" sz="1400" b="1" i="0" u="none" strike="noStrike" kern="0" cap="none" spc="0" normalizeH="0" baseline="0" noProof="1">
              <a:ln>
                <a:noFill/>
              </a:ln>
              <a:effectLst/>
              <a:uLnTx/>
              <a:uFillTx/>
              <a:latin typeface="Comic Sans MS" pitchFamily="66" charset="0"/>
              <a:cs typeface="Arial" charset="0"/>
            </a:endParaRPr>
          </a:p>
        </p:txBody>
      </p:sp>
      <p:sp>
        <p:nvSpPr>
          <p:cNvPr id="7" name="AutoShape 14"/>
          <p:cNvSpPr>
            <a:spLocks noChangeArrowheads="1"/>
          </p:cNvSpPr>
          <p:nvPr/>
        </p:nvSpPr>
        <p:spPr bwMode="auto">
          <a:xfrm>
            <a:off x="5409555" y="1376725"/>
            <a:ext cx="3210322" cy="1328474"/>
          </a:xfrm>
          <a:prstGeom prst="cloudCallout">
            <a:avLst>
              <a:gd name="adj1" fmla="val -49294"/>
              <a:gd name="adj2" fmla="val 80240"/>
            </a:avLst>
          </a:prstGeom>
          <a:solidFill>
            <a:srgbClr val="00FFFF"/>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0" dirty="0">
                <a:ln>
                  <a:noFill/>
                </a:ln>
                <a:effectLst/>
                <a:uLnTx/>
                <a:uFillTx/>
                <a:latin typeface="Comic Sans MS" pitchFamily="66" charset="0"/>
                <a:cs typeface="Arial" charset="0"/>
              </a:rPr>
              <a:t>Создание</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0" dirty="0">
                <a:ln>
                  <a:noFill/>
                </a:ln>
                <a:effectLst/>
                <a:uLnTx/>
                <a:uFillTx/>
                <a:latin typeface="Comic Sans MS" pitchFamily="66" charset="0"/>
                <a:cs typeface="Arial" charset="0"/>
              </a:rPr>
              <a:t>книги «Вредные и полезные продукты»</a:t>
            </a:r>
            <a:endParaRPr kumimoji="0" lang="ru-RU" sz="1400" b="1" i="0" u="none" strike="noStrike" kern="0" cap="none" spc="0" normalizeH="0" baseline="0" noProof="1">
              <a:ln>
                <a:noFill/>
              </a:ln>
              <a:effectLst/>
              <a:uLnTx/>
              <a:uFillTx/>
              <a:latin typeface="Comic Sans MS" pitchFamily="66" charset="0"/>
              <a:cs typeface="Arial" charset="0"/>
            </a:endParaRPr>
          </a:p>
        </p:txBody>
      </p:sp>
      <p:sp>
        <p:nvSpPr>
          <p:cNvPr id="8" name="AutoShape 16"/>
          <p:cNvSpPr>
            <a:spLocks noChangeArrowheads="1"/>
          </p:cNvSpPr>
          <p:nvPr/>
        </p:nvSpPr>
        <p:spPr bwMode="auto">
          <a:xfrm>
            <a:off x="170893" y="4891100"/>
            <a:ext cx="2660877" cy="1706253"/>
          </a:xfrm>
          <a:prstGeom prst="cloudCallout">
            <a:avLst>
              <a:gd name="adj1" fmla="val 1881"/>
              <a:gd name="adj2" fmla="val -28867"/>
            </a:avLst>
          </a:prstGeom>
          <a:solidFill>
            <a:srgbClr val="FC94D7"/>
          </a:solidFill>
          <a:ln w="9525">
            <a:solidFill>
              <a:srgbClr val="7FD13B"/>
            </a:solidFill>
            <a:round/>
            <a:headEnd/>
            <a:tailEnd/>
          </a:ln>
          <a:effectLst>
            <a:glow rad="101600">
              <a:srgbClr val="1AB39F">
                <a:satMod val="175000"/>
                <a:alpha val="40000"/>
              </a:srgbClr>
            </a:glow>
          </a:effectLst>
        </p:spPr>
        <p:txBody>
          <a:bodyPr/>
          <a:lstStyle/>
          <a:p>
            <a:pPr lvl="0"/>
            <a:r>
              <a:rPr kumimoji="0" lang="ru-RU" sz="1400" b="1" i="0" u="none" strike="noStrike" kern="0" cap="none" spc="0" normalizeH="0" baseline="0" noProof="0" dirty="0">
                <a:ln>
                  <a:noFill/>
                </a:ln>
                <a:effectLst/>
                <a:uLnTx/>
                <a:uFillTx/>
                <a:latin typeface="Comic Sans MS" pitchFamily="66" charset="0"/>
                <a:cs typeface="Arial" charset="0"/>
              </a:rPr>
              <a:t>Создание </a:t>
            </a:r>
            <a:r>
              <a:rPr lang="ru-RU" sz="1400" b="1" dirty="0">
                <a:latin typeface="Comic Sans MS" pitchFamily="66" charset="0"/>
              </a:rPr>
              <a:t>альбома «Вредные факторы для здоровья человека»</a:t>
            </a:r>
          </a:p>
        </p:txBody>
      </p:sp>
      <p:sp>
        <p:nvSpPr>
          <p:cNvPr id="9" name="AutoShape 17"/>
          <p:cNvSpPr>
            <a:spLocks noChangeArrowheads="1"/>
          </p:cNvSpPr>
          <p:nvPr/>
        </p:nvSpPr>
        <p:spPr bwMode="auto">
          <a:xfrm>
            <a:off x="5714976" y="2428868"/>
            <a:ext cx="3202053" cy="1355736"/>
          </a:xfrm>
          <a:prstGeom prst="cloudCallout">
            <a:avLst>
              <a:gd name="adj1" fmla="val 34894"/>
              <a:gd name="adj2" fmla="val -22046"/>
            </a:avLst>
          </a:prstGeom>
          <a:solidFill>
            <a:srgbClr val="FC94D7"/>
          </a:solidFill>
          <a:ln w="9525">
            <a:solidFill>
              <a:srgbClr val="7FD13B"/>
            </a:solidFill>
            <a:round/>
            <a:headEnd/>
            <a:tailEnd/>
          </a:ln>
          <a:effectLst>
            <a:glow rad="101600">
              <a:srgbClr val="1AB39F">
                <a:satMod val="175000"/>
                <a:alpha val="40000"/>
              </a:srgbClr>
            </a:glow>
          </a:effectLst>
        </p:spPr>
        <p:txBody>
          <a:bodyPr/>
          <a:lstStyle/>
          <a:p>
            <a:pPr lvl="0" algn="ctr" fontAlgn="base">
              <a:spcBef>
                <a:spcPct val="0"/>
              </a:spcBef>
              <a:spcAft>
                <a:spcPct val="0"/>
              </a:spcAft>
              <a:defRPr/>
            </a:pPr>
            <a:r>
              <a:rPr lang="ru-RU" sz="1400" b="1" kern="0" dirty="0">
                <a:latin typeface="Comic Sans MS" pitchFamily="66" charset="0"/>
                <a:cs typeface="Arial" charset="0"/>
              </a:rPr>
              <a:t>Выставка работ «Микробы и бактерии глазами детей»</a:t>
            </a:r>
            <a:endParaRPr lang="ru-RU" sz="1400" b="1" kern="0" noProof="1">
              <a:latin typeface="Comic Sans MS" pitchFamily="66" charset="0"/>
              <a:cs typeface="Arial" charset="0"/>
            </a:endParaRPr>
          </a:p>
        </p:txBody>
      </p:sp>
      <p:sp>
        <p:nvSpPr>
          <p:cNvPr id="10" name="AutoShape 18"/>
          <p:cNvSpPr>
            <a:spLocks noChangeArrowheads="1"/>
          </p:cNvSpPr>
          <p:nvPr/>
        </p:nvSpPr>
        <p:spPr bwMode="auto">
          <a:xfrm>
            <a:off x="212093" y="1583722"/>
            <a:ext cx="2931147" cy="1269214"/>
          </a:xfrm>
          <a:prstGeom prst="cloudCallout">
            <a:avLst>
              <a:gd name="adj1" fmla="val 34958"/>
              <a:gd name="adj2" fmla="val 89778"/>
            </a:avLst>
          </a:prstGeom>
          <a:solidFill>
            <a:srgbClr val="66FFFF"/>
          </a:solidFill>
          <a:ln w="9525">
            <a:solidFill>
              <a:srgbClr val="7FD13B"/>
            </a:solidFill>
            <a:round/>
            <a:headEnd/>
            <a:tailEnd/>
          </a:ln>
          <a:effectLst>
            <a:glow rad="101600">
              <a:srgbClr val="1AB39F">
                <a:satMod val="175000"/>
                <a:alpha val="40000"/>
              </a:srgbClr>
            </a:glow>
          </a:effectLst>
        </p:spPr>
        <p:txBody>
          <a:bodyPr/>
          <a:lstStyle/>
          <a:p>
            <a:pPr lvl="0"/>
            <a:r>
              <a:rPr lang="ru-RU" sz="1400" b="1" dirty="0">
                <a:latin typeface="Comic Sans MS" pitchFamily="66" charset="0"/>
                <a:cs typeface="Arial" charset="0"/>
              </a:rPr>
              <a:t>«Что вредит, а что полезно для нашего здоровья» семейный проект </a:t>
            </a:r>
            <a:endParaRPr lang="ru-RU" sz="1400" dirty="0">
              <a:latin typeface="Comic Sans MS" pitchFamily="66" charset="0"/>
            </a:endParaRPr>
          </a:p>
        </p:txBody>
      </p:sp>
      <p:sp>
        <p:nvSpPr>
          <p:cNvPr id="11" name="AutoShape 13"/>
          <p:cNvSpPr>
            <a:spLocks noChangeArrowheads="1"/>
          </p:cNvSpPr>
          <p:nvPr/>
        </p:nvSpPr>
        <p:spPr bwMode="auto">
          <a:xfrm>
            <a:off x="418127" y="3800490"/>
            <a:ext cx="2428924" cy="928694"/>
          </a:xfrm>
          <a:prstGeom prst="cloudCallout">
            <a:avLst>
              <a:gd name="adj1" fmla="val 38247"/>
              <a:gd name="adj2" fmla="val 57516"/>
            </a:avLst>
          </a:prstGeom>
          <a:solidFill>
            <a:srgbClr val="00FFFF"/>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1">
                <a:ln>
                  <a:noFill/>
                </a:ln>
                <a:effectLst/>
                <a:uLnTx/>
                <a:uFillTx/>
                <a:latin typeface="Comic Sans MS" pitchFamily="66" charset="0"/>
                <a:cs typeface="Arial" charset="0"/>
              </a:rPr>
              <a:t>«Из чего состоит человек»</a:t>
            </a:r>
          </a:p>
        </p:txBody>
      </p:sp>
      <p:sp>
        <p:nvSpPr>
          <p:cNvPr id="13" name="AutoShape 13"/>
          <p:cNvSpPr>
            <a:spLocks noChangeArrowheads="1"/>
          </p:cNvSpPr>
          <p:nvPr/>
        </p:nvSpPr>
        <p:spPr bwMode="auto">
          <a:xfrm>
            <a:off x="2834018" y="2445321"/>
            <a:ext cx="2466314" cy="1214446"/>
          </a:xfrm>
          <a:prstGeom prst="cloudCallout">
            <a:avLst>
              <a:gd name="adj1" fmla="val -30707"/>
              <a:gd name="adj2" fmla="val 79396"/>
            </a:avLst>
          </a:prstGeom>
          <a:solidFill>
            <a:srgbClr val="00FFFF"/>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1">
                <a:ln>
                  <a:noFill/>
                </a:ln>
                <a:effectLst/>
                <a:uLnTx/>
                <a:uFillTx/>
                <a:latin typeface="Comic Sans MS" pitchFamily="66" charset="0"/>
                <a:cs typeface="Arial" charset="0"/>
              </a:rPr>
              <a:t>Изготовление </a:t>
            </a:r>
          </a:p>
          <a:p>
            <a:pPr marL="0" marR="0" lvl="0" indent="0" algn="ctr" defTabSz="914400" eaLnBrk="1" fontAlgn="base" latinLnBrk="0" hangingPunct="1">
              <a:lnSpc>
                <a:spcPct val="100000"/>
              </a:lnSpc>
              <a:spcBef>
                <a:spcPct val="0"/>
              </a:spcBef>
              <a:spcAft>
                <a:spcPct val="0"/>
              </a:spcAft>
              <a:buClrTx/>
              <a:buSzTx/>
              <a:buFontTx/>
              <a:buNone/>
              <a:tabLst/>
              <a:defRPr/>
            </a:pPr>
            <a:r>
              <a:rPr lang="ru-RU" sz="1400" b="1" kern="0" noProof="1">
                <a:latin typeface="Comic Sans MS" pitchFamily="66" charset="0"/>
                <a:cs typeface="Arial" charset="0"/>
              </a:rPr>
              <a:t>м</a:t>
            </a:r>
            <a:r>
              <a:rPr kumimoji="0" lang="ru-RU" sz="1400" b="1" i="0" u="none" strike="noStrike" kern="0" cap="none" spc="0" normalizeH="0" baseline="0" noProof="1">
                <a:ln>
                  <a:noFill/>
                </a:ln>
                <a:effectLst/>
                <a:uLnTx/>
                <a:uFillTx/>
                <a:latin typeface="Comic Sans MS" pitchFamily="66" charset="0"/>
                <a:cs typeface="Arial" charset="0"/>
              </a:rPr>
              <a:t>акета мозг человека</a:t>
            </a:r>
          </a:p>
        </p:txBody>
      </p:sp>
      <p:sp>
        <p:nvSpPr>
          <p:cNvPr id="14" name="AutoShape 10"/>
          <p:cNvSpPr>
            <a:spLocks noChangeArrowheads="1"/>
          </p:cNvSpPr>
          <p:nvPr/>
        </p:nvSpPr>
        <p:spPr bwMode="auto">
          <a:xfrm>
            <a:off x="5409555" y="5454345"/>
            <a:ext cx="2854304" cy="1143008"/>
          </a:xfrm>
          <a:prstGeom prst="cloudCallout">
            <a:avLst>
              <a:gd name="adj1" fmla="val 24361"/>
              <a:gd name="adj2" fmla="val 10500"/>
            </a:avLst>
          </a:prstGeom>
          <a:solidFill>
            <a:srgbClr val="FC94D7"/>
          </a:solidFill>
          <a:ln w="9525">
            <a:solidFill>
              <a:srgbClr val="7FD13B"/>
            </a:solidFill>
            <a:round/>
            <a:headEnd/>
            <a:tailEnd/>
          </a:ln>
          <a:effectLst>
            <a:glow rad="1397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1">
                <a:ln>
                  <a:noFill/>
                </a:ln>
                <a:effectLst/>
                <a:uLnTx/>
                <a:uFillTx/>
                <a:latin typeface="Comic Sans MS" pitchFamily="66" charset="0"/>
                <a:cs typeface="Arial" charset="0"/>
              </a:rPr>
              <a:t>Шитьё органов человека для игры «Что у нас внутри?»</a:t>
            </a:r>
          </a:p>
        </p:txBody>
      </p:sp>
      <p:sp>
        <p:nvSpPr>
          <p:cNvPr id="15" name="AutoShape 10"/>
          <p:cNvSpPr>
            <a:spLocks noChangeArrowheads="1"/>
          </p:cNvSpPr>
          <p:nvPr/>
        </p:nvSpPr>
        <p:spPr bwMode="auto">
          <a:xfrm>
            <a:off x="2394844" y="4641618"/>
            <a:ext cx="2928958" cy="928694"/>
          </a:xfrm>
          <a:prstGeom prst="cloudCallout">
            <a:avLst>
              <a:gd name="adj1" fmla="val 71438"/>
              <a:gd name="adj2" fmla="val 8937"/>
            </a:avLst>
          </a:prstGeom>
          <a:solidFill>
            <a:srgbClr val="00FFFF"/>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ru-RU" sz="1400" b="1" kern="0" noProof="1">
                <a:latin typeface="Comic Sans MS" pitchFamily="66" charset="0"/>
                <a:cs typeface="Arial" charset="0"/>
              </a:rPr>
              <a:t>Пособия для дидактических игр </a:t>
            </a:r>
          </a:p>
          <a:p>
            <a:pPr marL="0" marR="0" lvl="0" indent="0" algn="ctr" defTabSz="914400" eaLnBrk="1" fontAlgn="base" latinLnBrk="0" hangingPunct="1">
              <a:lnSpc>
                <a:spcPct val="100000"/>
              </a:lnSpc>
              <a:spcBef>
                <a:spcPct val="0"/>
              </a:spcBef>
              <a:spcAft>
                <a:spcPct val="0"/>
              </a:spcAft>
              <a:buClrTx/>
              <a:buSzTx/>
              <a:buFontTx/>
              <a:buNone/>
              <a:tabLst/>
              <a:defRPr/>
            </a:pPr>
            <a:r>
              <a:rPr lang="ru-RU" sz="1400" b="1" kern="0" noProof="1">
                <a:latin typeface="Comic Sans MS" pitchFamily="66" charset="0"/>
                <a:cs typeface="Arial" charset="0"/>
              </a:rPr>
              <a:t>п</a:t>
            </a:r>
            <a:r>
              <a:rPr kumimoji="0" lang="ru-RU" sz="1400" b="1" i="0" u="none" strike="noStrike" kern="0" cap="none" spc="0" normalizeH="0" baseline="0" noProof="1">
                <a:ln>
                  <a:noFill/>
                </a:ln>
                <a:effectLst/>
                <a:uLnTx/>
                <a:uFillTx/>
                <a:latin typeface="Comic Sans MS" pitchFamily="66" charset="0"/>
                <a:cs typeface="Arial" charset="0"/>
              </a:rPr>
              <a:t>о теме</a:t>
            </a:r>
          </a:p>
        </p:txBody>
      </p:sp>
      <p:sp>
        <p:nvSpPr>
          <p:cNvPr id="16" name="AutoShape 18"/>
          <p:cNvSpPr>
            <a:spLocks noChangeArrowheads="1"/>
          </p:cNvSpPr>
          <p:nvPr/>
        </p:nvSpPr>
        <p:spPr bwMode="auto">
          <a:xfrm>
            <a:off x="428596" y="2714620"/>
            <a:ext cx="2714644" cy="1071570"/>
          </a:xfrm>
          <a:prstGeom prst="cloudCallout">
            <a:avLst>
              <a:gd name="adj1" fmla="val 34958"/>
              <a:gd name="adj2" fmla="val 89778"/>
            </a:avLst>
          </a:prstGeom>
          <a:solidFill>
            <a:srgbClr val="FC94D7"/>
          </a:solidFill>
          <a:ln w="9525">
            <a:solidFill>
              <a:srgbClr val="7FD13B"/>
            </a:solidFill>
            <a:round/>
            <a:headEnd/>
            <a:tailEnd/>
          </a:ln>
          <a:effectLst>
            <a:glow rad="101600">
              <a:srgbClr val="1AB39F">
                <a:satMod val="175000"/>
                <a:alpha val="40000"/>
              </a:srgbClr>
            </a:glo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400" b="1" i="0" u="none" strike="noStrike" kern="0" cap="none" spc="0" normalizeH="0" baseline="0" noProof="1">
                <a:ln>
                  <a:noFill/>
                </a:ln>
                <a:effectLst/>
                <a:uLnTx/>
                <a:uFillTx/>
                <a:latin typeface="Comic Sans MS" pitchFamily="66" charset="0"/>
                <a:cs typeface="Arial" charset="0"/>
              </a:rPr>
              <a:t>Создание книги «Витамины»</a:t>
            </a:r>
          </a:p>
        </p:txBody>
      </p:sp>
      <p:sp>
        <p:nvSpPr>
          <p:cNvPr id="18" name="Рамка 1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AutoShape 10"/>
          <p:cNvSpPr>
            <a:spLocks noChangeArrowheads="1"/>
          </p:cNvSpPr>
          <p:nvPr/>
        </p:nvSpPr>
        <p:spPr bwMode="auto">
          <a:xfrm>
            <a:off x="2307601" y="5567382"/>
            <a:ext cx="3312368" cy="1143008"/>
          </a:xfrm>
          <a:prstGeom prst="cloudCallout">
            <a:avLst>
              <a:gd name="adj1" fmla="val 47818"/>
              <a:gd name="adj2" fmla="val 52404"/>
            </a:avLst>
          </a:prstGeom>
          <a:solidFill>
            <a:srgbClr val="00FFFF"/>
          </a:solidFill>
          <a:ln w="9525">
            <a:solidFill>
              <a:srgbClr val="7FD13B"/>
            </a:solidFill>
            <a:round/>
            <a:headEnd/>
            <a:tailEnd/>
          </a:ln>
          <a:effectLst>
            <a:glow rad="139700">
              <a:srgbClr val="1AB39F">
                <a:satMod val="175000"/>
                <a:alpha val="40000"/>
              </a:srgbClr>
            </a:glow>
          </a:effectLst>
        </p:spPr>
        <p:txBody>
          <a:bodyPr/>
          <a:lstStyle/>
          <a:p>
            <a:pPr lvl="0"/>
            <a:r>
              <a:rPr lang="ru-RU" sz="1400" b="1" dirty="0">
                <a:latin typeface="Comic Sans MS" pitchFamily="66" charset="0"/>
              </a:rPr>
              <a:t>Создание кроссвордов «Органы», «Овощи», «Глаза и уши»</a:t>
            </a:r>
          </a:p>
        </p:txBody>
      </p:sp>
    </p:spTree>
    <p:extLst>
      <p:ext uri="{BB962C8B-B14F-4D97-AF65-F5344CB8AC3E}">
        <p14:creationId xmlns:p14="http://schemas.microsoft.com/office/powerpoint/2010/main" val="389997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930" y="60593"/>
            <a:ext cx="7661072" cy="400110"/>
          </a:xfrm>
          <a:prstGeom prst="rect">
            <a:avLst/>
          </a:prstGeom>
          <a:noFill/>
        </p:spPr>
        <p:txBody>
          <a:bodyPr wrap="none" rtlCol="0">
            <a:spAutoFit/>
          </a:bodyPr>
          <a:lstStyle/>
          <a:p>
            <a:r>
              <a:rPr lang="ru-RU" sz="2000" b="1" dirty="0">
                <a:solidFill>
                  <a:srgbClr val="FF0000"/>
                </a:solidFill>
                <a:latin typeface="Comic Sans MS" pitchFamily="66" charset="0"/>
              </a:rPr>
              <a:t>В детском саду созданы условия для оздоровления детей</a:t>
            </a:r>
          </a:p>
        </p:txBody>
      </p:sp>
      <p:pic>
        <p:nvPicPr>
          <p:cNvPr id="3" name="Picture 2" descr="C:\Users\Lenovo PC\Downloads\4106207.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4" y="4286256"/>
            <a:ext cx="3140960" cy="241108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55914" y="460703"/>
            <a:ext cx="7949104" cy="1477328"/>
          </a:xfrm>
          <a:prstGeom prst="rect">
            <a:avLst/>
          </a:prstGeom>
        </p:spPr>
        <p:txBody>
          <a:bodyPr wrap="square">
            <a:spAutoFit/>
          </a:bodyPr>
          <a:lstStyle/>
          <a:p>
            <a:r>
              <a:rPr lang="ru-RU" b="1" dirty="0">
                <a:solidFill>
                  <a:prstClr val="black"/>
                </a:solidFill>
                <a:latin typeface="Comic Sans MS" pitchFamily="66" charset="0"/>
              </a:rPr>
              <a:t>Коллектив нашего детского сада стремится создать максимально благоприятные условия для укрепления здоровья и гармоничного физического развития каждого ребенка. Накоплен богатый опыт работы по физкультурно - оздоровительной работе. В практику работы широко внедрены </a:t>
            </a:r>
            <a:r>
              <a:rPr lang="ru-RU" b="1" dirty="0" err="1">
                <a:solidFill>
                  <a:prstClr val="black"/>
                </a:solidFill>
                <a:latin typeface="Comic Sans MS" pitchFamily="66" charset="0"/>
              </a:rPr>
              <a:t>здоровьесберегающие</a:t>
            </a:r>
            <a:r>
              <a:rPr lang="ru-RU" b="1" dirty="0">
                <a:solidFill>
                  <a:prstClr val="black"/>
                </a:solidFill>
                <a:latin typeface="Comic Sans MS" pitchFamily="66" charset="0"/>
              </a:rPr>
              <a:t> технологии:</a:t>
            </a:r>
            <a:r>
              <a:rPr lang="ru-RU" b="1" dirty="0">
                <a:solidFill>
                  <a:srgbClr val="FF0000"/>
                </a:solidFill>
                <a:latin typeface="Comic Sans MS" pitchFamily="66" charset="0"/>
              </a:rPr>
              <a:t> </a:t>
            </a:r>
          </a:p>
        </p:txBody>
      </p:sp>
      <p:sp>
        <p:nvSpPr>
          <p:cNvPr id="5" name="Рамка 4"/>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6" name="Прямоугольник 5"/>
          <p:cNvSpPr/>
          <p:nvPr/>
        </p:nvSpPr>
        <p:spPr>
          <a:xfrm>
            <a:off x="467544" y="1938031"/>
            <a:ext cx="4572000" cy="4773294"/>
          </a:xfrm>
          <a:prstGeom prst="rect">
            <a:avLst/>
          </a:prstGeom>
        </p:spPr>
        <p:txBody>
          <a:bodyPr>
            <a:spAutoFit/>
          </a:bodyPr>
          <a:lstStyle/>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утренняя гимнастика;</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физминутки, точечный массаж, самомассаж, дыхательная гимнастика, гимнастика для глаз,  динамические паузы;</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обеспечение условий для реализации двигательной активности детей в течение дня;</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НОД по физическому развитию, прогулки, подвижные игры;</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совместные досуги с родителями;</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спортивные праздники и развлечения;</a:t>
            </a:r>
          </a:p>
          <a:p>
            <a:pPr marL="342900" lvl="0" indent="-342900">
              <a:lnSpc>
                <a:spcPts val="1500"/>
              </a:lnSpc>
              <a:spcAft>
                <a:spcPts val="1000"/>
              </a:spcAft>
              <a:buSzPts val="1000"/>
              <a:buFont typeface="Symbol"/>
              <a:buChar char=""/>
              <a:tabLst>
                <a:tab pos="457200" algn="l"/>
              </a:tabLst>
            </a:pPr>
            <a:r>
              <a:rPr lang="ru-RU" sz="1500" dirty="0">
                <a:latin typeface="Calibri"/>
                <a:ea typeface="Calibri"/>
                <a:cs typeface="Times New Roman"/>
              </a:rPr>
              <a:t> </a:t>
            </a:r>
            <a:r>
              <a:rPr lang="ru-RU" sz="1500" b="1" dirty="0">
                <a:latin typeface="Comic Sans MS" pitchFamily="66" charset="0"/>
                <a:ea typeface="Calibri"/>
                <a:cs typeface="Times New Roman"/>
              </a:rPr>
              <a:t>профилактика плоскостопия и формирование правильной осанки,</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гимнастика пробуждения;</a:t>
            </a:r>
            <a:endParaRPr lang="ru-RU" sz="1500" b="1" dirty="0">
              <a:solidFill>
                <a:srgbClr val="000000"/>
              </a:solidFill>
              <a:latin typeface="Comic Sans MS" pitchFamily="66" charset="0"/>
              <a:ea typeface="Calibri"/>
              <a:cs typeface="Times New Roman"/>
            </a:endParaRPr>
          </a:p>
          <a:p>
            <a:pPr marL="342900" lvl="0" indent="-342900">
              <a:lnSpc>
                <a:spcPts val="1500"/>
              </a:lnSpc>
              <a:spcAft>
                <a:spcPts val="1000"/>
              </a:spcAft>
              <a:buSzPts val="1000"/>
              <a:buFont typeface="Symbol"/>
              <a:buChar char=""/>
              <a:tabLst>
                <a:tab pos="457200" algn="l"/>
              </a:tabLst>
            </a:pPr>
            <a:r>
              <a:rPr lang="ru-RU" sz="1500" b="1" dirty="0">
                <a:solidFill>
                  <a:srgbClr val="000000"/>
                </a:solidFill>
                <a:latin typeface="Comic Sans MS" pitchFamily="66" charset="0"/>
                <a:ea typeface="Times New Roman"/>
                <a:cs typeface="Times New Roman"/>
              </a:rPr>
              <a:t>сбалансированное питание в соотношении белков, жиров, растительной пищи, витаминов и микроэлементов.</a:t>
            </a:r>
            <a:endParaRPr lang="ru-RU" sz="1500" b="1" dirty="0">
              <a:solidFill>
                <a:srgbClr val="000000"/>
              </a:solidFill>
              <a:effectLst/>
              <a:latin typeface="Comic Sans MS" pitchFamily="66" charset="0"/>
              <a:ea typeface="Calibri"/>
              <a:cs typeface="Times New Roman"/>
            </a:endParaRPr>
          </a:p>
        </p:txBody>
      </p:sp>
    </p:spTree>
    <p:extLst>
      <p:ext uri="{BB962C8B-B14F-4D97-AF65-F5344CB8AC3E}">
        <p14:creationId xmlns:p14="http://schemas.microsoft.com/office/powerpoint/2010/main" val="292301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3206" y="3717032"/>
            <a:ext cx="3026885" cy="292494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61077" y="260648"/>
            <a:ext cx="2719014" cy="646331"/>
          </a:xfrm>
          <a:prstGeom prst="rect">
            <a:avLst/>
          </a:prstGeom>
          <a:noFill/>
        </p:spPr>
        <p:txBody>
          <a:bodyPr wrap="none" rtlCol="0">
            <a:spAutoFit/>
          </a:bodyPr>
          <a:lstStyle/>
          <a:p>
            <a:r>
              <a:rPr lang="ru-RU" sz="3600" b="1" dirty="0">
                <a:solidFill>
                  <a:srgbClr val="FF0000"/>
                </a:solidFill>
                <a:effectLst>
                  <a:glow rad="101600">
                    <a:schemeClr val="accent3">
                      <a:satMod val="175000"/>
                      <a:alpha val="40000"/>
                    </a:schemeClr>
                  </a:glow>
                </a:effectLst>
                <a:latin typeface="Georgia" pitchFamily="18" charset="0"/>
              </a:rPr>
              <a:t>БАССЕЙН</a:t>
            </a:r>
          </a:p>
        </p:txBody>
      </p:sp>
      <p:pic>
        <p:nvPicPr>
          <p:cNvPr id="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663" y="1182783"/>
            <a:ext cx="3750062" cy="267826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4048" y="1200025"/>
            <a:ext cx="3800917" cy="255883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133185" y="4077072"/>
            <a:ext cx="3155788" cy="2031325"/>
          </a:xfrm>
          <a:prstGeom prst="rect">
            <a:avLst/>
          </a:prstGeom>
        </p:spPr>
        <p:txBody>
          <a:bodyPr wrap="square">
            <a:spAutoFit/>
          </a:bodyPr>
          <a:lstStyle/>
          <a:p>
            <a:r>
              <a:rPr lang="ru-RU" b="1" dirty="0">
                <a:solidFill>
                  <a:srgbClr val="000000"/>
                </a:solidFill>
                <a:latin typeface="Comic Sans MS" pitchFamily="66" charset="0"/>
                <a:ea typeface="Calibri"/>
                <a:cs typeface="Times New Roman"/>
              </a:rPr>
              <a:t>Во время посещения бассейна проводим беседы : </a:t>
            </a:r>
          </a:p>
          <a:p>
            <a:r>
              <a:rPr lang="ru-RU" b="1" dirty="0">
                <a:solidFill>
                  <a:srgbClr val="000000"/>
                </a:solidFill>
                <a:latin typeface="Comic Sans MS" pitchFamily="66" charset="0"/>
                <a:ea typeface="Calibri"/>
                <a:cs typeface="Times New Roman"/>
              </a:rPr>
              <a:t>«О безопасности поведения на воде», «Если хочешь быть здоров — закаляйся» </a:t>
            </a:r>
            <a:endParaRPr lang="ru-RU" b="1" dirty="0">
              <a:solidFill>
                <a:prstClr val="black"/>
              </a:solidFill>
              <a:latin typeface="Comic Sans MS" pitchFamily="66" charset="0"/>
            </a:endParaRPr>
          </a:p>
        </p:txBody>
      </p:sp>
      <p:sp>
        <p:nvSpPr>
          <p:cNvPr id="10" name="Рамка 9"/>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11" name="Picture 7" descr="C:\Users\Lenovo PC\Desktop\Новая папка\0_88d47_c118442d_ori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0591"/>
            <a:ext cx="8969676" cy="305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662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640" y="260648"/>
            <a:ext cx="4296369" cy="461665"/>
          </a:xfrm>
          <a:prstGeom prst="rect">
            <a:avLst/>
          </a:prstGeom>
          <a:noFill/>
        </p:spPr>
        <p:txBody>
          <a:bodyPr wrap="none" rtlCol="0">
            <a:spAutoFit/>
          </a:bodyPr>
          <a:lstStyle/>
          <a:p>
            <a:r>
              <a:rPr lang="ru-RU" sz="2400" b="1" dirty="0">
                <a:solidFill>
                  <a:srgbClr val="FF0000"/>
                </a:solidFill>
                <a:effectLst>
                  <a:glow rad="101600">
                    <a:schemeClr val="accent3">
                      <a:satMod val="175000"/>
                      <a:alpha val="40000"/>
                    </a:schemeClr>
                  </a:glow>
                </a:effectLst>
                <a:latin typeface="Georgia" pitchFamily="18" charset="0"/>
              </a:rPr>
              <a:t>ФИЗКУЛЬТУРНЫЙ</a:t>
            </a:r>
            <a:r>
              <a:rPr lang="ru-RU" sz="2400" b="1" dirty="0">
                <a:solidFill>
                  <a:srgbClr val="FF0000"/>
                </a:solidFill>
                <a:effectLst>
                  <a:glow rad="101600">
                    <a:schemeClr val="accent3">
                      <a:satMod val="175000"/>
                      <a:alpha val="40000"/>
                    </a:schemeClr>
                  </a:glow>
                </a:effectLst>
                <a:latin typeface="Comic Sans MS" pitchFamily="66" charset="0"/>
              </a:rPr>
              <a:t> </a:t>
            </a:r>
            <a:r>
              <a:rPr lang="ru-RU" sz="2400" b="1" dirty="0">
                <a:solidFill>
                  <a:srgbClr val="FF0000"/>
                </a:solidFill>
                <a:effectLst>
                  <a:glow rad="101600">
                    <a:schemeClr val="accent3">
                      <a:satMod val="175000"/>
                      <a:alpha val="40000"/>
                    </a:schemeClr>
                  </a:glow>
                </a:effectLst>
                <a:latin typeface="Georgia" pitchFamily="18" charset="0"/>
              </a:rPr>
              <a:t>ЗАЛ</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7" name="Рисунок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5948200">
            <a:off x="82347" y="668216"/>
            <a:ext cx="2697300" cy="202297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7781" y="772440"/>
            <a:ext cx="3245233" cy="243581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180940">
            <a:off x="6240981" y="673291"/>
            <a:ext cx="2688296" cy="201622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5951" y="3800483"/>
            <a:ext cx="3035829" cy="227687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80709" y="2936525"/>
            <a:ext cx="3684610" cy="25470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2701076" y="5257562"/>
            <a:ext cx="6551443" cy="1600438"/>
          </a:xfrm>
          <a:prstGeom prst="rect">
            <a:avLst/>
          </a:prstGeom>
        </p:spPr>
        <p:txBody>
          <a:bodyPr wrap="square">
            <a:spAutoFit/>
          </a:bodyPr>
          <a:lstStyle/>
          <a:p>
            <a:r>
              <a:rPr lang="ru-RU" sz="1400" b="1" dirty="0">
                <a:effectLst>
                  <a:glow rad="101600">
                    <a:schemeClr val="bg1">
                      <a:alpha val="60000"/>
                    </a:schemeClr>
                  </a:glow>
                </a:effectLst>
                <a:latin typeface="Comic Sans MS" pitchFamily="66" charset="0"/>
              </a:rPr>
              <a:t>Оборудование спортивного зала составляют: гимнастическая стенка (высота 2,5 м); гимнастическая доска (длина 2,5 м, ширина 20 см); гимнастическая скамейка (длина 3 м, высота 20, 25, 30 см); мишени разных типов; стойки и планки для прыжков; пособия для выполнения физических упражнений (мячи, мешочки с песком, обручи, ленточки, палки гимнастические, кубики, погремушки, шнуры и др.); тренажеры.</a:t>
            </a:r>
          </a:p>
        </p:txBody>
      </p:sp>
      <p:pic>
        <p:nvPicPr>
          <p:cNvPr id="12" name="Picture 6" descr="G:\КАРТИНКИ ДЛЯ САДА\обложки различные\49512710_pruyzhki3.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48997" b="97708" l="0" r="98783">
                        <a14:foregroundMark x1="32860" y1="59169" x2="32860" y2="59169"/>
                        <a14:backgroundMark x1="7302" y1="83811" x2="7302" y2="83811"/>
                        <a14:backgroundMark x1="44219" y1="82951" x2="44219" y2="82951"/>
                        <a14:backgroundMark x1="49899" y1="67622" x2="49899" y2="67622"/>
                        <a14:backgroundMark x1="89249" y1="79656" x2="89249" y2="79656"/>
                        <a14:backgroundMark x1="86207" y1="83811" x2="86207" y2="83811"/>
                        <a14:backgroundMark x1="87424" y1="86390" x2="87424" y2="86390"/>
                        <a14:backgroundMark x1="92698" y1="85100" x2="92698" y2="85100"/>
                      </a14:backgroundRemoval>
                    </a14:imgEffect>
                  </a14:imgLayer>
                </a14:imgProps>
              </a:ext>
              <a:ext uri="{28A0092B-C50C-407E-A947-70E740481C1C}">
                <a14:useLocalDpi xmlns:a14="http://schemas.microsoft.com/office/drawing/2010/main"/>
              </a:ext>
            </a:extLst>
          </a:blip>
          <a:srcRect t="44920"/>
          <a:stretch/>
        </p:blipFill>
        <p:spPr bwMode="auto">
          <a:xfrm>
            <a:off x="1242276" y="2754403"/>
            <a:ext cx="3138433" cy="244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35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313" y="753179"/>
            <a:ext cx="3596659" cy="26974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753179"/>
            <a:ext cx="3635896" cy="272692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Рамка 5"/>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4" name="TextBox 3"/>
          <p:cNvSpPr txBox="1"/>
          <p:nvPr/>
        </p:nvSpPr>
        <p:spPr>
          <a:xfrm>
            <a:off x="2123728" y="188640"/>
            <a:ext cx="4360489" cy="369332"/>
          </a:xfrm>
          <a:prstGeom prst="rect">
            <a:avLst/>
          </a:prstGeom>
          <a:noFill/>
        </p:spPr>
        <p:txBody>
          <a:bodyPr wrap="none" rtlCol="0">
            <a:spAutoFit/>
          </a:bodyPr>
          <a:lstStyle/>
          <a:p>
            <a:r>
              <a:rPr lang="ru-RU" b="1" dirty="0">
                <a:solidFill>
                  <a:prstClr val="black"/>
                </a:solidFill>
                <a:latin typeface="Comic Sans MS" pitchFamily="66" charset="0"/>
              </a:rPr>
              <a:t>Дети пьют  кислородный  коктейль</a:t>
            </a:r>
          </a:p>
        </p:txBody>
      </p:sp>
      <p:sp>
        <p:nvSpPr>
          <p:cNvPr id="7" name="TextBox 6"/>
          <p:cNvSpPr txBox="1"/>
          <p:nvPr/>
        </p:nvSpPr>
        <p:spPr>
          <a:xfrm>
            <a:off x="6435535" y="4005064"/>
            <a:ext cx="2592289" cy="2031325"/>
          </a:xfrm>
          <a:prstGeom prst="rect">
            <a:avLst/>
          </a:prstGeom>
          <a:noFill/>
        </p:spPr>
        <p:txBody>
          <a:bodyPr wrap="square" rtlCol="0">
            <a:spAutoFit/>
          </a:bodyPr>
          <a:lstStyle/>
          <a:p>
            <a:r>
              <a:rPr lang="ru-RU" b="1" dirty="0">
                <a:latin typeface="Comic Sans MS" pitchFamily="66" charset="0"/>
              </a:rPr>
              <a:t>Детям с нарушением опорно-двигательного</a:t>
            </a:r>
          </a:p>
          <a:p>
            <a:r>
              <a:rPr lang="ru-RU" b="1" dirty="0">
                <a:latin typeface="Comic Sans MS" pitchFamily="66" charset="0"/>
              </a:rPr>
              <a:t> аппарата 2 раза в год проводиться курс 10-15 сеансов массажа </a:t>
            </a:r>
          </a:p>
        </p:txBody>
      </p:sp>
      <p:pic>
        <p:nvPicPr>
          <p:cNvPr id="1026" name="Picture 2" descr="J:\Рисунок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3751" y="3630201"/>
            <a:ext cx="3960441" cy="297249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96421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28596" y="2360790"/>
            <a:ext cx="5112300" cy="417709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402536" y="30673"/>
            <a:ext cx="3861955" cy="461665"/>
          </a:xfrm>
          <a:prstGeom prst="rect">
            <a:avLst/>
          </a:prstGeom>
          <a:noFill/>
        </p:spPr>
        <p:txBody>
          <a:bodyPr wrap="none" rtlCol="0">
            <a:spAutoFit/>
          </a:bodyPr>
          <a:lstStyle/>
          <a:p>
            <a:r>
              <a:rPr lang="ru-RU" sz="2400" b="1" dirty="0">
                <a:solidFill>
                  <a:srgbClr val="FF0000"/>
                </a:solidFill>
                <a:effectLst>
                  <a:glow rad="101600">
                    <a:schemeClr val="accent3">
                      <a:satMod val="175000"/>
                      <a:alpha val="40000"/>
                    </a:schemeClr>
                  </a:glow>
                </a:effectLst>
                <a:latin typeface="Georgia" pitchFamily="18" charset="0"/>
              </a:rPr>
              <a:t>УСЛОВИЯ  В  ГРУППЕ</a:t>
            </a:r>
          </a:p>
        </p:txBody>
      </p:sp>
      <p:pic>
        <p:nvPicPr>
          <p:cNvPr id="6" name="Рисунок 5"/>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8333" t="22627" r="12273" b="6465"/>
          <a:stretch/>
        </p:blipFill>
        <p:spPr>
          <a:xfrm>
            <a:off x="4572000" y="748074"/>
            <a:ext cx="1937792" cy="129802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l="12577" t="20404" r="15454"/>
          <a:stretch/>
        </p:blipFill>
        <p:spPr>
          <a:xfrm>
            <a:off x="5868144" y="1984945"/>
            <a:ext cx="1680135" cy="139362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l="13940" t="16399" r="11622" b="12525"/>
          <a:stretch/>
        </p:blipFill>
        <p:spPr>
          <a:xfrm>
            <a:off x="6943565" y="765772"/>
            <a:ext cx="1834961" cy="131404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10" cstate="email">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tretch>
            <a:fillRect/>
          </a:stretch>
        </p:blipFill>
        <p:spPr>
          <a:xfrm>
            <a:off x="7163085" y="3284259"/>
            <a:ext cx="1767413" cy="13255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rotWithShape="1">
          <a:blip r:embed="rId12" cstate="email">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rcRect l="9242" r="6061" b="14344"/>
          <a:stretch/>
        </p:blipFill>
        <p:spPr>
          <a:xfrm>
            <a:off x="7168905" y="5196780"/>
            <a:ext cx="1761593" cy="13361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298967" y="658484"/>
            <a:ext cx="4207138" cy="1528624"/>
          </a:xfrm>
          <a:prstGeom prst="rect">
            <a:avLst/>
          </a:prstGeom>
        </p:spPr>
        <p:txBody>
          <a:bodyPr wrap="square">
            <a:spAutoFit/>
          </a:bodyPr>
          <a:lstStyle/>
          <a:p>
            <a:pPr>
              <a:lnSpc>
                <a:spcPts val="1575"/>
              </a:lnSpc>
              <a:spcBef>
                <a:spcPts val="1125"/>
              </a:spcBef>
              <a:spcAft>
                <a:spcPts val="1125"/>
              </a:spcAft>
            </a:pPr>
            <a:r>
              <a:rPr lang="ru-RU" sz="1600" b="1" dirty="0">
                <a:solidFill>
                  <a:srgbClr val="000000"/>
                </a:solidFill>
                <a:latin typeface="Comic Sans MS" pitchFamily="66" charset="0"/>
                <a:ea typeface="Times New Roman"/>
              </a:rPr>
              <a:t>Немаловажную роль в воспитании здорового развития детей должно сыграть создание </a:t>
            </a:r>
            <a:r>
              <a:rPr lang="ru-RU" sz="1600" b="1" dirty="0" err="1">
                <a:solidFill>
                  <a:srgbClr val="000000"/>
                </a:solidFill>
                <a:latin typeface="Comic Sans MS" pitchFamily="66" charset="0"/>
                <a:ea typeface="Times New Roman"/>
              </a:rPr>
              <a:t>здоровьеформирующей</a:t>
            </a:r>
            <a:r>
              <a:rPr lang="ru-RU" sz="1600" b="1" dirty="0">
                <a:solidFill>
                  <a:srgbClr val="000000"/>
                </a:solidFill>
                <a:latin typeface="Comic Sans MS" pitchFamily="66" charset="0"/>
                <a:ea typeface="Times New Roman"/>
              </a:rPr>
              <a:t> развивающей среды в группах: уголков здоровья, физического саморазвития, детского элементарного экспериментирования.</a:t>
            </a:r>
            <a:endParaRPr lang="ru-RU" sz="1600" b="1" dirty="0">
              <a:solidFill>
                <a:prstClr val="black"/>
              </a:solidFill>
              <a:latin typeface="Comic Sans MS" pitchFamily="66" charset="0"/>
              <a:ea typeface="Times New Roman"/>
            </a:endParaRPr>
          </a:p>
        </p:txBody>
      </p:sp>
      <p:sp>
        <p:nvSpPr>
          <p:cNvPr id="13" name="Рамка 1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9" name="Рисунок 8"/>
          <p:cNvPicPr>
            <a:picLocks noChangeAspect="1"/>
          </p:cNvPicPr>
          <p:nvPr/>
        </p:nvPicPr>
        <p:blipFill rotWithShape="1">
          <a:blip r:embed="rId14" cstate="email">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a:ext>
            </a:extLst>
          </a:blip>
          <a:srcRect l="11970" t="14747" r="5909" b="3592"/>
          <a:stretch/>
        </p:blipFill>
        <p:spPr>
          <a:xfrm>
            <a:off x="5405291" y="4221088"/>
            <a:ext cx="1979437" cy="147624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72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cstate="email">
            <a:extLst>
              <a:ext uri="{BEBA8EAE-BF5A-486C-A8C5-ECC9F3942E4B}">
                <a14:imgProps xmlns:a14="http://schemas.microsoft.com/office/drawing/2010/main">
                  <a14:imgLayer r:embed="rId3">
                    <a14:imgEffect>
                      <a14:backgroundRemoval t="3646" b="100000" l="195" r="99219">
                        <a14:foregroundMark x1="94727" y1="40104" x2="94727" y2="40104"/>
                        <a14:foregroundMark x1="48047" y1="10026" x2="48047" y2="10026"/>
                        <a14:backgroundMark x1="3320" y1="69141" x2="3320" y2="69141"/>
                        <a14:backgroundMark x1="3906" y1="93099" x2="3906" y2="93099"/>
                        <a14:backgroundMark x1="97852" y1="37630" x2="97852" y2="37630"/>
                      </a14:backgroundRemoval>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07504" y="2561007"/>
            <a:ext cx="2404613" cy="180346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42910" y="214290"/>
            <a:ext cx="7566495" cy="400110"/>
          </a:xfrm>
          <a:prstGeom prst="rect">
            <a:avLst/>
          </a:prstGeom>
          <a:noFill/>
        </p:spPr>
        <p:txBody>
          <a:bodyPr wrap="none" rtlCol="0">
            <a:spAutoFit/>
          </a:bodyPr>
          <a:lstStyle/>
          <a:p>
            <a:r>
              <a:rPr lang="ru-RU" sz="2000" b="1" dirty="0">
                <a:solidFill>
                  <a:srgbClr val="FF0000"/>
                </a:solidFill>
                <a:effectLst>
                  <a:glow rad="101600">
                    <a:schemeClr val="accent3">
                      <a:satMod val="175000"/>
                      <a:alpha val="40000"/>
                    </a:schemeClr>
                  </a:glow>
                </a:effectLst>
                <a:latin typeface="Georgia" pitchFamily="18" charset="0"/>
              </a:rPr>
              <a:t>СОЗДАНИЕ ПРЕДМЕТНО – РАЗВИВАЮЩЕЙ СРЕДЫ</a:t>
            </a:r>
          </a:p>
        </p:txBody>
      </p:sp>
      <p:pic>
        <p:nvPicPr>
          <p:cNvPr id="8" name="Рисунок 7"/>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907923" y="908720"/>
            <a:ext cx="1120461" cy="177486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b="4242"/>
          <a:stretch/>
        </p:blipFill>
        <p:spPr>
          <a:xfrm rot="21110907">
            <a:off x="5334995" y="864875"/>
            <a:ext cx="1262768" cy="17109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t="6206" b="8464"/>
          <a:stretch/>
        </p:blipFill>
        <p:spPr>
          <a:xfrm rot="21229842">
            <a:off x="414712" y="892305"/>
            <a:ext cx="1198042" cy="157991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7704" y="908720"/>
            <a:ext cx="2211579" cy="162329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rcRect t="8634" b="8372"/>
          <a:stretch/>
        </p:blipFill>
        <p:spPr>
          <a:xfrm rot="845124">
            <a:off x="4103228" y="866987"/>
            <a:ext cx="1271240" cy="163054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Рамка 1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2" name="Рисунок 1"/>
          <p:cNvPicPr>
            <a:picLocks noChangeAspect="1"/>
          </p:cNvPicPr>
          <p:nvPr/>
        </p:nvPicPr>
        <p:blipFill>
          <a:blip r:embed="rId13" cstate="email">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5532663" y="3429000"/>
            <a:ext cx="3178614" cy="23839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15" cstate="email">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a:ext>
            </a:extLst>
          </a:blip>
          <a:stretch>
            <a:fillRect/>
          </a:stretch>
        </p:blipFill>
        <p:spPr>
          <a:xfrm rot="16200000">
            <a:off x="1823756" y="4758749"/>
            <a:ext cx="2038261" cy="15286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17" cstate="email">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a:ext>
            </a:extLst>
          </a:blip>
          <a:stretch>
            <a:fillRect/>
          </a:stretch>
        </p:blipFill>
        <p:spPr>
          <a:xfrm>
            <a:off x="3381603" y="2905495"/>
            <a:ext cx="2172167" cy="162912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a:off x="668317" y="4454029"/>
            <a:ext cx="1135782" cy="185471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rotWithShape="1">
          <a:blip r:embed="rId20" cstate="email">
            <a:extLst>
              <a:ext uri="{BEBA8EAE-BF5A-486C-A8C5-ECC9F3942E4B}">
                <a14:imgProps xmlns:a14="http://schemas.microsoft.com/office/drawing/2010/main">
                  <a14:imgLayer r:embed="rId21">
                    <a14:imgEffect>
                      <a14:brightnessContrast contrast="20000"/>
                    </a14:imgEffect>
                  </a14:imgLayer>
                </a14:imgProps>
              </a:ext>
              <a:ext uri="{28A0092B-C50C-407E-A947-70E740481C1C}">
                <a14:useLocalDpi xmlns:a14="http://schemas.microsoft.com/office/drawing/2010/main"/>
              </a:ext>
            </a:extLst>
          </a:blip>
          <a:srcRect l="22732" t="23029" r="6449" b="16162"/>
          <a:stretch/>
        </p:blipFill>
        <p:spPr>
          <a:xfrm>
            <a:off x="3989729" y="5356306"/>
            <a:ext cx="1841550" cy="118592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0631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3" name="Рисунок 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1450" t="7922" r="3936" b="1836"/>
          <a:stretch/>
        </p:blipFill>
        <p:spPr>
          <a:xfrm>
            <a:off x="251520" y="1772815"/>
            <a:ext cx="2967886" cy="212306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t="5411" r="3913" b="2029"/>
          <a:stretch/>
        </p:blipFill>
        <p:spPr>
          <a:xfrm>
            <a:off x="293841" y="4327984"/>
            <a:ext cx="2914105" cy="21053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t="6951" r="1160"/>
          <a:stretch/>
        </p:blipFill>
        <p:spPr>
          <a:xfrm>
            <a:off x="6009930" y="1840715"/>
            <a:ext cx="2881807" cy="203471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09929" y="4327984"/>
            <a:ext cx="2881807" cy="216135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347864" y="4421058"/>
            <a:ext cx="2808312" cy="1477328"/>
          </a:xfrm>
          <a:prstGeom prst="rect">
            <a:avLst/>
          </a:prstGeom>
          <a:noFill/>
        </p:spPr>
        <p:txBody>
          <a:bodyPr wrap="square" rtlCol="0">
            <a:spAutoFit/>
          </a:bodyPr>
          <a:lstStyle/>
          <a:p>
            <a:r>
              <a:rPr lang="ru-RU" b="1" dirty="0">
                <a:latin typeface="Comic Sans MS" pitchFamily="66" charset="0"/>
              </a:rPr>
              <a:t>Материалы для насыщения пространственной среды сделанные руками воспитателей </a:t>
            </a:r>
          </a:p>
        </p:txBody>
      </p:sp>
      <p:pic>
        <p:nvPicPr>
          <p:cNvPr id="10" name="Рисунок 9"/>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rcRect l="16541" r="7345"/>
          <a:stretch/>
        </p:blipFill>
        <p:spPr>
          <a:xfrm rot="16200000">
            <a:off x="3541371" y="1692112"/>
            <a:ext cx="2192543" cy="216046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a:off x="755576" y="188640"/>
            <a:ext cx="7962102" cy="1323439"/>
          </a:xfrm>
          <a:prstGeom prst="rect">
            <a:avLst/>
          </a:prstGeom>
        </p:spPr>
        <p:txBody>
          <a:bodyPr wrap="square">
            <a:spAutoFit/>
          </a:bodyPr>
          <a:lstStyle/>
          <a:p>
            <a:pPr algn="just">
              <a:lnSpc>
                <a:spcPts val="1575"/>
              </a:lnSpc>
              <a:spcBef>
                <a:spcPts val="1125"/>
              </a:spcBef>
              <a:spcAft>
                <a:spcPts val="1125"/>
              </a:spcAft>
            </a:pPr>
            <a:r>
              <a:rPr lang="ru-RU" b="1" dirty="0">
                <a:solidFill>
                  <a:srgbClr val="000000"/>
                </a:solidFill>
                <a:latin typeface="Comic Sans MS" pitchFamily="66" charset="0"/>
                <a:ea typeface="Times New Roman"/>
              </a:rPr>
              <a:t>В группе предметно – игровое пространство организованно так, чтобы помочь ребенку осуществлять коррекцию своего здоровья, работать над его укреплением, развитием, осваивать практические навыки личной гигиены, правильного питания, двигательной активности, внедрять знания о здоровом образе жизни и навыки в игру.</a:t>
            </a:r>
            <a:endParaRPr lang="ru-RU" sz="1600" b="1" dirty="0">
              <a:effectLst/>
              <a:latin typeface="Comic Sans MS" pitchFamily="66" charset="0"/>
              <a:ea typeface="Times New Roman"/>
            </a:endParaRPr>
          </a:p>
        </p:txBody>
      </p:sp>
    </p:spTree>
    <p:extLst>
      <p:ext uri="{BB962C8B-B14F-4D97-AF65-F5344CB8AC3E}">
        <p14:creationId xmlns:p14="http://schemas.microsoft.com/office/powerpoint/2010/main" val="241520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7191" y="1259190"/>
            <a:ext cx="7929618" cy="5606856"/>
          </a:xfrm>
          <a:prstGeom prst="rect">
            <a:avLst/>
          </a:prstGeom>
        </p:spPr>
        <p:txBody>
          <a:bodyPr wrap="square">
            <a:spAutoFit/>
          </a:bodyPr>
          <a:lstStyle/>
          <a:p>
            <a:pPr algn="ctr">
              <a:lnSpc>
                <a:spcPct val="115000"/>
              </a:lnSpc>
              <a:spcBef>
                <a:spcPts val="200"/>
              </a:spcBef>
              <a:spcAft>
                <a:spcPts val="200"/>
              </a:spcAft>
            </a:pPr>
            <a:endParaRPr lang="ru-RU" sz="1600" b="1" i="1" dirty="0">
              <a:solidFill>
                <a:srgbClr val="FF0000"/>
              </a:solidFill>
              <a:latin typeface="Georgia" pitchFamily="18" charset="0"/>
              <a:ea typeface="Times New Roman"/>
              <a:cs typeface="Times New Roman"/>
            </a:endParaRPr>
          </a:p>
          <a:p>
            <a:pPr algn="just">
              <a:lnSpc>
                <a:spcPct val="115000"/>
              </a:lnSpc>
              <a:spcBef>
                <a:spcPts val="200"/>
              </a:spcBef>
              <a:spcAft>
                <a:spcPts val="200"/>
              </a:spcAft>
            </a:pPr>
            <a:r>
              <a:rPr lang="ru-RU" sz="1600" b="1" dirty="0">
                <a:solidFill>
                  <a:srgbClr val="000000"/>
                </a:solidFill>
                <a:latin typeface="Comic Sans MS" pitchFamily="66" charset="0"/>
                <a:ea typeface="Times New Roman"/>
                <a:cs typeface="Times New Roman"/>
              </a:rPr>
              <a:t>     С каждым годом </a:t>
            </a:r>
            <a:r>
              <a:rPr lang="ru-RU" sz="1600" b="1" dirty="0">
                <a:solidFill>
                  <a:srgbClr val="000000"/>
                </a:solidFill>
                <a:latin typeface="Comic Sans MS" pitchFamily="66" charset="0"/>
                <a:ea typeface="Times New Roman"/>
                <a:cs typeface="Arial" pitchFamily="34" charset="0"/>
              </a:rPr>
              <a:t>возрастает</a:t>
            </a:r>
            <a:r>
              <a:rPr lang="ru-RU" sz="1600" b="1" dirty="0">
                <a:solidFill>
                  <a:srgbClr val="000000"/>
                </a:solidFill>
                <a:latin typeface="Comic Sans MS" pitchFamily="66" charset="0"/>
                <a:ea typeface="Times New Roman"/>
                <a:cs typeface="Times New Roman"/>
              </a:rPr>
              <a:t> количество детей, имеющих отклонения в здоровье, наблюдается тенденция непрерывного роста общего уровня заболеваемости среди дошкольников. Экологические проблемы, различные отрицательные бытовые факторы, химические добавки в продуктах питания, некачественная вода, накапливающиеся раздражения в семье и в обществе – это лишь некоторые факторы, негативно влияющие на здоровье детей. Проблема формирования представлений детей о здоровом образе жизни становится в современном обществе актуальной.</a:t>
            </a:r>
            <a:endParaRPr lang="ru-RU" sz="1600" b="1" dirty="0">
              <a:solidFill>
                <a:prstClr val="black"/>
              </a:solidFill>
              <a:latin typeface="Comic Sans MS" pitchFamily="66" charset="0"/>
              <a:ea typeface="Calibri"/>
              <a:cs typeface="Times New Roman"/>
            </a:endParaRPr>
          </a:p>
          <a:p>
            <a:pPr algn="just">
              <a:lnSpc>
                <a:spcPct val="115000"/>
              </a:lnSpc>
              <a:spcBef>
                <a:spcPts val="200"/>
              </a:spcBef>
              <a:spcAft>
                <a:spcPts val="200"/>
              </a:spcAft>
            </a:pPr>
            <a:r>
              <a:rPr lang="ru-RU" sz="1600" b="1" dirty="0">
                <a:solidFill>
                  <a:srgbClr val="000000"/>
                </a:solidFill>
                <a:latin typeface="Comic Sans MS" pitchFamily="66" charset="0"/>
                <a:ea typeface="Times New Roman"/>
                <a:cs typeface="Times New Roman"/>
              </a:rPr>
              <a:t>     Одна из </a:t>
            </a:r>
            <a:r>
              <a:rPr lang="ru-RU" sz="1600" b="1" i="1" dirty="0">
                <a:solidFill>
                  <a:srgbClr val="000000"/>
                </a:solidFill>
                <a:latin typeface="Comic Sans MS" pitchFamily="66" charset="0"/>
                <a:ea typeface="Times New Roman"/>
                <a:cs typeface="Times New Roman"/>
              </a:rPr>
              <a:t>главных задач дошкольного детства </a:t>
            </a:r>
            <a:r>
              <a:rPr lang="ru-RU" sz="1600" b="1" dirty="0">
                <a:solidFill>
                  <a:srgbClr val="000000"/>
                </a:solidFill>
                <a:latin typeface="Comic Sans MS" pitchFamily="66" charset="0"/>
                <a:ea typeface="Times New Roman"/>
                <a:cs typeface="Times New Roman"/>
              </a:rPr>
              <a:t>– сохранение и укрепление здоровья воспитанников,  овладение элементарными нормами и правилами здорового образа жизни (в питании, двигательном режиме, закаливании, при формировании полезных привычек и др.) в соответствии с «ФГОС  ДОШКОЛЬНОГО ОБРАЗОВАНИЯ» от 17.10.2013 г.</a:t>
            </a:r>
            <a:endParaRPr lang="ru-RU" sz="1600" b="1" dirty="0">
              <a:solidFill>
                <a:prstClr val="black"/>
              </a:solidFill>
              <a:latin typeface="Comic Sans MS" pitchFamily="66" charset="0"/>
              <a:ea typeface="Calibri"/>
              <a:cs typeface="Times New Roman"/>
            </a:endParaRPr>
          </a:p>
          <a:p>
            <a:pPr algn="just">
              <a:lnSpc>
                <a:spcPct val="115000"/>
              </a:lnSpc>
              <a:spcBef>
                <a:spcPts val="200"/>
              </a:spcBef>
              <a:spcAft>
                <a:spcPts val="200"/>
              </a:spcAft>
            </a:pPr>
            <a:r>
              <a:rPr lang="ru-RU" sz="1600" b="1" dirty="0">
                <a:solidFill>
                  <a:srgbClr val="000000"/>
                </a:solidFill>
                <a:latin typeface="Comic Sans MS" pitchFamily="66" charset="0"/>
                <a:ea typeface="Times New Roman"/>
                <a:cs typeface="Times New Roman"/>
              </a:rPr>
              <a:t>     В старшем дошкольном возрасте дети должны не только иметь представления о здоровом образе жизни, о правилах гигиены, об охране и безопасности здоровья, но и уметь применять накопленные знания в совместной и самостоятельной деятельности со взрослыми и сверстниками.</a:t>
            </a:r>
            <a:endParaRPr lang="ru-RU" sz="1600" b="1" dirty="0">
              <a:solidFill>
                <a:prstClr val="black"/>
              </a:solidFill>
              <a:latin typeface="Comic Sans MS" pitchFamily="66" charset="0"/>
              <a:ea typeface="Calibri"/>
              <a:cs typeface="Times New Roman"/>
            </a:endParaRP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1043608" y="46229"/>
            <a:ext cx="6606480" cy="172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13892" y="332656"/>
            <a:ext cx="4265911" cy="677108"/>
          </a:xfrm>
          <a:prstGeom prst="rect">
            <a:avLst/>
          </a:prstGeom>
        </p:spPr>
        <p:txBody>
          <a:bodyPr wrap="none">
            <a:spAutoFit/>
          </a:bodyPr>
          <a:lstStyle/>
          <a:p>
            <a:pPr lvl="0" algn="ctr">
              <a:lnSpc>
                <a:spcPct val="115000"/>
              </a:lnSpc>
              <a:spcAft>
                <a:spcPts val="1000"/>
              </a:spcAft>
            </a:pPr>
            <a:r>
              <a:rPr lang="ru-RU" sz="3600" b="1" i="1" dirty="0">
                <a:solidFill>
                  <a:srgbClr val="FF0000"/>
                </a:solidFill>
                <a:effectLst>
                  <a:glow rad="101600">
                    <a:schemeClr val="accent3">
                      <a:satMod val="175000"/>
                      <a:alpha val="40000"/>
                    </a:schemeClr>
                  </a:glow>
                </a:effectLst>
                <a:latin typeface="Georgia" pitchFamily="18" charset="0"/>
                <a:ea typeface="Times New Roman"/>
                <a:cs typeface="Times New Roman"/>
              </a:rPr>
              <a:t>Актуальность:</a:t>
            </a:r>
          </a:p>
        </p:txBody>
      </p:sp>
    </p:spTree>
    <p:extLst>
      <p:ext uri="{BB962C8B-B14F-4D97-AF65-F5344CB8AC3E}">
        <p14:creationId xmlns:p14="http://schemas.microsoft.com/office/powerpoint/2010/main" val="2583123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589886" y="1340768"/>
            <a:ext cx="8295021" cy="338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691680" y="2204864"/>
            <a:ext cx="6500858" cy="523220"/>
          </a:xfrm>
          <a:prstGeom prst="rect">
            <a:avLst/>
          </a:prstGeom>
        </p:spPr>
        <p:txBody>
          <a:bodyPr>
            <a:spAutoFit/>
          </a:bodyPr>
          <a:lstStyle/>
          <a:p>
            <a:pPr>
              <a:defRPr/>
            </a:pPr>
            <a:r>
              <a:rPr lang="en-US" sz="2800" b="1" kern="0" cap="small" dirty="0">
                <a:solidFill>
                  <a:srgbClr val="FF0000"/>
                </a:solidFill>
                <a:effectLst>
                  <a:glow rad="101600">
                    <a:srgbClr val="CCAF0A">
                      <a:satMod val="175000"/>
                      <a:alpha val="40000"/>
                    </a:srgbClr>
                  </a:glow>
                </a:effectLst>
                <a:latin typeface="Georgia" pitchFamily="18" charset="0"/>
              </a:rPr>
              <a:t>IV </a:t>
            </a:r>
            <a:r>
              <a:rPr lang="ru-RU" sz="2800" b="1" kern="0" cap="small" dirty="0">
                <a:solidFill>
                  <a:srgbClr val="FF0000"/>
                </a:solidFill>
                <a:effectLst>
                  <a:glow rad="101600">
                    <a:srgbClr val="CCAF0A">
                      <a:satMod val="175000"/>
                      <a:alpha val="40000"/>
                    </a:srgbClr>
                  </a:glow>
                </a:effectLst>
                <a:latin typeface="Georgia" pitchFamily="18" charset="0"/>
              </a:rPr>
              <a:t>этап: реализация проектов</a:t>
            </a: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031769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62" y="1284357"/>
            <a:ext cx="3137048" cy="235278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671487" y="1335990"/>
            <a:ext cx="3852841" cy="1077218"/>
          </a:xfrm>
          <a:prstGeom prst="rect">
            <a:avLst/>
          </a:prstGeom>
          <a:noFill/>
        </p:spPr>
        <p:txBody>
          <a:bodyPr wrap="square" rtlCol="0">
            <a:spAutoFit/>
          </a:bodyPr>
          <a:lstStyle/>
          <a:p>
            <a:r>
              <a:rPr lang="ru-RU" sz="1600" b="1" dirty="0">
                <a:latin typeface="Comic Sans MS" pitchFamily="66" charset="0"/>
              </a:rPr>
              <a:t>Дети читающие старшего возраста </a:t>
            </a:r>
          </a:p>
          <a:p>
            <a:r>
              <a:rPr lang="ru-RU" sz="1600" b="1" dirty="0">
                <a:latin typeface="Comic Sans MS" pitchFamily="66" charset="0"/>
              </a:rPr>
              <a:t>знакомили с интересной информацией </a:t>
            </a:r>
          </a:p>
          <a:p>
            <a:r>
              <a:rPr lang="ru-RU" sz="1600" b="1" dirty="0">
                <a:latin typeface="Comic Sans MS" pitchFamily="66" charset="0"/>
              </a:rPr>
              <a:t>в энциклопедии младших детей </a:t>
            </a: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415" y="4240194"/>
            <a:ext cx="3148941" cy="236170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692015" y="2935936"/>
            <a:ext cx="2953178" cy="221488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4" descr="Изображе_0.tmp"/>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9604" y="3027123"/>
            <a:ext cx="1888951" cy="282455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6"/>
          <p:cNvSpPr txBox="1">
            <a:spLocks noChangeArrowheads="1"/>
          </p:cNvSpPr>
          <p:nvPr/>
        </p:nvSpPr>
        <p:spPr bwMode="auto">
          <a:xfrm rot="10800000" flipV="1">
            <a:off x="4597999" y="6044267"/>
            <a:ext cx="38503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600" b="1" dirty="0">
                <a:latin typeface="Comic Sans MS" pitchFamily="66" charset="0"/>
              </a:rPr>
              <a:t>Полине нравится читать  сказки из книжки «Сказки о здоровье»</a:t>
            </a:r>
          </a:p>
        </p:txBody>
      </p:sp>
      <p:sp>
        <p:nvSpPr>
          <p:cNvPr id="9" name="Рамка 8"/>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TextBox 6"/>
          <p:cNvSpPr txBox="1">
            <a:spLocks noChangeArrowheads="1"/>
          </p:cNvSpPr>
          <p:nvPr/>
        </p:nvSpPr>
        <p:spPr bwMode="auto">
          <a:xfrm rot="10800000" flipV="1">
            <a:off x="344069" y="3608405"/>
            <a:ext cx="38503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600" b="1" dirty="0">
                <a:effectLst>
                  <a:glow rad="101600">
                    <a:schemeClr val="bg1">
                      <a:alpha val="60000"/>
                    </a:schemeClr>
                  </a:glow>
                </a:effectLst>
                <a:latin typeface="Comic Sans MS" pitchFamily="66" charset="0"/>
              </a:rPr>
              <a:t>С большим интересом дети рассматривали иллюстрации в энциклопедиях</a:t>
            </a:r>
          </a:p>
        </p:txBody>
      </p:sp>
      <p:sp>
        <p:nvSpPr>
          <p:cNvPr id="11" name="TextBox 10"/>
          <p:cNvSpPr txBox="1"/>
          <p:nvPr/>
        </p:nvSpPr>
        <p:spPr>
          <a:xfrm>
            <a:off x="683568" y="96014"/>
            <a:ext cx="7475123" cy="1200329"/>
          </a:xfrm>
          <a:prstGeom prst="rect">
            <a:avLst/>
          </a:prstGeom>
          <a:noFill/>
        </p:spPr>
        <p:txBody>
          <a:bodyPr wrap="none" rtlCol="0">
            <a:spAutoFit/>
          </a:bodyPr>
          <a:lstStyle/>
          <a:p>
            <a:r>
              <a:rPr lang="ru-RU" sz="3600" b="1" dirty="0">
                <a:solidFill>
                  <a:srgbClr val="FF0000"/>
                </a:solidFill>
                <a:effectLst>
                  <a:glow rad="101600">
                    <a:schemeClr val="accent2">
                      <a:satMod val="175000"/>
                      <a:alpha val="40000"/>
                    </a:schemeClr>
                  </a:glow>
                </a:effectLst>
                <a:latin typeface="Georgia" pitchFamily="18" charset="0"/>
              </a:rPr>
              <a:t>ДЕЯТЕЛЬНОСТЬ В ЦЕНТРЕ</a:t>
            </a:r>
          </a:p>
          <a:p>
            <a:r>
              <a:rPr lang="ru-RU" sz="3600" b="1" dirty="0">
                <a:solidFill>
                  <a:srgbClr val="FF0000"/>
                </a:solidFill>
                <a:effectLst>
                  <a:glow rad="101600">
                    <a:schemeClr val="accent2">
                      <a:satMod val="175000"/>
                      <a:alpha val="40000"/>
                    </a:schemeClr>
                  </a:glow>
                </a:effectLst>
                <a:latin typeface="Georgia" pitchFamily="18" charset="0"/>
              </a:rPr>
              <a:t> «ЛИТЕРАТУРА И ГРАМОТА»</a:t>
            </a:r>
          </a:p>
        </p:txBody>
      </p:sp>
      <p:pic>
        <p:nvPicPr>
          <p:cNvPr id="12" name="Рисунок 11"/>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foregroundMark x1="37612" y1="86141" x2="37612" y2="86141"/>
                        <a14:foregroundMark x1="18358" y1="80597" x2="18358" y2="80597"/>
                        <a14:foregroundMark x1="29254" y1="82516" x2="29254" y2="82516"/>
                        <a14:foregroundMark x1="37463" y1="79104" x2="37463" y2="79104"/>
                        <a14:foregroundMark x1="44925" y1="84222" x2="44925" y2="84222"/>
                        <a14:foregroundMark x1="11343" y1="81450" x2="11343" y2="81450"/>
                        <a14:foregroundMark x1="19254" y1="85075" x2="19254" y2="85075"/>
                        <a14:foregroundMark x1="25373" y1="76972" x2="25373" y2="76972"/>
                        <a14:foregroundMark x1="73284" y1="26013" x2="73284" y2="26013"/>
                        <a14:foregroundMark x1="73134" y1="24520" x2="73134" y2="24520"/>
                      </a14:backgroundRemoval>
                    </a14:imgEffect>
                  </a14:imgLayer>
                </a14:imgProps>
              </a:ext>
              <a:ext uri="{28A0092B-C50C-407E-A947-70E740481C1C}">
                <a14:useLocalDpi xmlns:a14="http://schemas.microsoft.com/office/drawing/2010/main"/>
              </a:ext>
            </a:extLst>
          </a:blip>
          <a:stretch>
            <a:fillRect/>
          </a:stretch>
        </p:blipFill>
        <p:spPr>
          <a:xfrm>
            <a:off x="6859604" y="1484784"/>
            <a:ext cx="1961214" cy="1372850"/>
          </a:xfrm>
          <a:prstGeom prst="rect">
            <a:avLst/>
          </a:prstGeom>
        </p:spPr>
      </p:pic>
    </p:spTree>
    <p:extLst>
      <p:ext uri="{BB962C8B-B14F-4D97-AF65-F5344CB8AC3E}">
        <p14:creationId xmlns:p14="http://schemas.microsoft.com/office/powerpoint/2010/main" val="3855902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1889" y="3115352"/>
            <a:ext cx="2967479" cy="646331"/>
          </a:xfrm>
          <a:prstGeom prst="rect">
            <a:avLst/>
          </a:prstGeom>
          <a:noFill/>
        </p:spPr>
        <p:txBody>
          <a:bodyPr wrap="none" rtlCol="0">
            <a:spAutoFit/>
          </a:bodyPr>
          <a:lstStyle/>
          <a:p>
            <a:r>
              <a:rPr lang="ru-RU" b="1" dirty="0">
                <a:solidFill>
                  <a:prstClr val="black"/>
                </a:solidFill>
                <a:latin typeface="Comic Sans MS" pitchFamily="66" charset="0"/>
              </a:rPr>
              <a:t>Очень нравиться детям </a:t>
            </a:r>
          </a:p>
          <a:p>
            <a:r>
              <a:rPr lang="ru-RU" b="1" dirty="0">
                <a:solidFill>
                  <a:prstClr val="black"/>
                </a:solidFill>
                <a:latin typeface="Comic Sans MS" pitchFamily="66" charset="0"/>
              </a:rPr>
              <a:t>разгадывать кроссворды</a:t>
            </a:r>
          </a:p>
        </p:txBody>
      </p:sp>
      <p:pic>
        <p:nvPicPr>
          <p:cNvPr id="4" name="Рисунок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22121" t="1818" r="17879"/>
          <a:stretch/>
        </p:blipFill>
        <p:spPr>
          <a:xfrm>
            <a:off x="2895672" y="3761683"/>
            <a:ext cx="2383287" cy="292494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5530" t="10692" r="4909"/>
          <a:stretch/>
        </p:blipFill>
        <p:spPr>
          <a:xfrm rot="5400000">
            <a:off x="32033" y="4520131"/>
            <a:ext cx="2437945" cy="18232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3334973" y="805354"/>
            <a:ext cx="2922131" cy="219159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6121173" y="1200397"/>
            <a:ext cx="3160341" cy="23702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37819" y="4193859"/>
            <a:ext cx="3275856" cy="245689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l="21668" t="8485" r="18787"/>
          <a:stretch/>
        </p:blipFill>
        <p:spPr>
          <a:xfrm>
            <a:off x="339358" y="792980"/>
            <a:ext cx="2722418" cy="313805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9"/>
          <p:cNvSpPr/>
          <p:nvPr/>
        </p:nvSpPr>
        <p:spPr>
          <a:xfrm>
            <a:off x="715597" y="41746"/>
            <a:ext cx="8198078" cy="523220"/>
          </a:xfrm>
          <a:prstGeom prst="rect">
            <a:avLst/>
          </a:prstGeom>
        </p:spPr>
        <p:txBody>
          <a:bodyPr wrap="none">
            <a:spAutoFit/>
          </a:bodyPr>
          <a:lstStyle/>
          <a:p>
            <a:r>
              <a:rPr lang="ru-RU" sz="2800" b="1" dirty="0">
                <a:solidFill>
                  <a:srgbClr val="C00000"/>
                </a:solidFill>
                <a:effectLst>
                  <a:glow rad="139700">
                    <a:schemeClr val="accent3">
                      <a:satMod val="175000"/>
                      <a:alpha val="40000"/>
                    </a:schemeClr>
                  </a:glow>
                </a:effectLst>
                <a:latin typeface="Georgia" pitchFamily="18" charset="0"/>
              </a:rPr>
              <a:t>Проект</a:t>
            </a:r>
            <a:r>
              <a:rPr lang="ru-RU" sz="2800" b="1" dirty="0">
                <a:solidFill>
                  <a:srgbClr val="C00000"/>
                </a:solidFill>
                <a:latin typeface="Georgia" pitchFamily="18" charset="0"/>
              </a:rPr>
              <a:t> </a:t>
            </a:r>
            <a:r>
              <a:rPr lang="ru-RU" sz="2800" b="1" dirty="0">
                <a:solidFill>
                  <a:srgbClr val="C00000"/>
                </a:solidFill>
                <a:effectLst>
                  <a:glow rad="139700">
                    <a:schemeClr val="accent3">
                      <a:satMod val="175000"/>
                      <a:alpha val="40000"/>
                    </a:schemeClr>
                  </a:glow>
                </a:effectLst>
                <a:latin typeface="Georgia" pitchFamily="18" charset="0"/>
              </a:rPr>
              <a:t>«Подумай и разгадай кроссворд» </a:t>
            </a:r>
          </a:p>
        </p:txBody>
      </p:sp>
      <p:sp>
        <p:nvSpPr>
          <p:cNvPr id="11" name="Рамка 10"/>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338840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98408" y="3886951"/>
            <a:ext cx="2426176" cy="250701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251520" y="229034"/>
            <a:ext cx="8892480" cy="646331"/>
          </a:xfrm>
          <a:prstGeom prst="rect">
            <a:avLst/>
          </a:prstGeom>
          <a:noFill/>
        </p:spPr>
        <p:txBody>
          <a:bodyPr wrap="square" rtlCol="0">
            <a:spAutoFit/>
          </a:bodyPr>
          <a:lstStyle/>
          <a:p>
            <a:r>
              <a:rPr lang="ru-RU" b="1" dirty="0">
                <a:latin typeface="Comic Sans MS" pitchFamily="66" charset="0"/>
              </a:rPr>
              <a:t>Дети создают странички для книги «Пословицы и поговорки о здоровье», они самостоятельно их печатают.</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6" name="Рисунок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85720" y="980728"/>
            <a:ext cx="2918128" cy="21885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02682" y="875364"/>
            <a:ext cx="2841457" cy="213109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l="23261"/>
          <a:stretch/>
        </p:blipFill>
        <p:spPr>
          <a:xfrm>
            <a:off x="3543143" y="1412144"/>
            <a:ext cx="2309234" cy="22569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l="7163" t="10378" r="4466"/>
          <a:stretch/>
        </p:blipFill>
        <p:spPr>
          <a:xfrm rot="5400000">
            <a:off x="6750541" y="4175196"/>
            <a:ext cx="2408272" cy="183178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l="12425" t="4849" r="10908" b="7272"/>
          <a:stretch/>
        </p:blipFill>
        <p:spPr>
          <a:xfrm rot="15225956">
            <a:off x="360485" y="3980774"/>
            <a:ext cx="2031311" cy="174628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166578" y="4021614"/>
            <a:ext cx="1872208" cy="2308324"/>
          </a:xfrm>
          <a:prstGeom prst="rect">
            <a:avLst/>
          </a:prstGeom>
          <a:noFill/>
        </p:spPr>
        <p:txBody>
          <a:bodyPr wrap="square" rtlCol="0">
            <a:spAutoFit/>
          </a:bodyPr>
          <a:lstStyle/>
          <a:p>
            <a:r>
              <a:rPr lang="ru-RU" b="1" dirty="0">
                <a:latin typeface="Comic Sans MS" pitchFamily="66" charset="0"/>
              </a:rPr>
              <a:t>Читали сказки из книжки «Сказки про </a:t>
            </a:r>
            <a:r>
              <a:rPr lang="ru-RU" b="1" dirty="0" err="1">
                <a:latin typeface="Comic Sans MS" pitchFamily="66" charset="0"/>
              </a:rPr>
              <a:t>Биффи</a:t>
            </a:r>
            <a:r>
              <a:rPr lang="ru-RU" b="1" dirty="0">
                <a:latin typeface="Comic Sans MS" pitchFamily="66" charset="0"/>
              </a:rPr>
              <a:t>» сочинённые совместно детьми и родителями</a:t>
            </a:r>
          </a:p>
        </p:txBody>
      </p:sp>
    </p:spTree>
    <p:extLst>
      <p:ext uri="{BB962C8B-B14F-4D97-AF65-F5344CB8AC3E}">
        <p14:creationId xmlns:p14="http://schemas.microsoft.com/office/powerpoint/2010/main" val="386196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1662" y="1521332"/>
            <a:ext cx="2626162" cy="22297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7862" y="2204864"/>
            <a:ext cx="2238967" cy="323850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1662" y="4149079"/>
            <a:ext cx="2727297" cy="244975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5492" y="1562513"/>
            <a:ext cx="2494453" cy="214739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76461" y="4149078"/>
            <a:ext cx="2765652" cy="241020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176425" y="1736276"/>
            <a:ext cx="2791149" cy="338554"/>
          </a:xfrm>
          <a:prstGeom prst="rect">
            <a:avLst/>
          </a:prstGeom>
          <a:noFill/>
        </p:spPr>
        <p:txBody>
          <a:bodyPr wrap="none" rtlCol="0">
            <a:spAutoFit/>
          </a:bodyPr>
          <a:lstStyle/>
          <a:p>
            <a:r>
              <a:rPr lang="ru-RU" sz="1600" b="1" dirty="0">
                <a:latin typeface="Comic Sans MS" pitchFamily="66" charset="0"/>
              </a:rPr>
              <a:t>играя в настольные игры</a:t>
            </a:r>
          </a:p>
        </p:txBody>
      </p:sp>
      <p:sp>
        <p:nvSpPr>
          <p:cNvPr id="9" name="TextBox 8"/>
          <p:cNvSpPr txBox="1"/>
          <p:nvPr/>
        </p:nvSpPr>
        <p:spPr>
          <a:xfrm>
            <a:off x="2904340" y="1400983"/>
            <a:ext cx="3555782" cy="338554"/>
          </a:xfrm>
          <a:prstGeom prst="rect">
            <a:avLst/>
          </a:prstGeom>
          <a:noFill/>
        </p:spPr>
        <p:txBody>
          <a:bodyPr wrap="none" rtlCol="0">
            <a:spAutoFit/>
          </a:bodyPr>
          <a:lstStyle/>
          <a:p>
            <a:r>
              <a:rPr lang="ru-RU" sz="1600" b="1" dirty="0">
                <a:latin typeface="Comic Sans MS" pitchFamily="66" charset="0"/>
              </a:rPr>
              <a:t>Закрепляли полученные знания,</a:t>
            </a:r>
          </a:p>
        </p:txBody>
      </p:sp>
      <p:sp>
        <p:nvSpPr>
          <p:cNvPr id="10" name="Рамка 9"/>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TextBox 10"/>
          <p:cNvSpPr txBox="1"/>
          <p:nvPr/>
        </p:nvSpPr>
        <p:spPr>
          <a:xfrm>
            <a:off x="931067" y="169097"/>
            <a:ext cx="7138493" cy="1200329"/>
          </a:xfrm>
          <a:prstGeom prst="rect">
            <a:avLst/>
          </a:prstGeom>
          <a:noFill/>
        </p:spPr>
        <p:txBody>
          <a:bodyPr wrap="none" rtlCol="0">
            <a:spAutoFit/>
          </a:bodyPr>
          <a:lstStyle/>
          <a:p>
            <a:r>
              <a:rPr lang="ru-RU" sz="3600" b="1" dirty="0">
                <a:solidFill>
                  <a:srgbClr val="FF0000"/>
                </a:solidFill>
                <a:effectLst>
                  <a:glow rad="101600">
                    <a:schemeClr val="accent2">
                      <a:satMod val="175000"/>
                      <a:alpha val="40000"/>
                    </a:schemeClr>
                  </a:glow>
                </a:effectLst>
                <a:latin typeface="Georgia" pitchFamily="18" charset="0"/>
              </a:rPr>
              <a:t>ДЕЯТЕЛЬНОСТЬ В ЦЕНТРЕ</a:t>
            </a:r>
          </a:p>
          <a:p>
            <a:r>
              <a:rPr lang="ru-RU" sz="3600" b="1" dirty="0">
                <a:solidFill>
                  <a:srgbClr val="FF0000"/>
                </a:solidFill>
                <a:effectLst>
                  <a:glow rad="101600">
                    <a:schemeClr val="accent2">
                      <a:satMod val="175000"/>
                      <a:alpha val="40000"/>
                    </a:schemeClr>
                  </a:glow>
                </a:effectLst>
                <a:latin typeface="Georgia" pitchFamily="18" charset="0"/>
              </a:rPr>
              <a:t>     «МАНИПУЛЯТИВНЫЙ»</a:t>
            </a:r>
          </a:p>
        </p:txBody>
      </p:sp>
      <p:pic>
        <p:nvPicPr>
          <p:cNvPr id="12" name="Picture 2" descr="J:\КАРТИНКИ ДЛЯ САДА\картинки с детьми\f2050af246b7.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98292">
                        <a14:foregroundMark x1="37916" y1="23516" x2="37916" y2="23516"/>
                        <a14:foregroundMark x1="50657" y1="22344" x2="50657" y2="22344"/>
                        <a14:foregroundMark x1="59807" y1="23203" x2="59807" y2="23203"/>
                        <a14:foregroundMark x1="30911" y1="23203" x2="30911" y2="23203"/>
                        <a14:foregroundMark x1="34501" y1="22969" x2="34982" y2="22969"/>
                        <a14:foregroundMark x1="41856" y1="23203" x2="41856" y2="23203"/>
                        <a14:foregroundMark x1="44921" y1="24141" x2="44921" y2="24141"/>
                        <a14:foregroundMark x1="55079" y1="25547" x2="55079" y2="25547"/>
                        <a14:foregroundMark x1="59939" y1="26719" x2="59939" y2="26719"/>
                        <a14:foregroundMark x1="42163" y1="50313" x2="42163" y2="50313"/>
                        <a14:foregroundMark x1="41506" y1="51172" x2="41506" y2="51172"/>
                        <a14:foregroundMark x1="41200" y1="52656" x2="41200" y2="52656"/>
                        <a14:foregroundMark x1="40368" y1="48906" x2="40368" y2="48906"/>
                        <a14:foregroundMark x1="38266" y1="25859" x2="38266" y2="25859"/>
                        <a14:foregroundMark x1="39711" y1="51484" x2="39711" y2="51484"/>
                        <a14:foregroundMark x1="35814" y1="52969" x2="35814" y2="52969"/>
                        <a14:foregroundMark x1="45578" y1="51797" x2="45578" y2="51797"/>
                        <a14:foregroundMark x1="46585" y1="51172" x2="46585" y2="51172"/>
                        <a14:foregroundMark x1="47548" y1="51484" x2="47548" y2="51484"/>
                        <a14:foregroundMark x1="44790" y1="51484" x2="44790" y2="51484"/>
                        <a14:foregroundMark x1="43651" y1="51172" x2="43651" y2="51172"/>
                        <a14:foregroundMark x1="37916" y1="20938" x2="37916" y2="20938"/>
                        <a14:foregroundMark x1="39054" y1="20000" x2="39054" y2="20000"/>
                        <a14:foregroundMark x1="33363" y1="23516" x2="33363" y2="23516"/>
                        <a14:foregroundMark x1="32224" y1="23516" x2="32224" y2="23516"/>
                        <a14:foregroundMark x1="45753" y1="24375" x2="45753" y2="24375"/>
                        <a14:foregroundMark x1="47067" y1="24375" x2="47067" y2="24375"/>
                        <a14:foregroundMark x1="47723" y1="24375" x2="47723" y2="24375"/>
                        <a14:foregroundMark x1="52758" y1="24688" x2="52758" y2="24688"/>
                        <a14:foregroundMark x1="56217" y1="25313" x2="56217" y2="25313"/>
                        <a14:foregroundMark x1="53415" y1="25000" x2="53415" y2="25000"/>
                        <a14:foregroundMark x1="42820" y1="23828" x2="42820" y2="23828"/>
                      </a14:backgroundRemoval>
                    </a14:imgEffect>
                  </a14:imgLayer>
                </a14:imgProps>
              </a:ext>
              <a:ext uri="{28A0092B-C50C-407E-A947-70E740481C1C}">
                <a14:useLocalDpi xmlns:a14="http://schemas.microsoft.com/office/drawing/2010/main"/>
              </a:ext>
            </a:extLst>
          </a:blip>
          <a:srcRect/>
          <a:stretch>
            <a:fillRect/>
          </a:stretch>
        </p:blipFill>
        <p:spPr bwMode="auto">
          <a:xfrm>
            <a:off x="3176425" y="5085184"/>
            <a:ext cx="3002647" cy="168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665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2885" y="764704"/>
            <a:ext cx="3131840" cy="23488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885" y="3929299"/>
            <a:ext cx="3238786" cy="21850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759509" y="352170"/>
            <a:ext cx="4484899" cy="2031325"/>
          </a:xfrm>
          <a:prstGeom prst="rect">
            <a:avLst/>
          </a:prstGeom>
          <a:noFill/>
        </p:spPr>
        <p:txBody>
          <a:bodyPr wrap="square" rtlCol="0">
            <a:spAutoFit/>
          </a:bodyPr>
          <a:lstStyle/>
          <a:p>
            <a:r>
              <a:rPr lang="ru-RU" b="1" dirty="0">
                <a:latin typeface="Comic Sans MS" pitchFamily="66" charset="0"/>
              </a:rPr>
              <a:t>В совместной деятельности </a:t>
            </a:r>
          </a:p>
          <a:p>
            <a:r>
              <a:rPr lang="ru-RU" b="1" dirty="0">
                <a:latin typeface="Comic Sans MS" pitchFamily="66" charset="0"/>
              </a:rPr>
              <a:t>дети изготовили  дидактические игры:</a:t>
            </a:r>
          </a:p>
          <a:p>
            <a:r>
              <a:rPr lang="ru-RU" b="1" dirty="0">
                <a:latin typeface="Comic Sans MS" pitchFamily="66" charset="0"/>
              </a:rPr>
              <a:t> </a:t>
            </a:r>
          </a:p>
          <a:p>
            <a:r>
              <a:rPr lang="ru-RU" b="1" dirty="0">
                <a:latin typeface="Comic Sans MS" pitchFamily="66" charset="0"/>
              </a:rPr>
              <a:t>«Что мы чувствуем?»</a:t>
            </a:r>
          </a:p>
          <a:p>
            <a:r>
              <a:rPr lang="ru-RU" b="1" dirty="0">
                <a:latin typeface="Comic Sans MS" pitchFamily="66" charset="0"/>
              </a:rPr>
              <a:t>«Что мы видим?»</a:t>
            </a:r>
          </a:p>
          <a:p>
            <a:r>
              <a:rPr lang="ru-RU" b="1" dirty="0">
                <a:latin typeface="Comic Sans MS" pitchFamily="66" charset="0"/>
              </a:rPr>
              <a:t> «Что мы слышим?»</a:t>
            </a:r>
          </a:p>
        </p:txBody>
      </p:sp>
      <p:sp>
        <p:nvSpPr>
          <p:cNvPr id="5" name="Рамка 4"/>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3" name="Рисунок 2"/>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7101" t="11207" r="4493" b="2802"/>
          <a:stretch/>
        </p:blipFill>
        <p:spPr>
          <a:xfrm rot="6135284">
            <a:off x="6406765" y="1667768"/>
            <a:ext cx="2644860" cy="192944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l="2238" t="1989" r="3578" b="5075"/>
          <a:stretch/>
        </p:blipFill>
        <p:spPr>
          <a:xfrm rot="4952011">
            <a:off x="3586430" y="3074013"/>
            <a:ext cx="2540138" cy="187983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t="5274" b="3482"/>
          <a:stretch/>
        </p:blipFill>
        <p:spPr>
          <a:xfrm rot="5400000">
            <a:off x="5388989" y="4155629"/>
            <a:ext cx="2778803" cy="190160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2169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20" y="1000108"/>
            <a:ext cx="3051213" cy="228841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85786" y="285728"/>
            <a:ext cx="7858180" cy="646331"/>
          </a:xfrm>
          <a:prstGeom prst="rect">
            <a:avLst/>
          </a:prstGeom>
          <a:noFill/>
        </p:spPr>
        <p:txBody>
          <a:bodyPr wrap="square" rtlCol="0">
            <a:spAutoFit/>
          </a:bodyPr>
          <a:lstStyle/>
          <a:p>
            <a:pPr algn="ctr"/>
            <a:r>
              <a:rPr lang="ru-RU" b="1" dirty="0">
                <a:latin typeface="Comic Sans MS" pitchFamily="66" charset="0"/>
              </a:rPr>
              <a:t>    Совместно с детьми изготовили внутренние органы человека  для  дидактической  игры    «Что у нас внутри»</a:t>
            </a:r>
          </a:p>
        </p:txBody>
      </p:sp>
      <p:pic>
        <p:nvPicPr>
          <p:cNvPr id="4" name="Рисунок 3"/>
          <p:cNvPicPr>
            <a:picLocks noChangeAspect="1"/>
          </p:cNvPicPr>
          <p:nvPr/>
        </p:nvPicPr>
        <p:blipFill rotWithShape="1">
          <a:blip r:embed="rId3" cstate="email">
            <a:extLst>
              <a:ext uri="{28A0092B-C50C-407E-A947-70E740481C1C}">
                <a14:useLocalDpi xmlns:a14="http://schemas.microsoft.com/office/drawing/2010/main"/>
              </a:ext>
            </a:extLst>
          </a:blip>
          <a:srcRect t="-1817"/>
          <a:stretch/>
        </p:blipFill>
        <p:spPr>
          <a:xfrm>
            <a:off x="3357554" y="4071942"/>
            <a:ext cx="2686656" cy="236376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29322" y="928670"/>
            <a:ext cx="2971789" cy="244327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43306" y="1142984"/>
            <a:ext cx="2008762" cy="236154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0320" y="3939354"/>
            <a:ext cx="2939819" cy="22048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43702" y="3714752"/>
            <a:ext cx="2157763" cy="279326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Рамка 9"/>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633718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76" y="285728"/>
            <a:ext cx="7143302" cy="400110"/>
          </a:xfrm>
          <a:prstGeom prst="rect">
            <a:avLst/>
          </a:prstGeom>
          <a:noFill/>
        </p:spPr>
        <p:txBody>
          <a:bodyPr wrap="none" rtlCol="0">
            <a:spAutoFit/>
          </a:bodyPr>
          <a:lstStyle/>
          <a:p>
            <a:r>
              <a:rPr lang="ru-RU" sz="2000" b="1" dirty="0">
                <a:latin typeface="Comic Sans MS" pitchFamily="66" charset="0"/>
              </a:rPr>
              <a:t>Играют  в  дидактическую игру  «Что у нас внутри»</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5" name="Рисунок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3172477" y="1213176"/>
            <a:ext cx="3043977" cy="226115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222" y="821764"/>
            <a:ext cx="2792617" cy="209446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86" y="4138234"/>
            <a:ext cx="3147890" cy="236091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246583" y="3916329"/>
            <a:ext cx="2836255" cy="248505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C:\Users\Lenovo PC\Downloads\klipart-2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1760" y="2492896"/>
            <a:ext cx="2967802" cy="2307063"/>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70604" y="844925"/>
            <a:ext cx="2792619" cy="20944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3852079" y="4184270"/>
            <a:ext cx="2202873" cy="24208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2035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enovo PC\Desktop\Новая папка\клипарт мойдодыр.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5596" y="3653104"/>
            <a:ext cx="2390851" cy="29969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8794" y="285728"/>
            <a:ext cx="4915128" cy="369332"/>
          </a:xfrm>
          <a:prstGeom prst="rect">
            <a:avLst/>
          </a:prstGeom>
          <a:noFill/>
        </p:spPr>
        <p:txBody>
          <a:bodyPr wrap="none" rtlCol="0">
            <a:spAutoFit/>
          </a:bodyPr>
          <a:lstStyle/>
          <a:p>
            <a:r>
              <a:rPr lang="ru-RU" b="1" dirty="0">
                <a:latin typeface="Comic Sans MS" pitchFamily="66" charset="0"/>
              </a:rPr>
              <a:t>Дидактическая игра  </a:t>
            </a:r>
            <a:r>
              <a:rPr lang="ru-RU" b="1" dirty="0">
                <a:solidFill>
                  <a:prstClr val="black"/>
                </a:solidFill>
                <a:latin typeface="Comic Sans MS" pitchFamily="66" charset="0"/>
              </a:rPr>
              <a:t>«Сложи и назови» </a:t>
            </a:r>
          </a:p>
        </p:txBody>
      </p:sp>
      <p:pic>
        <p:nvPicPr>
          <p:cNvPr id="4" name="Picture 7" descr="C:\Users\Lenovo PC\Downloads\69310451_1295166253_6d9e34e3443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5410" y="2852936"/>
            <a:ext cx="4005064" cy="4005064"/>
          </a:xfrm>
          <a:prstGeom prst="rect">
            <a:avLst/>
          </a:prstGeom>
          <a:noFill/>
          <a:extLst>
            <a:ext uri="{909E8E84-426E-40DD-AFC4-6F175D3DCCD1}">
              <a14:hiddenFill xmlns:a14="http://schemas.microsoft.com/office/drawing/2010/main">
                <a:solidFill>
                  <a:srgbClr val="FFFFFF"/>
                </a:solidFill>
              </a14:hiddenFill>
            </a:ext>
          </a:extLst>
        </p:spPr>
      </p:pic>
      <p:sp>
        <p:nvSpPr>
          <p:cNvPr id="6" name="Рамка 5"/>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549" y="864096"/>
            <a:ext cx="3419872" cy="25649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543" y="3833124"/>
            <a:ext cx="3515883" cy="263691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3359" y="864096"/>
            <a:ext cx="3419872" cy="25649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8757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t="17893"/>
          <a:stretch/>
        </p:blipFill>
        <p:spPr bwMode="auto">
          <a:xfrm>
            <a:off x="2732561" y="2636912"/>
            <a:ext cx="3104074" cy="191150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TextBox 1"/>
          <p:cNvSpPr txBox="1"/>
          <p:nvPr/>
        </p:nvSpPr>
        <p:spPr>
          <a:xfrm>
            <a:off x="140027" y="3238723"/>
            <a:ext cx="3351852" cy="646331"/>
          </a:xfrm>
          <a:prstGeom prst="rect">
            <a:avLst/>
          </a:prstGeom>
          <a:noFill/>
        </p:spPr>
        <p:txBody>
          <a:bodyPr wrap="square" rtlCol="0">
            <a:spAutoFit/>
          </a:bodyPr>
          <a:lstStyle/>
          <a:p>
            <a:r>
              <a:rPr lang="ru-RU" b="1" dirty="0">
                <a:latin typeface="Comic Sans MS" pitchFamily="66" charset="0"/>
              </a:rPr>
              <a:t>Дидактическая игра «Найди  лишнее»</a:t>
            </a:r>
          </a:p>
        </p:txBody>
      </p:sp>
      <p:pic>
        <p:nvPicPr>
          <p:cNvPr id="4" name="Рисунок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3528" y="304702"/>
            <a:ext cx="2808312" cy="25178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4221088"/>
            <a:ext cx="3168351" cy="23762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0112" y="359416"/>
            <a:ext cx="3284240" cy="24631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19869" y="4162772"/>
            <a:ext cx="3323861" cy="24928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6147980" y="3214686"/>
            <a:ext cx="2996020" cy="646331"/>
          </a:xfrm>
          <a:prstGeom prst="rect">
            <a:avLst/>
          </a:prstGeom>
          <a:noFill/>
        </p:spPr>
        <p:txBody>
          <a:bodyPr wrap="square" rtlCol="0">
            <a:spAutoFit/>
          </a:bodyPr>
          <a:lstStyle/>
          <a:p>
            <a:r>
              <a:rPr lang="ru-RU" b="1" dirty="0">
                <a:latin typeface="Comic Sans MS" pitchFamily="66" charset="0"/>
              </a:rPr>
              <a:t>Дидактическая игра «Кто позвал?»</a:t>
            </a:r>
          </a:p>
        </p:txBody>
      </p:sp>
    </p:spTree>
    <p:extLst>
      <p:ext uri="{BB962C8B-B14F-4D97-AF65-F5344CB8AC3E}">
        <p14:creationId xmlns:p14="http://schemas.microsoft.com/office/powerpoint/2010/main" val="930191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1187612" y="80332"/>
            <a:ext cx="6624748" cy="113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00298" y="285728"/>
            <a:ext cx="4429156" cy="523220"/>
          </a:xfrm>
          <a:prstGeom prst="rect">
            <a:avLst/>
          </a:prstGeom>
          <a:noFill/>
        </p:spPr>
        <p:txBody>
          <a:bodyPr wrap="square" rtlCol="0">
            <a:spAutoFit/>
          </a:bodyPr>
          <a:lstStyle/>
          <a:p>
            <a:pPr algn="ctr"/>
            <a:r>
              <a:rPr lang="ru-RU" sz="2800" b="1" dirty="0">
                <a:solidFill>
                  <a:srgbClr val="FF0000"/>
                </a:solidFill>
                <a:effectLst>
                  <a:glow rad="101600">
                    <a:schemeClr val="accent3">
                      <a:satMod val="175000"/>
                      <a:alpha val="40000"/>
                    </a:schemeClr>
                  </a:glow>
                </a:effectLst>
                <a:latin typeface="Georgia" pitchFamily="18" charset="0"/>
              </a:rPr>
              <a:t>Цель  проекта:</a:t>
            </a:r>
          </a:p>
        </p:txBody>
      </p:sp>
      <p:sp>
        <p:nvSpPr>
          <p:cNvPr id="5" name="TextBox 4"/>
          <p:cNvSpPr txBox="1"/>
          <p:nvPr/>
        </p:nvSpPr>
        <p:spPr>
          <a:xfrm>
            <a:off x="285720" y="1071546"/>
            <a:ext cx="8572560" cy="1569660"/>
          </a:xfrm>
          <a:prstGeom prst="rect">
            <a:avLst/>
          </a:prstGeom>
          <a:noFill/>
        </p:spPr>
        <p:txBody>
          <a:bodyPr wrap="square" rtlCol="0">
            <a:spAutoFit/>
          </a:bodyPr>
          <a:lstStyle/>
          <a:p>
            <a:pPr algn="just"/>
            <a:r>
              <a:rPr lang="ru-RU" sz="2100" b="1" dirty="0">
                <a:solidFill>
                  <a:srgbClr val="333333"/>
                </a:solidFill>
                <a:latin typeface="Comic Sans MS" pitchFamily="66" charset="0"/>
                <a:ea typeface="Calibri"/>
              </a:rPr>
              <a:t>1</a:t>
            </a:r>
            <a:r>
              <a:rPr lang="ru-RU" b="1" dirty="0">
                <a:solidFill>
                  <a:srgbClr val="333333"/>
                </a:solidFill>
                <a:latin typeface="Comic Sans MS" pitchFamily="66" charset="0"/>
                <a:ea typeface="Calibri"/>
              </a:rPr>
              <a:t>. Сохранение и укрепление здоровья воспитанников.</a:t>
            </a:r>
          </a:p>
          <a:p>
            <a:pPr algn="just"/>
            <a:r>
              <a:rPr lang="ru-RU" b="1" dirty="0">
                <a:solidFill>
                  <a:srgbClr val="333333"/>
                </a:solidFill>
                <a:latin typeface="Comic Sans MS" pitchFamily="66" charset="0"/>
              </a:rPr>
              <a:t>2.</a:t>
            </a:r>
            <a:r>
              <a:rPr lang="ru-RU" b="1" dirty="0">
                <a:solidFill>
                  <a:srgbClr val="333333"/>
                </a:solidFill>
                <a:latin typeface="Comic Sans MS" pitchFamily="66" charset="0"/>
                <a:ea typeface="Calibri"/>
              </a:rPr>
              <a:t>Организация благоприятных условий для формирования здоровой и физически крепкой личности.</a:t>
            </a:r>
          </a:p>
          <a:p>
            <a:pPr algn="just"/>
            <a:r>
              <a:rPr lang="ru-RU" b="1" dirty="0">
                <a:solidFill>
                  <a:srgbClr val="333333"/>
                </a:solidFill>
                <a:latin typeface="Comic Sans MS" pitchFamily="66" charset="0"/>
              </a:rPr>
              <a:t>3.</a:t>
            </a:r>
            <a:r>
              <a:rPr lang="ru-RU" b="1" dirty="0">
                <a:solidFill>
                  <a:srgbClr val="000000"/>
                </a:solidFill>
                <a:latin typeface="Comic Sans MS" pitchFamily="66" charset="0"/>
                <a:ea typeface="Times New Roman"/>
                <a:cs typeface="Arial"/>
              </a:rPr>
              <a:t>Привлечение родителей к формированию у детей навыков ЗОЖ.</a:t>
            </a:r>
            <a:endParaRPr lang="ru-RU" b="1" dirty="0">
              <a:solidFill>
                <a:prstClr val="black"/>
              </a:solidFill>
              <a:latin typeface="Comic Sans MS" pitchFamily="66" charset="0"/>
            </a:endParaRPr>
          </a:p>
          <a:p>
            <a:pPr algn="just"/>
            <a:endParaRPr lang="ru-RU" sz="2100" b="1" dirty="0">
              <a:solidFill>
                <a:prstClr val="black"/>
              </a:solidFill>
            </a:endParaRPr>
          </a:p>
        </p:txBody>
      </p:sp>
      <p:sp>
        <p:nvSpPr>
          <p:cNvPr id="6" name="TextBox 5"/>
          <p:cNvSpPr txBox="1"/>
          <p:nvPr/>
        </p:nvSpPr>
        <p:spPr>
          <a:xfrm>
            <a:off x="3428992" y="2214554"/>
            <a:ext cx="2500330" cy="523220"/>
          </a:xfrm>
          <a:prstGeom prst="rect">
            <a:avLst/>
          </a:prstGeom>
          <a:noFill/>
        </p:spPr>
        <p:txBody>
          <a:bodyPr wrap="square" rtlCol="0">
            <a:spAutoFit/>
          </a:bodyPr>
          <a:lstStyle/>
          <a:p>
            <a:r>
              <a:rPr lang="ru-RU" sz="2800" b="1" dirty="0">
                <a:solidFill>
                  <a:srgbClr val="FF0000"/>
                </a:solidFill>
                <a:latin typeface="Georgia" pitchFamily="18" charset="0"/>
              </a:rPr>
              <a:t>Задачи :</a:t>
            </a:r>
            <a:endParaRPr lang="ru-RU" sz="2800" dirty="0">
              <a:solidFill>
                <a:prstClr val="black"/>
              </a:solidFill>
            </a:endParaRPr>
          </a:p>
        </p:txBody>
      </p:sp>
      <p:sp>
        <p:nvSpPr>
          <p:cNvPr id="7" name="TextBox 6"/>
          <p:cNvSpPr txBox="1"/>
          <p:nvPr/>
        </p:nvSpPr>
        <p:spPr>
          <a:xfrm>
            <a:off x="214282" y="2571744"/>
            <a:ext cx="8643998" cy="3821111"/>
          </a:xfrm>
          <a:prstGeom prst="rect">
            <a:avLst/>
          </a:prstGeom>
          <a:noFill/>
        </p:spPr>
        <p:txBody>
          <a:bodyPr wrap="square" rtlCol="0">
            <a:spAutoFit/>
          </a:bodyPr>
          <a:lstStyle/>
          <a:p>
            <a:pPr algn="just">
              <a:lnSpc>
                <a:spcPts val="1500"/>
              </a:lnSpc>
              <a:spcBef>
                <a:spcPts val="100"/>
              </a:spcBef>
              <a:spcAft>
                <a:spcPts val="100"/>
              </a:spcAft>
            </a:pPr>
            <a:r>
              <a:rPr lang="ru-RU" b="1" u="sng" dirty="0">
                <a:solidFill>
                  <a:srgbClr val="FF0000"/>
                </a:solidFill>
                <a:latin typeface="Comic Sans MS" pitchFamily="66" charset="0"/>
                <a:ea typeface="Times New Roman"/>
              </a:rPr>
              <a:t>Образовательные:  </a:t>
            </a:r>
            <a:endParaRPr lang="ru-RU" b="1" dirty="0">
              <a:solidFill>
                <a:srgbClr val="FF0000"/>
              </a:solidFill>
              <a:latin typeface="Comic Sans MS" pitchFamily="66" charset="0"/>
              <a:ea typeface="Times New Roman"/>
            </a:endParaRPr>
          </a:p>
          <a:p>
            <a:pPr algn="just">
              <a:lnSpc>
                <a:spcPts val="1500"/>
              </a:lnSpc>
              <a:spcBef>
                <a:spcPts val="100"/>
              </a:spcBef>
              <a:spcAft>
                <a:spcPts val="100"/>
              </a:spcAft>
            </a:pPr>
            <a:r>
              <a:rPr lang="ru-RU" b="1" dirty="0">
                <a:solidFill>
                  <a:srgbClr val="333333"/>
                </a:solidFill>
                <a:latin typeface="Comic Sans MS" pitchFamily="66" charset="0"/>
                <a:ea typeface="Times New Roman"/>
              </a:rPr>
              <a:t>- Формировать у каждого воспитанника представления об основах безопасности жизнедеятельности, о здоровье человека и способах его укрепления, о гигиене здоровья.</a:t>
            </a:r>
            <a:endParaRPr lang="ru-RU" b="1" dirty="0">
              <a:solidFill>
                <a:prstClr val="black"/>
              </a:solidFill>
              <a:latin typeface="Comic Sans MS" pitchFamily="66" charset="0"/>
              <a:ea typeface="Times New Roman"/>
            </a:endParaRPr>
          </a:p>
          <a:p>
            <a:pPr algn="just">
              <a:lnSpc>
                <a:spcPts val="1500"/>
              </a:lnSpc>
              <a:spcBef>
                <a:spcPts val="100"/>
              </a:spcBef>
              <a:spcAft>
                <a:spcPts val="100"/>
              </a:spcAft>
            </a:pPr>
            <a:r>
              <a:rPr lang="ru-RU" b="1" dirty="0">
                <a:solidFill>
                  <a:srgbClr val="333333"/>
                </a:solidFill>
                <a:latin typeface="Comic Sans MS" pitchFamily="66" charset="0"/>
                <a:ea typeface="Times New Roman"/>
              </a:rPr>
              <a:t>- Научить допустимым приемам сохранения здоровья.</a:t>
            </a:r>
            <a:endParaRPr lang="ru-RU" b="1" u="sng" dirty="0">
              <a:solidFill>
                <a:srgbClr val="333333"/>
              </a:solidFill>
              <a:latin typeface="Comic Sans MS" pitchFamily="66" charset="0"/>
              <a:ea typeface="Times New Roman"/>
            </a:endParaRPr>
          </a:p>
          <a:p>
            <a:pPr algn="just">
              <a:lnSpc>
                <a:spcPts val="1500"/>
              </a:lnSpc>
              <a:spcBef>
                <a:spcPts val="100"/>
              </a:spcBef>
              <a:spcAft>
                <a:spcPts val="100"/>
              </a:spcAft>
            </a:pPr>
            <a:r>
              <a:rPr lang="ru-RU" b="1" u="sng" dirty="0">
                <a:solidFill>
                  <a:srgbClr val="FF0000"/>
                </a:solidFill>
                <a:latin typeface="Comic Sans MS" pitchFamily="66" charset="0"/>
                <a:ea typeface="Times New Roman"/>
              </a:rPr>
              <a:t>Воспитательные:</a:t>
            </a:r>
            <a:endParaRPr lang="ru-RU" sz="800" b="1" dirty="0">
              <a:solidFill>
                <a:srgbClr val="FF0000"/>
              </a:solidFill>
              <a:latin typeface="Comic Sans MS" pitchFamily="66" charset="0"/>
              <a:ea typeface="Times New Roman"/>
            </a:endParaRPr>
          </a:p>
          <a:p>
            <a:pPr marL="285750" indent="-285750" algn="just">
              <a:lnSpc>
                <a:spcPts val="1500"/>
              </a:lnSpc>
              <a:spcBef>
                <a:spcPts val="100"/>
              </a:spcBef>
              <a:spcAft>
                <a:spcPts val="100"/>
              </a:spcAft>
              <a:buFontTx/>
              <a:buChar char="-"/>
            </a:pPr>
            <a:r>
              <a:rPr lang="ru-RU" b="1" dirty="0">
                <a:solidFill>
                  <a:srgbClr val="333333"/>
                </a:solidFill>
                <a:latin typeface="Comic Sans MS" pitchFamily="66" charset="0"/>
                <a:ea typeface="Times New Roman"/>
              </a:rPr>
              <a:t>Формировать положительное отношение к здоровому образу жизни у детей дошкольного возраста .</a:t>
            </a:r>
            <a:endParaRPr lang="ru-RU" b="1" dirty="0">
              <a:solidFill>
                <a:prstClr val="black"/>
              </a:solidFill>
              <a:latin typeface="Comic Sans MS" pitchFamily="66" charset="0"/>
              <a:ea typeface="Times New Roman"/>
            </a:endParaRPr>
          </a:p>
          <a:p>
            <a:pPr marL="285750" indent="-285750" algn="just">
              <a:lnSpc>
                <a:spcPts val="1500"/>
              </a:lnSpc>
              <a:spcBef>
                <a:spcPts val="100"/>
              </a:spcBef>
              <a:spcAft>
                <a:spcPts val="100"/>
              </a:spcAft>
              <a:buFontTx/>
              <a:buChar char="-"/>
            </a:pPr>
            <a:r>
              <a:rPr lang="ru-RU" b="1" dirty="0">
                <a:solidFill>
                  <a:srgbClr val="333333"/>
                </a:solidFill>
                <a:latin typeface="Comic Sans MS" pitchFamily="66" charset="0"/>
                <a:ea typeface="Times New Roman"/>
              </a:rPr>
              <a:t>Формировать у дошкольников потребность заботиться о своем здоровье. </a:t>
            </a:r>
          </a:p>
          <a:p>
            <a:pPr marL="285750" indent="-285750" algn="just">
              <a:lnSpc>
                <a:spcPts val="1500"/>
              </a:lnSpc>
              <a:spcBef>
                <a:spcPts val="100"/>
              </a:spcBef>
              <a:spcAft>
                <a:spcPts val="100"/>
              </a:spcAft>
              <a:buFontTx/>
              <a:buChar char="-"/>
            </a:pPr>
            <a:r>
              <a:rPr lang="ru-RU" b="1" dirty="0">
                <a:solidFill>
                  <a:srgbClr val="333333"/>
                </a:solidFill>
                <a:latin typeface="Comic Sans MS" pitchFamily="66" charset="0"/>
                <a:ea typeface="Calibri"/>
              </a:rPr>
              <a:t>Добиваться осознанного выполнения детьми правил здоровьесбережения и ответственного отношения как к собственному здоровью, так и здоровью окружающих</a:t>
            </a:r>
            <a:endParaRPr lang="ru-RU" b="1" dirty="0">
              <a:solidFill>
                <a:prstClr val="black"/>
              </a:solidFill>
              <a:latin typeface="Comic Sans MS" pitchFamily="66" charset="0"/>
              <a:ea typeface="Times New Roman"/>
            </a:endParaRPr>
          </a:p>
          <a:p>
            <a:pPr algn="just">
              <a:lnSpc>
                <a:spcPts val="1500"/>
              </a:lnSpc>
              <a:spcBef>
                <a:spcPts val="100"/>
              </a:spcBef>
              <a:spcAft>
                <a:spcPts val="100"/>
              </a:spcAft>
            </a:pPr>
            <a:r>
              <a:rPr lang="ru-RU" b="1" u="sng" dirty="0">
                <a:solidFill>
                  <a:srgbClr val="FF0000"/>
                </a:solidFill>
                <a:latin typeface="Comic Sans MS" pitchFamily="66" charset="0"/>
                <a:ea typeface="Times New Roman"/>
              </a:rPr>
              <a:t>Оздоровительные:</a:t>
            </a:r>
            <a:endParaRPr lang="ru-RU" b="1" dirty="0">
              <a:solidFill>
                <a:prstClr val="black"/>
              </a:solidFill>
              <a:latin typeface="Comic Sans MS" pitchFamily="66" charset="0"/>
              <a:ea typeface="Times New Roman"/>
            </a:endParaRPr>
          </a:p>
          <a:p>
            <a:pPr marL="285750" indent="-285750" algn="just">
              <a:lnSpc>
                <a:spcPts val="1500"/>
              </a:lnSpc>
              <a:spcBef>
                <a:spcPts val="100"/>
              </a:spcBef>
              <a:spcAft>
                <a:spcPts val="100"/>
              </a:spcAft>
              <a:buFontTx/>
              <a:buChar char="-"/>
            </a:pPr>
            <a:r>
              <a:rPr lang="ru-RU" b="1" dirty="0">
                <a:solidFill>
                  <a:srgbClr val="333333"/>
                </a:solidFill>
                <a:latin typeface="Comic Sans MS" pitchFamily="66" charset="0"/>
                <a:ea typeface="Times New Roman"/>
              </a:rPr>
              <a:t>Развивать у детей потребность в познавательной и двигательной деятельности.</a:t>
            </a:r>
            <a:endParaRPr lang="ru-RU" b="1" dirty="0">
              <a:solidFill>
                <a:prstClr val="black"/>
              </a:solidFill>
              <a:latin typeface="Comic Sans MS" pitchFamily="66" charset="0"/>
              <a:ea typeface="Times New Roman"/>
            </a:endParaRPr>
          </a:p>
          <a:p>
            <a:pPr marL="285750" indent="-285750" algn="just">
              <a:lnSpc>
                <a:spcPts val="1500"/>
              </a:lnSpc>
              <a:spcBef>
                <a:spcPts val="100"/>
              </a:spcBef>
              <a:spcAft>
                <a:spcPts val="100"/>
              </a:spcAft>
              <a:buFontTx/>
              <a:buChar char="-"/>
            </a:pPr>
            <a:r>
              <a:rPr lang="ru-RU" b="1" dirty="0">
                <a:solidFill>
                  <a:srgbClr val="333333"/>
                </a:solidFill>
                <a:latin typeface="Comic Sans MS" pitchFamily="66" charset="0"/>
                <a:ea typeface="Times New Roman"/>
              </a:rPr>
              <a:t>Развивать потребность в выполнении специальных оздоровительных</a:t>
            </a:r>
          </a:p>
          <a:p>
            <a:pPr marL="285750" indent="-285750" algn="just">
              <a:lnSpc>
                <a:spcPts val="1500"/>
              </a:lnSpc>
              <a:spcBef>
                <a:spcPts val="100"/>
              </a:spcBef>
              <a:spcAft>
                <a:spcPts val="100"/>
              </a:spcAft>
            </a:pPr>
            <a:r>
              <a:rPr lang="ru-RU" b="1" dirty="0">
                <a:solidFill>
                  <a:srgbClr val="333333"/>
                </a:solidFill>
                <a:latin typeface="Comic Sans MS" pitchFamily="66" charset="0"/>
                <a:ea typeface="Times New Roman"/>
              </a:rPr>
              <a:t>упражнении и игр на занятиях и в повседневной жизни.</a:t>
            </a:r>
            <a:endParaRPr lang="ru-RU" b="1" dirty="0">
              <a:solidFill>
                <a:prstClr val="black"/>
              </a:solidFill>
              <a:latin typeface="Comic Sans MS" pitchFamily="66" charset="0"/>
            </a:endParaRPr>
          </a:p>
        </p:txBody>
      </p:sp>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spTree>
    <p:extLst>
      <p:ext uri="{BB962C8B-B14F-4D97-AF65-F5344CB8AC3E}">
        <p14:creationId xmlns:p14="http://schemas.microsoft.com/office/powerpoint/2010/main" val="2889185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1214422"/>
            <a:ext cx="8143932" cy="400110"/>
          </a:xfrm>
          <a:prstGeom prst="rect">
            <a:avLst/>
          </a:prstGeom>
          <a:noFill/>
        </p:spPr>
        <p:txBody>
          <a:bodyPr wrap="square" rtlCol="0">
            <a:spAutoFit/>
          </a:bodyPr>
          <a:lstStyle/>
          <a:p>
            <a:r>
              <a:rPr lang="ru-RU" sz="2000" b="1" dirty="0">
                <a:solidFill>
                  <a:prstClr val="black"/>
                </a:solidFill>
                <a:latin typeface="Comic Sans MS" pitchFamily="66" charset="0"/>
              </a:rPr>
              <a:t>Рисовали  бактерии и микробы по представлению детей</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63639" y="4202329"/>
            <a:ext cx="2618591" cy="196394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317550" y="4201463"/>
            <a:ext cx="2611660" cy="195874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130890" y="4201463"/>
            <a:ext cx="2611658" cy="19587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6628491" y="4217349"/>
            <a:ext cx="2593505" cy="194512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3388947" y="1850106"/>
            <a:ext cx="4572000" cy="1578894"/>
          </a:xfrm>
          <a:prstGeom prst="rect">
            <a:avLst/>
          </a:prstGeom>
        </p:spPr>
        <p:txBody>
          <a:bodyPr>
            <a:spAutoFit/>
          </a:bodyPr>
          <a:lstStyle/>
          <a:p>
            <a:pPr indent="190500" algn="just">
              <a:lnSpc>
                <a:spcPct val="115000"/>
              </a:lnSpc>
            </a:pPr>
            <a:r>
              <a:rPr lang="ru-RU" sz="1400" b="1" dirty="0">
                <a:solidFill>
                  <a:srgbClr val="000000"/>
                </a:solidFill>
                <a:latin typeface="Comic Sans MS" pitchFamily="66" charset="0"/>
                <a:ea typeface="Times New Roman"/>
                <a:cs typeface="Consolas" pitchFamily="49" charset="0"/>
              </a:rPr>
              <a:t>Микробы бывают разные</a:t>
            </a:r>
            <a:endParaRPr lang="ru-RU" sz="1400" b="1" dirty="0">
              <a:solidFill>
                <a:prstClr val="black"/>
              </a:solidFill>
              <a:latin typeface="Comic Sans MS" pitchFamily="66" charset="0"/>
              <a:ea typeface="Calibri"/>
              <a:cs typeface="Consolas" pitchFamily="49" charset="0"/>
            </a:endParaRPr>
          </a:p>
          <a:p>
            <a:pPr indent="190500" algn="just">
              <a:lnSpc>
                <a:spcPct val="115000"/>
              </a:lnSpc>
            </a:pPr>
            <a:r>
              <a:rPr lang="ru-RU" sz="1400" b="1" dirty="0">
                <a:solidFill>
                  <a:srgbClr val="000000"/>
                </a:solidFill>
                <a:latin typeface="Comic Sans MS" pitchFamily="66" charset="0"/>
                <a:ea typeface="Times New Roman"/>
                <a:cs typeface="Consolas" pitchFamily="49" charset="0"/>
              </a:rPr>
              <a:t>Ужасные, опасные</a:t>
            </a:r>
            <a:endParaRPr lang="ru-RU" sz="1400" b="1" dirty="0">
              <a:solidFill>
                <a:prstClr val="black"/>
              </a:solidFill>
              <a:latin typeface="Comic Sans MS" pitchFamily="66" charset="0"/>
              <a:ea typeface="Calibri"/>
              <a:cs typeface="Consolas" pitchFamily="49" charset="0"/>
            </a:endParaRPr>
          </a:p>
          <a:p>
            <a:pPr indent="190500" algn="just">
              <a:lnSpc>
                <a:spcPct val="115000"/>
              </a:lnSpc>
            </a:pPr>
            <a:r>
              <a:rPr lang="ru-RU" sz="1400" b="1" dirty="0">
                <a:solidFill>
                  <a:srgbClr val="000000"/>
                </a:solidFill>
                <a:latin typeface="Comic Sans MS" pitchFamily="66" charset="0"/>
                <a:ea typeface="Times New Roman"/>
                <a:cs typeface="Consolas" pitchFamily="49" charset="0"/>
              </a:rPr>
              <a:t>Страшные и грязные</a:t>
            </a:r>
            <a:endParaRPr lang="ru-RU" sz="1400" b="1" dirty="0">
              <a:solidFill>
                <a:prstClr val="black"/>
              </a:solidFill>
              <a:latin typeface="Comic Sans MS" pitchFamily="66" charset="0"/>
              <a:ea typeface="Calibri"/>
              <a:cs typeface="Consolas" pitchFamily="49" charset="0"/>
            </a:endParaRPr>
          </a:p>
          <a:p>
            <a:pPr indent="190500" algn="just">
              <a:lnSpc>
                <a:spcPct val="115000"/>
              </a:lnSpc>
            </a:pPr>
            <a:r>
              <a:rPr lang="ru-RU" sz="1400" b="1" dirty="0">
                <a:solidFill>
                  <a:srgbClr val="000000"/>
                </a:solidFill>
                <a:latin typeface="Comic Sans MS" pitchFamily="66" charset="0"/>
                <a:ea typeface="Times New Roman"/>
                <a:cs typeface="Consolas" pitchFamily="49" charset="0"/>
              </a:rPr>
              <a:t>Корявые, упрямые</a:t>
            </a:r>
            <a:endParaRPr lang="ru-RU" sz="1400" b="1" dirty="0">
              <a:solidFill>
                <a:prstClr val="black"/>
              </a:solidFill>
              <a:latin typeface="Comic Sans MS" pitchFamily="66" charset="0"/>
              <a:ea typeface="Calibri"/>
              <a:cs typeface="Consolas" pitchFamily="49" charset="0"/>
            </a:endParaRPr>
          </a:p>
          <a:p>
            <a:pPr indent="190500" algn="just">
              <a:lnSpc>
                <a:spcPct val="115000"/>
              </a:lnSpc>
            </a:pPr>
            <a:r>
              <a:rPr lang="ru-RU" sz="1400" b="1" dirty="0">
                <a:solidFill>
                  <a:srgbClr val="000000"/>
                </a:solidFill>
                <a:latin typeface="Comic Sans MS" pitchFamily="66" charset="0"/>
                <a:ea typeface="Times New Roman"/>
                <a:cs typeface="Consolas" pitchFamily="49" charset="0"/>
              </a:rPr>
              <a:t>Противные, заразные</a:t>
            </a:r>
            <a:endParaRPr lang="ru-RU" sz="1400" b="1" dirty="0">
              <a:solidFill>
                <a:prstClr val="black"/>
              </a:solidFill>
              <a:latin typeface="Comic Sans MS" pitchFamily="66" charset="0"/>
              <a:ea typeface="Calibri"/>
              <a:cs typeface="Consolas" pitchFamily="49" charset="0"/>
            </a:endParaRPr>
          </a:p>
          <a:p>
            <a:pPr indent="190500" algn="just">
              <a:lnSpc>
                <a:spcPct val="115000"/>
              </a:lnSpc>
            </a:pPr>
            <a:r>
              <a:rPr lang="ru-RU" sz="1400" b="1" dirty="0">
                <a:solidFill>
                  <a:srgbClr val="000000"/>
                </a:solidFill>
                <a:latin typeface="Comic Sans MS" pitchFamily="66" charset="0"/>
                <a:ea typeface="Times New Roman"/>
                <a:cs typeface="Consolas" pitchFamily="49" charset="0"/>
              </a:rPr>
              <a:t>Какие безобразные</a:t>
            </a:r>
            <a:endParaRPr lang="ru-RU" sz="1400" b="1" dirty="0">
              <a:solidFill>
                <a:prstClr val="black"/>
              </a:solidFill>
              <a:latin typeface="Comic Sans MS" pitchFamily="66" charset="0"/>
              <a:ea typeface="Calibri"/>
              <a:cs typeface="Consolas" pitchFamily="49" charset="0"/>
            </a:endParaRPr>
          </a:p>
        </p:txBody>
      </p:sp>
      <p:pic>
        <p:nvPicPr>
          <p:cNvPr id="9" name="Рисунок 8"/>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l="2659" t="5778"/>
          <a:stretch/>
        </p:blipFill>
        <p:spPr>
          <a:xfrm>
            <a:off x="467544" y="1837758"/>
            <a:ext cx="2384606" cy="173114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899591" y="116632"/>
            <a:ext cx="6987810" cy="1200329"/>
          </a:xfrm>
          <a:prstGeom prst="rect">
            <a:avLst/>
          </a:prstGeom>
          <a:noFill/>
        </p:spPr>
        <p:txBody>
          <a:bodyPr wrap="none" rtlCol="0">
            <a:spAutoFit/>
          </a:bodyPr>
          <a:lstStyle/>
          <a:p>
            <a:r>
              <a:rPr lang="ru-RU" sz="3600" b="1" dirty="0">
                <a:solidFill>
                  <a:srgbClr val="FF0000"/>
                </a:solidFill>
                <a:effectLst>
                  <a:glow rad="101600">
                    <a:schemeClr val="accent2">
                      <a:satMod val="175000"/>
                      <a:alpha val="40000"/>
                    </a:schemeClr>
                  </a:glow>
                </a:effectLst>
                <a:latin typeface="Bookman Old Style" pitchFamily="18" charset="0"/>
              </a:rPr>
              <a:t>ДЕЯТЕЛЬНОСТЬ В ЦЕНТРЕ</a:t>
            </a:r>
          </a:p>
          <a:p>
            <a:r>
              <a:rPr lang="ru-RU" sz="3600" b="1" dirty="0">
                <a:solidFill>
                  <a:srgbClr val="FF0000"/>
                </a:solidFill>
                <a:effectLst>
                  <a:glow rad="101600">
                    <a:schemeClr val="accent2">
                      <a:satMod val="175000"/>
                      <a:alpha val="40000"/>
                    </a:schemeClr>
                  </a:glow>
                </a:effectLst>
                <a:latin typeface="Bookman Old Style" pitchFamily="18" charset="0"/>
              </a:rPr>
              <a:t>            «ИСКУССТВА»</a:t>
            </a:r>
          </a:p>
        </p:txBody>
      </p:sp>
      <p:pic>
        <p:nvPicPr>
          <p:cNvPr id="205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77244" y="1500174"/>
            <a:ext cx="2020563" cy="216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2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6200000">
            <a:off x="6102169" y="3792083"/>
            <a:ext cx="3131840" cy="23488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 name="Рисунок 3"/>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56607" y="394285"/>
            <a:ext cx="2609867" cy="19574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246523" y="260648"/>
            <a:ext cx="2609867" cy="19574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294112" y="764704"/>
            <a:ext cx="2555776" cy="191683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5017571">
            <a:off x="356462" y="4284507"/>
            <a:ext cx="2410157" cy="180761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12" cstate="email">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rot="17408174">
            <a:off x="3680646" y="4202585"/>
            <a:ext cx="2628618" cy="197146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6200000">
            <a:off x="2124877" y="3269027"/>
            <a:ext cx="2555776" cy="191683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600060" y="2816061"/>
            <a:ext cx="2828018" cy="369332"/>
          </a:xfrm>
          <a:prstGeom prst="rect">
            <a:avLst/>
          </a:prstGeom>
          <a:noFill/>
        </p:spPr>
        <p:txBody>
          <a:bodyPr wrap="none" rtlCol="0">
            <a:spAutoFit/>
          </a:bodyPr>
          <a:lstStyle/>
          <a:p>
            <a:r>
              <a:rPr lang="ru-RU" b="1" dirty="0">
                <a:latin typeface="Comic Sans MS" pitchFamily="66" charset="0"/>
              </a:rPr>
              <a:t>Лепили тело человека</a:t>
            </a:r>
          </a:p>
        </p:txBody>
      </p:sp>
    </p:spTree>
    <p:extLst>
      <p:ext uri="{BB962C8B-B14F-4D97-AF65-F5344CB8AC3E}">
        <p14:creationId xmlns:p14="http://schemas.microsoft.com/office/powerpoint/2010/main" val="587021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64035" y="858358"/>
            <a:ext cx="2421275" cy="312505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214414" y="142852"/>
            <a:ext cx="6857968" cy="400110"/>
          </a:xfrm>
          <a:prstGeom prst="rect">
            <a:avLst/>
          </a:prstGeom>
          <a:noFill/>
        </p:spPr>
        <p:txBody>
          <a:bodyPr wrap="none" rtlCol="0">
            <a:spAutoFit/>
          </a:bodyPr>
          <a:lstStyle/>
          <a:p>
            <a:r>
              <a:rPr lang="ru-RU" sz="2000" b="1" dirty="0">
                <a:solidFill>
                  <a:prstClr val="black"/>
                </a:solidFill>
                <a:effectLst>
                  <a:glow rad="101600">
                    <a:schemeClr val="bg1">
                      <a:alpha val="60000"/>
                    </a:schemeClr>
                  </a:glow>
                </a:effectLst>
                <a:latin typeface="Comic Sans MS" pitchFamily="66" charset="0"/>
              </a:rPr>
              <a:t>Рисовали  вредные факторы для здоровья человека</a:t>
            </a: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233" y="1191065"/>
            <a:ext cx="2726921" cy="204519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7886" y="1106798"/>
            <a:ext cx="2839277" cy="212945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Рамка 5"/>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107977" y="3775102"/>
            <a:ext cx="2895600" cy="217646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6124709" y="3754807"/>
            <a:ext cx="2843808" cy="21328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39783" y="6391622"/>
            <a:ext cx="3264035" cy="307777"/>
          </a:xfrm>
          <a:prstGeom prst="rect">
            <a:avLst/>
          </a:prstGeom>
          <a:noFill/>
        </p:spPr>
        <p:txBody>
          <a:bodyPr wrap="none" rtlCol="0">
            <a:spAutoFit/>
          </a:bodyPr>
          <a:lstStyle/>
          <a:p>
            <a:r>
              <a:rPr lang="ru-RU" sz="1400" b="1" dirty="0">
                <a:effectLst>
                  <a:glow rad="101600">
                    <a:schemeClr val="bg1">
                      <a:alpha val="60000"/>
                    </a:schemeClr>
                  </a:glow>
                </a:effectLst>
                <a:latin typeface="Comic Sans MS" pitchFamily="66" charset="0"/>
              </a:rPr>
              <a:t>Схема строения уха рисунок Вани</a:t>
            </a:r>
          </a:p>
        </p:txBody>
      </p:sp>
      <p:sp>
        <p:nvSpPr>
          <p:cNvPr id="10" name="TextBox 9"/>
          <p:cNvSpPr txBox="1"/>
          <p:nvPr/>
        </p:nvSpPr>
        <p:spPr>
          <a:xfrm>
            <a:off x="6420022" y="6243139"/>
            <a:ext cx="3264035" cy="523220"/>
          </a:xfrm>
          <a:prstGeom prst="rect">
            <a:avLst/>
          </a:prstGeom>
          <a:noFill/>
        </p:spPr>
        <p:txBody>
          <a:bodyPr wrap="square" rtlCol="0">
            <a:spAutoFit/>
          </a:bodyPr>
          <a:lstStyle/>
          <a:p>
            <a:r>
              <a:rPr lang="ru-RU" sz="1400" b="1" dirty="0">
                <a:effectLst>
                  <a:glow rad="101600">
                    <a:schemeClr val="bg1">
                      <a:alpha val="60000"/>
                    </a:schemeClr>
                  </a:glow>
                </a:effectLst>
                <a:latin typeface="Comic Sans MS" pitchFamily="66" charset="0"/>
              </a:rPr>
              <a:t>Схема строения носоглотки рисунок Вари</a:t>
            </a:r>
          </a:p>
        </p:txBody>
      </p:sp>
      <p:sp>
        <p:nvSpPr>
          <p:cNvPr id="11" name="TextBox 10"/>
          <p:cNvSpPr txBox="1"/>
          <p:nvPr/>
        </p:nvSpPr>
        <p:spPr>
          <a:xfrm>
            <a:off x="2886834" y="5157192"/>
            <a:ext cx="3513069" cy="707886"/>
          </a:xfrm>
          <a:prstGeom prst="rect">
            <a:avLst/>
          </a:prstGeom>
          <a:noFill/>
        </p:spPr>
        <p:txBody>
          <a:bodyPr wrap="square" rtlCol="0">
            <a:spAutoFit/>
          </a:bodyPr>
          <a:lstStyle/>
          <a:p>
            <a:r>
              <a:rPr lang="ru-RU" sz="2000" b="1" dirty="0">
                <a:solidFill>
                  <a:prstClr val="black"/>
                </a:solidFill>
                <a:effectLst>
                  <a:glow rad="101600">
                    <a:schemeClr val="bg1">
                      <a:alpha val="60000"/>
                    </a:schemeClr>
                  </a:glow>
                </a:effectLst>
                <a:latin typeface="Comic Sans MS" pitchFamily="66" charset="0"/>
              </a:rPr>
              <a:t>Рисовали строение уха, глаза и носоглотку.</a:t>
            </a:r>
          </a:p>
        </p:txBody>
      </p:sp>
      <p:sp>
        <p:nvSpPr>
          <p:cNvPr id="12" name="TextBox 11"/>
          <p:cNvSpPr txBox="1"/>
          <p:nvPr/>
        </p:nvSpPr>
        <p:spPr>
          <a:xfrm>
            <a:off x="137858" y="606726"/>
            <a:ext cx="3126177" cy="523220"/>
          </a:xfrm>
          <a:prstGeom prst="rect">
            <a:avLst/>
          </a:prstGeom>
          <a:noFill/>
        </p:spPr>
        <p:txBody>
          <a:bodyPr wrap="none" rtlCol="0">
            <a:spAutoFit/>
          </a:bodyPr>
          <a:lstStyle/>
          <a:p>
            <a:r>
              <a:rPr lang="ru-RU" sz="1400" b="1" dirty="0">
                <a:effectLst>
                  <a:glow rad="101600">
                    <a:schemeClr val="bg1">
                      <a:alpha val="60000"/>
                    </a:schemeClr>
                  </a:glow>
                </a:effectLst>
                <a:latin typeface="Comic Sans MS" pitchFamily="66" charset="0"/>
              </a:rPr>
              <a:t>Кирилл рисует вредный фактор </a:t>
            </a:r>
          </a:p>
          <a:p>
            <a:r>
              <a:rPr lang="ru-RU" sz="1400" b="1" dirty="0">
                <a:effectLst>
                  <a:glow rad="101600">
                    <a:schemeClr val="bg1">
                      <a:alpha val="60000"/>
                    </a:schemeClr>
                  </a:glow>
                </a:effectLst>
                <a:latin typeface="Comic Sans MS" pitchFamily="66" charset="0"/>
              </a:rPr>
              <a:t>«Выхлопные газы от машин»</a:t>
            </a:r>
          </a:p>
        </p:txBody>
      </p:sp>
      <p:sp>
        <p:nvSpPr>
          <p:cNvPr id="13" name="TextBox 12"/>
          <p:cNvSpPr txBox="1"/>
          <p:nvPr/>
        </p:nvSpPr>
        <p:spPr>
          <a:xfrm>
            <a:off x="3069862" y="4193699"/>
            <a:ext cx="3373039" cy="738664"/>
          </a:xfrm>
          <a:prstGeom prst="rect">
            <a:avLst/>
          </a:prstGeom>
          <a:noFill/>
        </p:spPr>
        <p:txBody>
          <a:bodyPr wrap="none" rtlCol="0">
            <a:spAutoFit/>
          </a:bodyPr>
          <a:lstStyle/>
          <a:p>
            <a:r>
              <a:rPr lang="ru-RU" sz="1400" b="1" dirty="0">
                <a:effectLst>
                  <a:glow rad="101600">
                    <a:schemeClr val="bg1">
                      <a:alpha val="60000"/>
                    </a:schemeClr>
                  </a:glow>
                </a:effectLst>
                <a:latin typeface="Comic Sans MS" pitchFamily="66" charset="0"/>
              </a:rPr>
              <a:t>Канат рисует страничку о вредном </a:t>
            </a:r>
          </a:p>
          <a:p>
            <a:r>
              <a:rPr lang="ru-RU" sz="1400" b="1" dirty="0">
                <a:effectLst>
                  <a:glow rad="101600">
                    <a:schemeClr val="bg1">
                      <a:alpha val="60000"/>
                    </a:schemeClr>
                  </a:glow>
                </a:effectLst>
                <a:latin typeface="Comic Sans MS" pitchFamily="66" charset="0"/>
              </a:rPr>
              <a:t>факторе : «Загрязнения воды </a:t>
            </a:r>
          </a:p>
          <a:p>
            <a:r>
              <a:rPr lang="ru-RU" sz="1400" b="1" dirty="0">
                <a:effectLst>
                  <a:glow rad="101600">
                    <a:schemeClr val="bg1">
                      <a:alpha val="60000"/>
                    </a:schemeClr>
                  </a:glow>
                </a:effectLst>
                <a:latin typeface="Comic Sans MS" pitchFamily="66" charset="0"/>
              </a:rPr>
              <a:t>заводами»</a:t>
            </a:r>
          </a:p>
        </p:txBody>
      </p:sp>
      <p:sp>
        <p:nvSpPr>
          <p:cNvPr id="14" name="TextBox 13"/>
          <p:cNvSpPr txBox="1"/>
          <p:nvPr/>
        </p:nvSpPr>
        <p:spPr>
          <a:xfrm>
            <a:off x="6260915" y="570302"/>
            <a:ext cx="2382383" cy="523220"/>
          </a:xfrm>
          <a:prstGeom prst="rect">
            <a:avLst/>
          </a:prstGeom>
          <a:noFill/>
        </p:spPr>
        <p:txBody>
          <a:bodyPr wrap="none" rtlCol="0">
            <a:spAutoFit/>
          </a:bodyPr>
          <a:lstStyle/>
          <a:p>
            <a:r>
              <a:rPr lang="ru-RU" sz="1400" b="1" dirty="0">
                <a:effectLst>
                  <a:glow rad="101600">
                    <a:schemeClr val="bg1">
                      <a:alpha val="60000"/>
                    </a:schemeClr>
                  </a:glow>
                </a:effectLst>
                <a:latin typeface="Comic Sans MS" pitchFamily="66" charset="0"/>
              </a:rPr>
              <a:t>Данил и Алиса рисуют </a:t>
            </a:r>
          </a:p>
          <a:p>
            <a:r>
              <a:rPr lang="ru-RU" sz="1400" b="1" dirty="0">
                <a:effectLst>
                  <a:glow rad="101600">
                    <a:schemeClr val="bg1">
                      <a:alpha val="60000"/>
                    </a:schemeClr>
                  </a:glow>
                </a:effectLst>
                <a:latin typeface="Comic Sans MS" pitchFamily="66" charset="0"/>
              </a:rPr>
              <a:t>вредные факторы </a:t>
            </a:r>
          </a:p>
        </p:txBody>
      </p:sp>
    </p:spTree>
    <p:extLst>
      <p:ext uri="{BB962C8B-B14F-4D97-AF65-F5344CB8AC3E}">
        <p14:creationId xmlns:p14="http://schemas.microsoft.com/office/powerpoint/2010/main" val="1525113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7619" t="17566"/>
          <a:stretch/>
        </p:blipFill>
        <p:spPr>
          <a:xfrm>
            <a:off x="177469" y="4293096"/>
            <a:ext cx="3454550" cy="231193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l="5555" t="7408" b="6878"/>
          <a:stretch/>
        </p:blipFill>
        <p:spPr>
          <a:xfrm>
            <a:off x="177469" y="260648"/>
            <a:ext cx="3180970" cy="216519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l="3538" t="8043" r="3968" b="4550"/>
          <a:stretch/>
        </p:blipFill>
        <p:spPr>
          <a:xfrm>
            <a:off x="5852193" y="260648"/>
            <a:ext cx="3057015" cy="216668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7619" t="13333" b="3069"/>
          <a:stretch/>
        </p:blipFill>
        <p:spPr>
          <a:xfrm>
            <a:off x="1475656" y="2340803"/>
            <a:ext cx="3150790" cy="213842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rcRect l="6826" t="14179" b="5251"/>
          <a:stretch/>
        </p:blipFill>
        <p:spPr>
          <a:xfrm>
            <a:off x="5724128" y="4537986"/>
            <a:ext cx="3286309" cy="213130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12" cstate="emai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l="6508" t="11005" r="4444" b="4809"/>
          <a:stretch/>
        </p:blipFill>
        <p:spPr>
          <a:xfrm>
            <a:off x="5004048" y="2340803"/>
            <a:ext cx="3098750" cy="219718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368446" y="692696"/>
            <a:ext cx="2444900" cy="923330"/>
          </a:xfrm>
          <a:prstGeom prst="rect">
            <a:avLst/>
          </a:prstGeom>
          <a:noFill/>
        </p:spPr>
        <p:txBody>
          <a:bodyPr wrap="none" rtlCol="0">
            <a:spAutoFit/>
          </a:bodyPr>
          <a:lstStyle/>
          <a:p>
            <a:r>
              <a:rPr lang="ru-RU" b="1" dirty="0">
                <a:latin typeface="Comic Sans MS" pitchFamily="66" charset="0"/>
              </a:rPr>
              <a:t>Странички из книги</a:t>
            </a:r>
          </a:p>
          <a:p>
            <a:r>
              <a:rPr lang="ru-RU" b="1" dirty="0">
                <a:latin typeface="Comic Sans MS" pitchFamily="66" charset="0"/>
              </a:rPr>
              <a:t>«Вредные факторы</a:t>
            </a:r>
          </a:p>
          <a:p>
            <a:r>
              <a:rPr lang="ru-RU" b="1" dirty="0">
                <a:latin typeface="Comic Sans MS" pitchFamily="66" charset="0"/>
              </a:rPr>
              <a:t>   для здоровья»</a:t>
            </a:r>
          </a:p>
        </p:txBody>
      </p:sp>
      <p:sp>
        <p:nvSpPr>
          <p:cNvPr id="9" name="Рамка 8"/>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722128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8916" y="121373"/>
            <a:ext cx="6872394" cy="369332"/>
          </a:xfrm>
          <a:prstGeom prst="rect">
            <a:avLst/>
          </a:prstGeom>
          <a:noFill/>
        </p:spPr>
        <p:txBody>
          <a:bodyPr wrap="none" rtlCol="0">
            <a:spAutoFit/>
          </a:bodyPr>
          <a:lstStyle/>
          <a:p>
            <a:r>
              <a:rPr lang="ru-RU" b="1" dirty="0">
                <a:solidFill>
                  <a:prstClr val="black"/>
                </a:solidFill>
                <a:latin typeface="Comic Sans MS" pitchFamily="66" charset="0"/>
              </a:rPr>
              <a:t>Создание макета из солёного теста «МОЗГ ЧЕЛОВЕКА»</a:t>
            </a:r>
          </a:p>
        </p:txBody>
      </p:sp>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19872" y="568512"/>
            <a:ext cx="2119589" cy="275289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6783" y="490705"/>
            <a:ext cx="2823254" cy="211744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476" y="509876"/>
            <a:ext cx="2788024" cy="209101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7559" y="2776609"/>
            <a:ext cx="2194508" cy="223337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6525" y="5040636"/>
            <a:ext cx="1858288" cy="153165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Рамка 9"/>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12" name="Рисунок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39461" y="2776609"/>
            <a:ext cx="2794819" cy="209611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7039699" y="4775271"/>
            <a:ext cx="1975733" cy="17265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31847" y="4249570"/>
            <a:ext cx="2692467" cy="218226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1605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2197" y="239431"/>
            <a:ext cx="3413051" cy="284518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6459" y="260649"/>
            <a:ext cx="3447714" cy="258578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923928" y="410444"/>
            <a:ext cx="1505328" cy="1754326"/>
          </a:xfrm>
          <a:prstGeom prst="rect">
            <a:avLst/>
          </a:prstGeom>
          <a:noFill/>
        </p:spPr>
        <p:txBody>
          <a:bodyPr wrap="square" rtlCol="0">
            <a:spAutoFit/>
          </a:bodyPr>
          <a:lstStyle/>
          <a:p>
            <a:r>
              <a:rPr lang="ru-RU" b="1" dirty="0">
                <a:latin typeface="Comic Sans MS" pitchFamily="66" charset="0"/>
              </a:rPr>
              <a:t>Начали создавать  макет глаза из папье - маше</a:t>
            </a:r>
          </a:p>
        </p:txBody>
      </p:sp>
      <p:sp>
        <p:nvSpPr>
          <p:cNvPr id="7" name="TextBox 6"/>
          <p:cNvSpPr txBox="1"/>
          <p:nvPr/>
        </p:nvSpPr>
        <p:spPr>
          <a:xfrm>
            <a:off x="332197" y="5521330"/>
            <a:ext cx="1575775" cy="923330"/>
          </a:xfrm>
          <a:prstGeom prst="rect">
            <a:avLst/>
          </a:prstGeom>
          <a:noFill/>
        </p:spPr>
        <p:txBody>
          <a:bodyPr wrap="square" rtlCol="0">
            <a:spAutoFit/>
          </a:bodyPr>
          <a:lstStyle/>
          <a:p>
            <a:r>
              <a:rPr lang="ru-RU" b="1" dirty="0">
                <a:latin typeface="Comic Sans MS" pitchFamily="66" charset="0"/>
              </a:rPr>
              <a:t>Семейный мини проект</a:t>
            </a:r>
          </a:p>
        </p:txBody>
      </p:sp>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8766" y="3876575"/>
            <a:ext cx="3552394" cy="266429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731084" y="3105834"/>
            <a:ext cx="4379206" cy="646331"/>
          </a:xfrm>
          <a:prstGeom prst="rect">
            <a:avLst/>
          </a:prstGeom>
          <a:noFill/>
        </p:spPr>
        <p:txBody>
          <a:bodyPr wrap="square" rtlCol="0">
            <a:spAutoFit/>
          </a:bodyPr>
          <a:lstStyle/>
          <a:p>
            <a:r>
              <a:rPr lang="ru-RU" b="1" dirty="0">
                <a:effectLst>
                  <a:glow rad="101600">
                    <a:schemeClr val="bg1">
                      <a:alpha val="60000"/>
                    </a:schemeClr>
                  </a:glow>
                </a:effectLst>
                <a:latin typeface="Comic Sans MS" pitchFamily="66" charset="0"/>
              </a:rPr>
              <a:t>Заполняли тетрадки «Путешествие с  </a:t>
            </a:r>
            <a:r>
              <a:rPr lang="ru-RU" b="1" dirty="0" err="1">
                <a:effectLst>
                  <a:glow rad="101600">
                    <a:schemeClr val="bg1">
                      <a:alpha val="60000"/>
                    </a:schemeClr>
                  </a:glow>
                </a:effectLst>
                <a:latin typeface="Comic Sans MS" pitchFamily="66" charset="0"/>
              </a:rPr>
              <a:t>Биффи</a:t>
            </a:r>
            <a:r>
              <a:rPr lang="ru-RU" b="1" dirty="0">
                <a:effectLst>
                  <a:glow rad="101600">
                    <a:schemeClr val="bg1">
                      <a:alpha val="60000"/>
                    </a:schemeClr>
                  </a:glow>
                </a:effectLst>
                <a:latin typeface="Comic Sans MS" pitchFamily="66" charset="0"/>
              </a:rPr>
              <a:t> в страну здоровья»</a:t>
            </a:r>
          </a:p>
        </p:txBody>
      </p:sp>
      <p:pic>
        <p:nvPicPr>
          <p:cNvPr id="9" name="Рисунок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539235">
            <a:off x="1348105" y="3265851"/>
            <a:ext cx="3458140" cy="259360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5547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142852"/>
            <a:ext cx="8332730" cy="523220"/>
          </a:xfrm>
          <a:prstGeom prst="rect">
            <a:avLst/>
          </a:prstGeom>
        </p:spPr>
        <p:txBody>
          <a:bodyPr wrap="none">
            <a:spAutoFit/>
          </a:bodyPr>
          <a:lstStyle/>
          <a:p>
            <a:r>
              <a:rPr lang="ru-RU" sz="2800" b="1" dirty="0">
                <a:solidFill>
                  <a:srgbClr val="C00000"/>
                </a:solidFill>
                <a:effectLst>
                  <a:glow rad="101600">
                    <a:schemeClr val="accent3">
                      <a:satMod val="175000"/>
                      <a:alpha val="40000"/>
                    </a:schemeClr>
                  </a:glow>
                </a:effectLst>
                <a:latin typeface="Georgia" pitchFamily="18" charset="0"/>
              </a:rPr>
              <a:t>Проект  книжка «Волшебные витамины» </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5" name="Рисунок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2464" t="7616" r="3333" b="5893"/>
          <a:stretch/>
        </p:blipFill>
        <p:spPr>
          <a:xfrm>
            <a:off x="6211530" y="2860411"/>
            <a:ext cx="2614287" cy="180020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l="2174" t="5795" r="1449" b="3575"/>
          <a:stretch/>
        </p:blipFill>
        <p:spPr>
          <a:xfrm>
            <a:off x="1797926" y="4627414"/>
            <a:ext cx="2824377" cy="199192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4348" t="5797" b="3575"/>
          <a:stretch/>
        </p:blipFill>
        <p:spPr>
          <a:xfrm>
            <a:off x="400675" y="755769"/>
            <a:ext cx="2518251" cy="178948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t="3800"/>
          <a:stretch/>
        </p:blipFill>
        <p:spPr>
          <a:xfrm rot="21227667">
            <a:off x="266196" y="2752400"/>
            <a:ext cx="2794508" cy="201622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rcRect t="3799" r="1449" b="3575"/>
          <a:stretch/>
        </p:blipFill>
        <p:spPr>
          <a:xfrm rot="743516">
            <a:off x="4943450" y="4672471"/>
            <a:ext cx="2455789" cy="173108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12" cstate="email">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rcRect l="3480" t="4348" r="-435" b="2028"/>
          <a:stretch/>
        </p:blipFill>
        <p:spPr>
          <a:xfrm>
            <a:off x="6288429" y="825356"/>
            <a:ext cx="2460487" cy="178191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204" name="Picture 60" descr="J:\DCIM\103_PANA\P1030275.JPG"/>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t="5361"/>
          <a:stretch/>
        </p:blipFill>
        <p:spPr bwMode="auto">
          <a:xfrm rot="5400000">
            <a:off x="3352491" y="1011147"/>
            <a:ext cx="2439016" cy="173119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3159813" y="3079794"/>
            <a:ext cx="4572000" cy="1324978"/>
          </a:xfrm>
          <a:prstGeom prst="rect">
            <a:avLst/>
          </a:prstGeom>
        </p:spPr>
        <p:txBody>
          <a:bodyPr>
            <a:spAutoFit/>
          </a:bodyPr>
          <a:lstStyle/>
          <a:p>
            <a:pPr indent="190500" algn="just">
              <a:lnSpc>
                <a:spcPct val="115000"/>
              </a:lnSpc>
              <a:spcAft>
                <a:spcPts val="0"/>
              </a:spcAft>
            </a:pPr>
            <a:r>
              <a:rPr lang="ru-RU" b="1" dirty="0">
                <a:latin typeface="Comic Sans MS" pitchFamily="66" charset="0"/>
                <a:ea typeface="Times New Roman"/>
                <a:cs typeface="Times New Roman"/>
              </a:rPr>
              <a:t>«Никогда не унывайте,</a:t>
            </a:r>
            <a:endParaRPr lang="ru-RU" sz="1600" b="1" dirty="0">
              <a:latin typeface="Comic Sans MS" pitchFamily="66" charset="0"/>
              <a:ea typeface="Calibri"/>
              <a:cs typeface="Times New Roman"/>
            </a:endParaRPr>
          </a:p>
          <a:p>
            <a:pPr indent="190500" algn="just">
              <a:lnSpc>
                <a:spcPct val="115000"/>
              </a:lnSpc>
              <a:spcAft>
                <a:spcPts val="0"/>
              </a:spcAft>
            </a:pPr>
            <a:r>
              <a:rPr lang="ru-RU" b="1" dirty="0">
                <a:latin typeface="Comic Sans MS" pitchFamily="66" charset="0"/>
                <a:ea typeface="Times New Roman"/>
                <a:cs typeface="Times New Roman"/>
              </a:rPr>
              <a:t>Витамины принимайте.</a:t>
            </a:r>
            <a:endParaRPr lang="ru-RU" sz="1600" b="1" dirty="0">
              <a:latin typeface="Comic Sans MS" pitchFamily="66" charset="0"/>
              <a:ea typeface="Calibri"/>
              <a:cs typeface="Times New Roman"/>
            </a:endParaRPr>
          </a:p>
          <a:p>
            <a:pPr indent="190500" algn="just">
              <a:lnSpc>
                <a:spcPct val="115000"/>
              </a:lnSpc>
              <a:spcAft>
                <a:spcPts val="0"/>
              </a:spcAft>
            </a:pPr>
            <a:r>
              <a:rPr lang="ru-RU" b="1" dirty="0">
                <a:latin typeface="Comic Sans MS" pitchFamily="66" charset="0"/>
                <a:ea typeface="Times New Roman"/>
                <a:cs typeface="Times New Roman"/>
              </a:rPr>
              <a:t>Будете весёлыми,</a:t>
            </a:r>
            <a:endParaRPr lang="ru-RU" sz="1600" b="1" dirty="0">
              <a:latin typeface="Comic Sans MS" pitchFamily="66" charset="0"/>
              <a:ea typeface="Calibri"/>
              <a:cs typeface="Times New Roman"/>
            </a:endParaRPr>
          </a:p>
          <a:p>
            <a:r>
              <a:rPr lang="ru-RU" b="1" dirty="0">
                <a:latin typeface="Comic Sans MS" pitchFamily="66" charset="0"/>
                <a:ea typeface="Times New Roman"/>
              </a:rPr>
              <a:t>  Крепкими, здоровыми»</a:t>
            </a:r>
            <a:endParaRPr lang="ru-RU" b="1" dirty="0">
              <a:latin typeface="Comic Sans MS" pitchFamily="66" charset="0"/>
            </a:endParaRPr>
          </a:p>
        </p:txBody>
      </p:sp>
    </p:spTree>
    <p:extLst>
      <p:ext uri="{BB962C8B-B14F-4D97-AF65-F5344CB8AC3E}">
        <p14:creationId xmlns:p14="http://schemas.microsoft.com/office/powerpoint/2010/main" val="379895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9012" y="2967335"/>
            <a:ext cx="2910863" cy="923330"/>
          </a:xfrm>
          <a:prstGeom prst="rect">
            <a:avLst/>
          </a:prstGeom>
        </p:spPr>
        <p:txBody>
          <a:bodyPr wrap="square">
            <a:spAutoFit/>
          </a:bodyPr>
          <a:lstStyle/>
          <a:p>
            <a:r>
              <a:rPr lang="ru-RU" b="1" dirty="0">
                <a:latin typeface="Comic Sans MS" pitchFamily="66" charset="0"/>
              </a:rPr>
              <a:t>Н</a:t>
            </a:r>
            <a:r>
              <a:rPr lang="ru-RU" b="1" i="0" dirty="0">
                <a:effectLst/>
                <a:latin typeface="Comic Sans MS" pitchFamily="66" charset="0"/>
              </a:rPr>
              <a:t>етрадиционные методы рисования «Веселый ветерок»</a:t>
            </a:r>
            <a:endParaRPr lang="ru-RU" b="1" dirty="0">
              <a:latin typeface="Comic Sans MS" pitchFamily="66" charset="0"/>
            </a:endParaRPr>
          </a:p>
        </p:txBody>
      </p:sp>
      <p:sp>
        <p:nvSpPr>
          <p:cNvPr id="3" name="Прямоугольник 2"/>
          <p:cNvSpPr/>
          <p:nvPr/>
        </p:nvSpPr>
        <p:spPr>
          <a:xfrm>
            <a:off x="6228184" y="2865360"/>
            <a:ext cx="3038992" cy="861774"/>
          </a:xfrm>
          <a:prstGeom prst="rect">
            <a:avLst/>
          </a:prstGeom>
        </p:spPr>
        <p:txBody>
          <a:bodyPr wrap="square">
            <a:spAutoFit/>
          </a:bodyPr>
          <a:lstStyle/>
          <a:p>
            <a:r>
              <a:rPr lang="ru-RU" b="1" i="0" dirty="0">
                <a:effectLst/>
                <a:latin typeface="Comic Sans MS" pitchFamily="66" charset="0"/>
              </a:rPr>
              <a:t>Надували </a:t>
            </a:r>
            <a:r>
              <a:rPr lang="ru-RU" b="1" dirty="0">
                <a:latin typeface="Comic Sans MS" pitchFamily="66" charset="0"/>
              </a:rPr>
              <a:t>шарики</a:t>
            </a:r>
          </a:p>
          <a:p>
            <a:r>
              <a:rPr lang="ru-RU" b="1" dirty="0">
                <a:latin typeface="Comic Sans MS" pitchFamily="66" charset="0"/>
              </a:rPr>
              <a:t> «Чей </a:t>
            </a:r>
            <a:r>
              <a:rPr lang="ru-RU" b="1" i="0" dirty="0">
                <a:effectLst/>
                <a:latin typeface="Comic Sans MS" pitchFamily="66" charset="0"/>
              </a:rPr>
              <a:t>больше?</a:t>
            </a:r>
          </a:p>
          <a:p>
            <a:r>
              <a:rPr lang="ru-RU" sz="1400" b="1" i="0" dirty="0">
                <a:effectLst/>
                <a:latin typeface="Comic Sans MS" pitchFamily="66" charset="0"/>
              </a:rPr>
              <a:t>      (за 30 сек)</a:t>
            </a:r>
            <a:endParaRPr lang="ru-RU" sz="1400" b="1" dirty="0">
              <a:latin typeface="Comic Sans MS" pitchFamily="66" charset="0"/>
            </a:endParaRPr>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7554" y="2714620"/>
            <a:ext cx="2502649" cy="305839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012" y="476672"/>
            <a:ext cx="2939819" cy="22048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307" y="4164624"/>
            <a:ext cx="2898524" cy="217389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5184" y="511547"/>
            <a:ext cx="2917296" cy="218797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4357" y="4180438"/>
            <a:ext cx="2877439" cy="21580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Рамка 10"/>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2" name="TextBox 11"/>
          <p:cNvSpPr txBox="1"/>
          <p:nvPr/>
        </p:nvSpPr>
        <p:spPr>
          <a:xfrm>
            <a:off x="3357554" y="785794"/>
            <a:ext cx="2466940" cy="1569660"/>
          </a:xfrm>
          <a:prstGeom prst="rect">
            <a:avLst/>
          </a:prstGeom>
          <a:noFill/>
        </p:spPr>
        <p:txBody>
          <a:bodyPr wrap="square" rtlCol="0">
            <a:spAutoFit/>
          </a:bodyPr>
          <a:lstStyle/>
          <a:p>
            <a:r>
              <a:rPr lang="ru-RU" sz="1600" b="1" dirty="0">
                <a:latin typeface="Comic Sans MS" pitchFamily="66" charset="0"/>
              </a:rPr>
              <a:t>Дети самостоятельно готовят раствор для мыльных пузырей, а так же рисуют мыльными пузырями картины</a:t>
            </a:r>
          </a:p>
        </p:txBody>
      </p:sp>
      <p:sp>
        <p:nvSpPr>
          <p:cNvPr id="4" name="TextBox 3"/>
          <p:cNvSpPr txBox="1"/>
          <p:nvPr/>
        </p:nvSpPr>
        <p:spPr>
          <a:xfrm>
            <a:off x="1692118" y="74711"/>
            <a:ext cx="6667210" cy="369332"/>
          </a:xfrm>
          <a:prstGeom prst="rect">
            <a:avLst/>
          </a:prstGeom>
          <a:noFill/>
        </p:spPr>
        <p:txBody>
          <a:bodyPr wrap="none" rtlCol="0">
            <a:spAutoFit/>
          </a:bodyPr>
          <a:lstStyle/>
          <a:p>
            <a:r>
              <a:rPr lang="ru-RU" b="1" dirty="0">
                <a:latin typeface="Comic Sans MS" pitchFamily="66" charset="0"/>
              </a:rPr>
              <a:t>Деятельность детей направленная на развитие дыхания</a:t>
            </a:r>
          </a:p>
        </p:txBody>
      </p:sp>
    </p:spTree>
    <p:extLst>
      <p:ext uri="{BB962C8B-B14F-4D97-AF65-F5344CB8AC3E}">
        <p14:creationId xmlns:p14="http://schemas.microsoft.com/office/powerpoint/2010/main" val="2579870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prstClr val="black"/>
              </a:solidFill>
              <a:latin typeface="Comic Sans MS" pitchFamily="66" charset="0"/>
            </a:endParaRPr>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6136" y="4131344"/>
            <a:ext cx="3108666" cy="233149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97839" y="1916832"/>
            <a:ext cx="2803752" cy="210281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067" y="4471760"/>
            <a:ext cx="2794536" cy="209590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145327" y="4083815"/>
            <a:ext cx="2771800" cy="207885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1187624" y="260648"/>
            <a:ext cx="7138493" cy="1200329"/>
          </a:xfrm>
          <a:prstGeom prst="rect">
            <a:avLst/>
          </a:prstGeom>
          <a:noFill/>
        </p:spPr>
        <p:txBody>
          <a:bodyPr wrap="none" rtlCol="0">
            <a:spAutoFit/>
          </a:bodyPr>
          <a:lstStyle/>
          <a:p>
            <a:r>
              <a:rPr lang="ru-RU" sz="3600" b="1" dirty="0">
                <a:solidFill>
                  <a:srgbClr val="FF0000"/>
                </a:solidFill>
                <a:effectLst>
                  <a:glow rad="139700">
                    <a:schemeClr val="accent2">
                      <a:satMod val="175000"/>
                      <a:alpha val="40000"/>
                    </a:schemeClr>
                  </a:glow>
                </a:effectLst>
                <a:latin typeface="Georgia" pitchFamily="18" charset="0"/>
              </a:rPr>
              <a:t>ДЕЯТЕЛЬНОСТЬ В ЦЕНТРЕ</a:t>
            </a:r>
          </a:p>
          <a:p>
            <a:r>
              <a:rPr lang="ru-RU" sz="3600" b="1" dirty="0">
                <a:solidFill>
                  <a:srgbClr val="FF0000"/>
                </a:solidFill>
                <a:effectLst>
                  <a:glow rad="139700">
                    <a:schemeClr val="accent2">
                      <a:satMod val="175000"/>
                      <a:alpha val="40000"/>
                    </a:schemeClr>
                  </a:glow>
                </a:effectLst>
                <a:latin typeface="Georgia" pitchFamily="18" charset="0"/>
              </a:rPr>
              <a:t>     «НАУКА И ПРИРОДА»</a:t>
            </a:r>
          </a:p>
        </p:txBody>
      </p:sp>
      <p:pic>
        <p:nvPicPr>
          <p:cNvPr id="11" name="Picture 4" descr="C:\Users\Lenovo PC\Downloads\80199364_large_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6382749" y="1460977"/>
            <a:ext cx="2810663" cy="2485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70968" y="2338041"/>
            <a:ext cx="4733608" cy="1354217"/>
          </a:xfrm>
          <a:prstGeom prst="rect">
            <a:avLst/>
          </a:prstGeom>
          <a:noFill/>
        </p:spPr>
        <p:txBody>
          <a:bodyPr wrap="square" rtlCol="0">
            <a:spAutoFit/>
          </a:bodyPr>
          <a:lstStyle/>
          <a:p>
            <a:r>
              <a:rPr lang="ru-RU" b="1" dirty="0">
                <a:solidFill>
                  <a:prstClr val="black"/>
                </a:solidFill>
                <a:latin typeface="Comic Sans MS" pitchFamily="66" charset="0"/>
              </a:rPr>
              <a:t> ОПЫТ: «Отпечатки пальцев»</a:t>
            </a:r>
          </a:p>
          <a:p>
            <a:r>
              <a:rPr lang="ru-RU" sz="1600" b="1" dirty="0">
                <a:solidFill>
                  <a:prstClr val="black"/>
                </a:solidFill>
                <a:latin typeface="Comic Sans MS" pitchFamily="66" charset="0"/>
              </a:rPr>
              <a:t>Окрашивали палец и </a:t>
            </a:r>
            <a:r>
              <a:rPr lang="ru-RU" sz="1600" b="1" dirty="0">
                <a:solidFill>
                  <a:prstClr val="black"/>
                </a:solidFill>
                <a:effectLst>
                  <a:glow rad="101600">
                    <a:schemeClr val="bg1">
                      <a:alpha val="60000"/>
                    </a:schemeClr>
                  </a:glow>
                </a:effectLst>
                <a:latin typeface="Comic Sans MS" pitchFamily="66" charset="0"/>
              </a:rPr>
              <a:t>делали</a:t>
            </a:r>
            <a:r>
              <a:rPr lang="ru-RU" sz="1600" b="1" dirty="0">
                <a:solidFill>
                  <a:prstClr val="black"/>
                </a:solidFill>
                <a:latin typeface="Comic Sans MS" pitchFamily="66" charset="0"/>
              </a:rPr>
              <a:t> </a:t>
            </a:r>
          </a:p>
          <a:p>
            <a:r>
              <a:rPr lang="ru-RU" sz="1600" b="1" dirty="0">
                <a:solidFill>
                  <a:prstClr val="black"/>
                </a:solidFill>
                <a:latin typeface="Comic Sans MS" pitchFamily="66" charset="0"/>
              </a:rPr>
              <a:t>отпечатки пальцев и рассматривали </a:t>
            </a:r>
          </a:p>
          <a:p>
            <a:r>
              <a:rPr lang="ru-RU" sz="1600" b="1" dirty="0">
                <a:solidFill>
                  <a:prstClr val="black"/>
                </a:solidFill>
                <a:latin typeface="Comic Sans MS" pitchFamily="66" charset="0"/>
              </a:rPr>
              <a:t>их через лупу</a:t>
            </a:r>
          </a:p>
          <a:p>
            <a:endParaRPr lang="ru-RU" sz="1600" b="1" dirty="0">
              <a:solidFill>
                <a:prstClr val="black"/>
              </a:solidFill>
              <a:latin typeface="Comic Sans MS" pitchFamily="66" charset="0"/>
            </a:endParaRPr>
          </a:p>
        </p:txBody>
      </p:sp>
    </p:spTree>
    <p:extLst>
      <p:ext uri="{BB962C8B-B14F-4D97-AF65-F5344CB8AC3E}">
        <p14:creationId xmlns:p14="http://schemas.microsoft.com/office/powerpoint/2010/main" val="261907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9850" y="3813761"/>
            <a:ext cx="3356190" cy="281102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749" y="260648"/>
            <a:ext cx="3528392" cy="26462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5989" y="3813761"/>
            <a:ext cx="3748030" cy="281102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5402" y="846094"/>
            <a:ext cx="3611893" cy="270892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25507" y="3105834"/>
            <a:ext cx="4038285" cy="646331"/>
          </a:xfrm>
          <a:prstGeom prst="rect">
            <a:avLst/>
          </a:prstGeom>
          <a:noFill/>
        </p:spPr>
        <p:txBody>
          <a:bodyPr wrap="none" rtlCol="0">
            <a:spAutoFit/>
          </a:bodyPr>
          <a:lstStyle/>
          <a:p>
            <a:r>
              <a:rPr lang="ru-RU" b="1" dirty="0">
                <a:solidFill>
                  <a:prstClr val="black"/>
                </a:solidFill>
                <a:latin typeface="Comic Sans MS" pitchFamily="66" charset="0"/>
              </a:rPr>
              <a:t>Взвешивали различные продукты</a:t>
            </a:r>
          </a:p>
          <a:p>
            <a:r>
              <a:rPr lang="ru-RU" b="1" dirty="0">
                <a:solidFill>
                  <a:prstClr val="black"/>
                </a:solidFill>
                <a:latin typeface="Comic Sans MS" pitchFamily="66" charset="0"/>
              </a:rPr>
              <a:t> и сравнивали по весу</a:t>
            </a:r>
          </a:p>
        </p:txBody>
      </p:sp>
      <p:sp>
        <p:nvSpPr>
          <p:cNvPr id="10" name="TextBox 9"/>
          <p:cNvSpPr txBox="1"/>
          <p:nvPr/>
        </p:nvSpPr>
        <p:spPr>
          <a:xfrm>
            <a:off x="4073433" y="162774"/>
            <a:ext cx="5022529" cy="646331"/>
          </a:xfrm>
          <a:prstGeom prst="rect">
            <a:avLst/>
          </a:prstGeom>
          <a:noFill/>
        </p:spPr>
        <p:txBody>
          <a:bodyPr wrap="none" rtlCol="0">
            <a:spAutoFit/>
          </a:bodyPr>
          <a:lstStyle/>
          <a:p>
            <a:r>
              <a:rPr lang="ru-RU" b="1" dirty="0">
                <a:solidFill>
                  <a:prstClr val="black"/>
                </a:solidFill>
                <a:latin typeface="Comic Sans MS" pitchFamily="66" charset="0"/>
              </a:rPr>
              <a:t>Выращивали плесень, рассматривали  её</a:t>
            </a:r>
          </a:p>
          <a:p>
            <a:r>
              <a:rPr lang="ru-RU" b="1" dirty="0">
                <a:solidFill>
                  <a:prstClr val="black"/>
                </a:solidFill>
                <a:latin typeface="Comic Sans MS" pitchFamily="66" charset="0"/>
              </a:rPr>
              <a:t>под лупой, беседовали о пенициллине</a:t>
            </a:r>
          </a:p>
        </p:txBody>
      </p:sp>
      <p:sp>
        <p:nvSpPr>
          <p:cNvPr id="11" name="Рамка 10"/>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113373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21712"/>
            <a:ext cx="8208912" cy="6158096"/>
          </a:xfrm>
          <a:prstGeom prst="rect">
            <a:avLst/>
          </a:prstGeom>
        </p:spPr>
        <p:txBody>
          <a:bodyPr wrap="square">
            <a:spAutoFit/>
          </a:bodyPr>
          <a:lstStyle/>
          <a:p>
            <a:pPr algn="just">
              <a:lnSpc>
                <a:spcPts val="1575"/>
              </a:lnSpc>
              <a:spcBef>
                <a:spcPts val="1125"/>
              </a:spcBef>
              <a:spcAft>
                <a:spcPts val="1125"/>
              </a:spcAft>
            </a:pPr>
            <a:endParaRPr lang="ru-RU" sz="2000" b="1" dirty="0">
              <a:latin typeface="Comic Sans MS" pitchFamily="66" charset="0"/>
              <a:ea typeface="Times New Roman"/>
            </a:endParaRPr>
          </a:p>
          <a:p>
            <a:pPr algn="just">
              <a:lnSpc>
                <a:spcPts val="1575"/>
              </a:lnSpc>
              <a:spcBef>
                <a:spcPts val="1125"/>
              </a:spcBef>
              <a:spcAft>
                <a:spcPts val="1125"/>
              </a:spcAft>
            </a:pPr>
            <a:endParaRPr lang="ru-RU" sz="2000" b="1" dirty="0">
              <a:latin typeface="Comic Sans MS" pitchFamily="66" charset="0"/>
              <a:ea typeface="Times New Roman"/>
            </a:endParaRPr>
          </a:p>
          <a:p>
            <a:pPr algn="just">
              <a:lnSpc>
                <a:spcPts val="1575"/>
              </a:lnSpc>
              <a:spcBef>
                <a:spcPts val="1125"/>
              </a:spcBef>
              <a:spcAft>
                <a:spcPts val="1125"/>
              </a:spcAft>
            </a:pPr>
            <a:endParaRPr lang="ru-RU" sz="2000" b="1" dirty="0">
              <a:latin typeface="Comic Sans MS" pitchFamily="66" charset="0"/>
              <a:ea typeface="Times New Roman"/>
            </a:endParaRPr>
          </a:p>
          <a:p>
            <a:pPr algn="just">
              <a:lnSpc>
                <a:spcPts val="1575"/>
              </a:lnSpc>
              <a:spcBef>
                <a:spcPts val="1125"/>
              </a:spcBef>
              <a:spcAft>
                <a:spcPts val="1125"/>
              </a:spcAft>
            </a:pPr>
            <a:r>
              <a:rPr lang="ru-RU" dirty="0">
                <a:solidFill>
                  <a:srgbClr val="000000"/>
                </a:solidFill>
                <a:latin typeface="Comic Sans MS" pitchFamily="66" charset="0"/>
                <a:ea typeface="Times New Roman"/>
                <a:cs typeface="Times New Roman"/>
              </a:rPr>
              <a:t>В данном проекте ведущей образовательной областью является «Физическая культура» по ФГОС. В реализации проектной деятельности прослеживается интеграция всех образовательных областей: познавательной, социально-коммуникативной, речевой, а также художественно-эстетической.</a:t>
            </a:r>
            <a:endParaRPr lang="ru-RU" b="1" dirty="0">
              <a:latin typeface="Comic Sans MS" pitchFamily="66" charset="0"/>
              <a:ea typeface="Times New Roman"/>
            </a:endParaRPr>
          </a:p>
          <a:p>
            <a:pPr algn="just">
              <a:lnSpc>
                <a:spcPts val="1575"/>
              </a:lnSpc>
              <a:spcBef>
                <a:spcPts val="400"/>
              </a:spcBef>
              <a:spcAft>
                <a:spcPts val="400"/>
              </a:spcAft>
            </a:pPr>
            <a:r>
              <a:rPr lang="ru-RU" dirty="0">
                <a:latin typeface="Comic Sans MS" pitchFamily="66" charset="0"/>
                <a:ea typeface="Times New Roman"/>
              </a:rPr>
              <a:t>1.Повышение компетентности в области здоровьесбережения, педагоги внедрят в практику своей деятельности методы поддержания психоэмоционального здоровья.</a:t>
            </a:r>
          </a:p>
          <a:p>
            <a:pPr algn="just">
              <a:lnSpc>
                <a:spcPts val="1575"/>
              </a:lnSpc>
              <a:spcBef>
                <a:spcPts val="400"/>
              </a:spcBef>
              <a:spcAft>
                <a:spcPts val="400"/>
              </a:spcAft>
            </a:pPr>
            <a:r>
              <a:rPr lang="ru-RU" dirty="0">
                <a:latin typeface="Comic Sans MS" pitchFamily="66" charset="0"/>
                <a:ea typeface="Times New Roman"/>
              </a:rPr>
              <a:t>2.Формирование осознанное отношение к своему здоровью, к специфическим мероприятиям по оздоровлению. Положительная динамика в снижении заболеваемости детей. Дети овладеют навыками </a:t>
            </a:r>
            <a:r>
              <a:rPr lang="ru-RU" dirty="0" err="1">
                <a:latin typeface="Comic Sans MS" pitchFamily="66" charset="0"/>
                <a:ea typeface="Times New Roman"/>
              </a:rPr>
              <a:t>самооздоровления</a:t>
            </a:r>
            <a:r>
              <a:rPr lang="ru-RU" dirty="0">
                <a:latin typeface="Comic Sans MS" pitchFamily="66" charset="0"/>
                <a:ea typeface="Times New Roman"/>
              </a:rPr>
              <a:t>.</a:t>
            </a:r>
          </a:p>
          <a:p>
            <a:pPr algn="just">
              <a:lnSpc>
                <a:spcPts val="1575"/>
              </a:lnSpc>
              <a:spcBef>
                <a:spcPts val="400"/>
              </a:spcBef>
              <a:spcAft>
                <a:spcPts val="400"/>
              </a:spcAft>
            </a:pPr>
            <a:r>
              <a:rPr lang="ru-RU" dirty="0">
                <a:latin typeface="Comic Sans MS" pitchFamily="66" charset="0"/>
                <a:ea typeface="Times New Roman"/>
              </a:rPr>
              <a:t>3. Просвещение родителей о системе </a:t>
            </a:r>
            <a:r>
              <a:rPr lang="ru-RU" dirty="0" err="1">
                <a:latin typeface="Comic Sans MS" pitchFamily="66" charset="0"/>
                <a:ea typeface="Times New Roman"/>
              </a:rPr>
              <a:t>здоровьесбергающей</a:t>
            </a:r>
            <a:r>
              <a:rPr lang="ru-RU" dirty="0">
                <a:latin typeface="Comic Sans MS" pitchFamily="66" charset="0"/>
                <a:ea typeface="Times New Roman"/>
              </a:rPr>
              <a:t> работы в ДО. Родители и члены семей станут более активно включаться в планирование и организацию мероприятий, направленных на поддержание здоровья.</a:t>
            </a:r>
          </a:p>
          <a:p>
            <a:pPr algn="just">
              <a:lnSpc>
                <a:spcPts val="1575"/>
              </a:lnSpc>
              <a:spcBef>
                <a:spcPts val="400"/>
              </a:spcBef>
              <a:spcAft>
                <a:spcPts val="400"/>
              </a:spcAft>
            </a:pPr>
            <a:r>
              <a:rPr lang="ru-RU" dirty="0">
                <a:latin typeface="Comic Sans MS" pitchFamily="66" charset="0"/>
                <a:ea typeface="Times New Roman"/>
              </a:rPr>
              <a:t>И в целом, отношения взрослых участников образовательного процесса станут более доверительными, открытыми, поддерживающими. Деятельность по здоровьесбережению в ДО и семье будет основываться на принципе преемственности.</a:t>
            </a:r>
            <a:endParaRPr lang="ru-RU" dirty="0">
              <a:effectLst/>
              <a:latin typeface="Comic Sans MS" pitchFamily="66" charset="0"/>
              <a:ea typeface="Times New Roman"/>
            </a:endParaRP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500034" y="214290"/>
            <a:ext cx="7786742" cy="135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573138" y="642918"/>
            <a:ext cx="5827236" cy="297517"/>
          </a:xfrm>
          <a:prstGeom prst="rect">
            <a:avLst/>
          </a:prstGeom>
        </p:spPr>
        <p:txBody>
          <a:bodyPr wrap="none">
            <a:spAutoFit/>
          </a:bodyPr>
          <a:lstStyle/>
          <a:p>
            <a:pPr lvl="0" algn="just">
              <a:lnSpc>
                <a:spcPts val="1575"/>
              </a:lnSpc>
            </a:pPr>
            <a:r>
              <a:rPr lang="ru-RU" sz="2800" b="1" dirty="0">
                <a:solidFill>
                  <a:srgbClr val="FF0000"/>
                </a:solidFill>
                <a:effectLst>
                  <a:glow rad="101600">
                    <a:schemeClr val="accent3">
                      <a:satMod val="175000"/>
                      <a:alpha val="40000"/>
                    </a:schemeClr>
                  </a:glow>
                </a:effectLst>
                <a:latin typeface="Georgia" pitchFamily="18" charset="0"/>
                <a:ea typeface="Times New Roman"/>
              </a:rPr>
              <a:t>Предполагаемые результаты</a:t>
            </a:r>
          </a:p>
        </p:txBody>
      </p:sp>
    </p:spTree>
    <p:extLst>
      <p:ext uri="{BB962C8B-B14F-4D97-AF65-F5344CB8AC3E}">
        <p14:creationId xmlns:p14="http://schemas.microsoft.com/office/powerpoint/2010/main" val="1546104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006080" y="734419"/>
            <a:ext cx="3131840" cy="23488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SL270167.JPG" descr="C:\Documents and Settings\User\Мои документы\ФОТОАЛЬБОМ\детсад\деятельность детей\SL270167.JPG"/>
          <p:cNvPicPr>
            <a:picLocks noChangeAspect="1"/>
          </p:cNvPicPr>
          <p:nvPr/>
        </p:nvPicPr>
        <p:blipFill>
          <a:blip r:embed="rId3" r:link="rId4" cstate="email">
            <a:extLst>
              <a:ext uri="{28A0092B-C50C-407E-A947-70E740481C1C}">
                <a14:useLocalDpi xmlns:a14="http://schemas.microsoft.com/office/drawing/2010/main"/>
              </a:ext>
            </a:extLst>
          </a:blip>
          <a:stretch>
            <a:fillRect/>
          </a:stretch>
        </p:blipFill>
        <p:spPr bwMode="auto">
          <a:xfrm>
            <a:off x="242894" y="287809"/>
            <a:ext cx="2894810" cy="217110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p:cNvSpPr txBox="1"/>
          <p:nvPr/>
        </p:nvSpPr>
        <p:spPr>
          <a:xfrm>
            <a:off x="242894" y="2638109"/>
            <a:ext cx="3118161" cy="646331"/>
          </a:xfrm>
          <a:prstGeom prst="rect">
            <a:avLst/>
          </a:prstGeom>
          <a:noFill/>
        </p:spPr>
        <p:txBody>
          <a:bodyPr wrap="none" rtlCol="0">
            <a:spAutoFit/>
          </a:bodyPr>
          <a:lstStyle/>
          <a:p>
            <a:r>
              <a:rPr lang="ru-RU" b="1" dirty="0">
                <a:latin typeface="Comic Sans MS" pitchFamily="66" charset="0"/>
              </a:rPr>
              <a:t>Рассматривали капельку </a:t>
            </a:r>
          </a:p>
          <a:p>
            <a:r>
              <a:rPr lang="ru-RU" b="1" dirty="0">
                <a:latin typeface="Comic Sans MS" pitchFamily="66" charset="0"/>
              </a:rPr>
              <a:t>крови через микроскоп</a:t>
            </a:r>
          </a:p>
        </p:txBody>
      </p:sp>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440" y="4000577"/>
            <a:ext cx="3169347" cy="237701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6051486" y="2643284"/>
            <a:ext cx="3092513" cy="646331"/>
          </a:xfrm>
          <a:prstGeom prst="rect">
            <a:avLst/>
          </a:prstGeom>
        </p:spPr>
        <p:txBody>
          <a:bodyPr wrap="none">
            <a:spAutoFit/>
          </a:bodyPr>
          <a:lstStyle/>
          <a:p>
            <a:pPr lvl="0"/>
            <a:r>
              <a:rPr lang="ru-RU" b="1" dirty="0">
                <a:solidFill>
                  <a:prstClr val="black"/>
                </a:solidFill>
                <a:latin typeface="Comic Sans MS" pitchFamily="66" charset="0"/>
              </a:rPr>
              <a:t>Слушали  сердцебиение,</a:t>
            </a:r>
          </a:p>
          <a:p>
            <a:pPr lvl="0"/>
            <a:r>
              <a:rPr lang="ru-RU" b="1" dirty="0">
                <a:solidFill>
                  <a:prstClr val="black"/>
                </a:solidFill>
                <a:latin typeface="Comic Sans MS" pitchFamily="66" charset="0"/>
              </a:rPr>
              <a:t>считали пульс</a:t>
            </a:r>
          </a:p>
        </p:txBody>
      </p:sp>
      <p:pic>
        <p:nvPicPr>
          <p:cNvPr id="10" name="Рисунок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887" y="4086465"/>
            <a:ext cx="3101405" cy="232605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373287" y="3440134"/>
            <a:ext cx="2712385" cy="646331"/>
          </a:xfrm>
          <a:prstGeom prst="rect">
            <a:avLst/>
          </a:prstGeom>
          <a:noFill/>
        </p:spPr>
        <p:txBody>
          <a:bodyPr wrap="square" rtlCol="0">
            <a:spAutoFit/>
          </a:bodyPr>
          <a:lstStyle/>
          <a:p>
            <a:r>
              <a:rPr lang="ru-RU" b="1" dirty="0">
                <a:effectLst>
                  <a:glow rad="101600">
                    <a:schemeClr val="bg1">
                      <a:alpha val="60000"/>
                    </a:schemeClr>
                  </a:glow>
                </a:effectLst>
                <a:latin typeface="Comic Sans MS" pitchFamily="66" charset="0"/>
              </a:rPr>
              <a:t>Рассматривали волос</a:t>
            </a:r>
          </a:p>
          <a:p>
            <a:r>
              <a:rPr lang="ru-RU" b="1" dirty="0">
                <a:effectLst>
                  <a:glow rad="101600">
                    <a:schemeClr val="bg1">
                      <a:alpha val="60000"/>
                    </a:schemeClr>
                  </a:glow>
                </a:effectLst>
                <a:latin typeface="Comic Sans MS" pitchFamily="66" charset="0"/>
              </a:rPr>
              <a:t>через микроскоп</a:t>
            </a:r>
          </a:p>
        </p:txBody>
      </p:sp>
      <p:pic>
        <p:nvPicPr>
          <p:cNvPr id="12" name="Рисунок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51488" y="310692"/>
            <a:ext cx="2864300" cy="214822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Рамка 1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14" name="Picture 2" descr="G:\Новая папка (2)\0907095c0fba59c89c75d8acc7a46233.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468" b="96253" l="462" r="100000"/>
                    </a14:imgEffect>
                  </a14:imgLayer>
                </a14:imgProps>
              </a:ext>
              <a:ext uri="{28A0092B-C50C-407E-A947-70E740481C1C}">
                <a14:useLocalDpi xmlns:a14="http://schemas.microsoft.com/office/drawing/2010/main"/>
              </a:ext>
            </a:extLst>
          </a:blip>
          <a:srcRect/>
          <a:stretch>
            <a:fillRect/>
          </a:stretch>
        </p:blipFill>
        <p:spPr bwMode="auto">
          <a:xfrm>
            <a:off x="3315188" y="4723753"/>
            <a:ext cx="2790800" cy="183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19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4055" y="663535"/>
            <a:ext cx="3131840" cy="23488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494149" y="1958267"/>
            <a:ext cx="3104005" cy="202954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t="12454" r="17091"/>
          <a:stretch/>
        </p:blipFill>
        <p:spPr>
          <a:xfrm rot="16200000">
            <a:off x="6221255" y="715241"/>
            <a:ext cx="2835391" cy="224546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r="15565"/>
          <a:stretch/>
        </p:blipFill>
        <p:spPr>
          <a:xfrm rot="16200000">
            <a:off x="5045240" y="3300904"/>
            <a:ext cx="2756261" cy="244827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3797" y="3734852"/>
            <a:ext cx="2577584" cy="264582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9" name="TextBox 8"/>
          <p:cNvSpPr txBox="1"/>
          <p:nvPr/>
        </p:nvSpPr>
        <p:spPr>
          <a:xfrm>
            <a:off x="3011233" y="251886"/>
            <a:ext cx="3619440" cy="1477328"/>
          </a:xfrm>
          <a:prstGeom prst="rect">
            <a:avLst/>
          </a:prstGeom>
          <a:noFill/>
        </p:spPr>
        <p:txBody>
          <a:bodyPr wrap="square" rtlCol="0">
            <a:spAutoFit/>
          </a:bodyPr>
          <a:lstStyle/>
          <a:p>
            <a:r>
              <a:rPr lang="ru-RU" b="1" dirty="0">
                <a:latin typeface="Comic Sans MS" pitchFamily="66" charset="0"/>
              </a:rPr>
              <a:t>Считали пульс, в спокойном состоянии и после физической нагрузки</a:t>
            </a:r>
          </a:p>
          <a:p>
            <a:endParaRPr lang="ru-RU" b="1" dirty="0">
              <a:latin typeface="Comic Sans MS" pitchFamily="66" charset="0"/>
            </a:endParaRPr>
          </a:p>
          <a:p>
            <a:endParaRPr lang="ru-RU" b="1" dirty="0">
              <a:latin typeface="Comic Sans MS" pitchFamily="66" charset="0"/>
            </a:endParaRPr>
          </a:p>
        </p:txBody>
      </p:sp>
      <p:sp>
        <p:nvSpPr>
          <p:cNvPr id="4" name="TextBox 3"/>
          <p:cNvSpPr txBox="1"/>
          <p:nvPr/>
        </p:nvSpPr>
        <p:spPr>
          <a:xfrm>
            <a:off x="3500430" y="5929330"/>
            <a:ext cx="5139548" cy="646331"/>
          </a:xfrm>
          <a:prstGeom prst="rect">
            <a:avLst/>
          </a:prstGeom>
          <a:noFill/>
        </p:spPr>
        <p:txBody>
          <a:bodyPr wrap="none" rtlCol="0">
            <a:spAutoFit/>
          </a:bodyPr>
          <a:lstStyle/>
          <a:p>
            <a:r>
              <a:rPr lang="ru-RU" b="1" dirty="0">
                <a:latin typeface="Comic Sans MS" pitchFamily="66" charset="0"/>
              </a:rPr>
              <a:t>Измеряли и сравнивали </a:t>
            </a:r>
          </a:p>
          <a:p>
            <a:r>
              <a:rPr lang="ru-RU" b="1" dirty="0">
                <a:latin typeface="Comic Sans MS" pitchFamily="66" charset="0"/>
              </a:rPr>
              <a:t>различные части тела у Полины и Каната</a:t>
            </a:r>
          </a:p>
        </p:txBody>
      </p:sp>
    </p:spTree>
    <p:extLst>
      <p:ext uri="{BB962C8B-B14F-4D97-AF65-F5344CB8AC3E}">
        <p14:creationId xmlns:p14="http://schemas.microsoft.com/office/powerpoint/2010/main" val="2033001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515" y="3861048"/>
            <a:ext cx="3432381" cy="257428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0452"/>
          <a:stretch/>
        </p:blipFill>
        <p:spPr>
          <a:xfrm rot="16200000">
            <a:off x="3156209" y="2102894"/>
            <a:ext cx="3234355" cy="270892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l="25555" t="3800" r="17937"/>
          <a:stretch/>
        </p:blipFill>
        <p:spPr>
          <a:xfrm rot="5400000">
            <a:off x="571525" y="-162727"/>
            <a:ext cx="2538752" cy="32414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6091334" y="268109"/>
            <a:ext cx="2890949" cy="266683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6040631" y="4033409"/>
            <a:ext cx="2857193" cy="235141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39314" y="3066828"/>
            <a:ext cx="2682145" cy="646331"/>
          </a:xfrm>
          <a:prstGeom prst="rect">
            <a:avLst/>
          </a:prstGeom>
          <a:noFill/>
        </p:spPr>
        <p:txBody>
          <a:bodyPr wrap="none" rtlCol="0">
            <a:spAutoFit/>
          </a:bodyPr>
          <a:lstStyle/>
          <a:p>
            <a:r>
              <a:rPr lang="ru-RU" b="1" dirty="0">
                <a:latin typeface="Comic Sans MS" pitchFamily="66" charset="0"/>
              </a:rPr>
              <a:t>Дидактическая  игра </a:t>
            </a:r>
          </a:p>
          <a:p>
            <a:r>
              <a:rPr lang="ru-RU" b="1" dirty="0">
                <a:latin typeface="Comic Sans MS" pitchFamily="66" charset="0"/>
              </a:rPr>
              <a:t>«Угадай по вкусу»</a:t>
            </a:r>
          </a:p>
        </p:txBody>
      </p:sp>
      <p:sp>
        <p:nvSpPr>
          <p:cNvPr id="9" name="TextBox 8"/>
          <p:cNvSpPr txBox="1"/>
          <p:nvPr/>
        </p:nvSpPr>
        <p:spPr>
          <a:xfrm>
            <a:off x="6293519" y="3134189"/>
            <a:ext cx="2682145" cy="646331"/>
          </a:xfrm>
          <a:prstGeom prst="rect">
            <a:avLst/>
          </a:prstGeom>
          <a:noFill/>
        </p:spPr>
        <p:txBody>
          <a:bodyPr wrap="none" rtlCol="0">
            <a:spAutoFit/>
          </a:bodyPr>
          <a:lstStyle/>
          <a:p>
            <a:r>
              <a:rPr lang="ru-RU" b="1" dirty="0">
                <a:latin typeface="Comic Sans MS" pitchFamily="66" charset="0"/>
              </a:rPr>
              <a:t>Дидактическая  игра </a:t>
            </a:r>
          </a:p>
          <a:p>
            <a:r>
              <a:rPr lang="ru-RU" b="1" dirty="0">
                <a:latin typeface="Comic Sans MS" pitchFamily="66" charset="0"/>
              </a:rPr>
              <a:t>«Угадай по запаху»</a:t>
            </a:r>
          </a:p>
        </p:txBody>
      </p:sp>
      <p:pic>
        <p:nvPicPr>
          <p:cNvPr id="2050" name="Picture 2" descr="G:\Новая папка (2)\t4_3607031.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7800" b="99600" l="6800" r="100000">
                        <a14:foregroundMark x1="18800" y1="35400" x2="18800" y2="35400"/>
                        <a14:foregroundMark x1="26400" y1="29000" x2="26400" y2="29000"/>
                        <a14:foregroundMark x1="32200" y1="29000" x2="33400" y2="28600"/>
                        <a14:foregroundMark x1="39200" y1="28000" x2="39200" y2="28000"/>
                        <a14:foregroundMark x1="47000" y1="27600" x2="47000" y2="27600"/>
                        <a14:foregroundMark x1="53000" y1="28600" x2="53800" y2="29200"/>
                        <a14:foregroundMark x1="59000" y1="30000" x2="60000" y2="30600"/>
                        <a14:foregroundMark x1="63400" y1="31800" x2="63400" y2="31800"/>
                        <a14:foregroundMark x1="46600" y1="27200" x2="46600" y2="27200"/>
                        <a14:foregroundMark x1="40600" y1="30000" x2="40600" y2="30000"/>
                        <a14:foregroundMark x1="52000" y1="31800" x2="52000" y2="31800"/>
                        <a14:foregroundMark x1="46600" y1="32000" x2="46600" y2="32000"/>
                        <a14:foregroundMark x1="40200" y1="26400" x2="40200" y2="26400"/>
                        <a14:foregroundMark x1="12200" y1="53600" x2="12200" y2="53600"/>
                        <a14:foregroundMark x1="13600" y1="58200" x2="13600" y2="58200"/>
                        <a14:backgroundMark x1="30000" y1="76200" x2="30000" y2="76200"/>
                        <a14:backgroundMark x1="34400" y1="77800" x2="34400" y2="77800"/>
                        <a14:backgroundMark x1="38400" y1="79600" x2="39200" y2="79800"/>
                        <a14:backgroundMark x1="41000" y1="80600" x2="41000" y2="80600"/>
                      </a14:backgroundRemoval>
                    </a14:imgEffect>
                  </a14:imgLayer>
                </a14:imgProps>
              </a:ext>
              <a:ext uri="{28A0092B-C50C-407E-A947-70E740481C1C}">
                <a14:useLocalDpi xmlns:a14="http://schemas.microsoft.com/office/drawing/2010/main"/>
              </a:ext>
            </a:extLst>
          </a:blip>
          <a:srcRect/>
          <a:stretch>
            <a:fillRect/>
          </a:stretch>
        </p:blipFill>
        <p:spPr bwMode="auto">
          <a:xfrm>
            <a:off x="3644821" y="156050"/>
            <a:ext cx="1661170" cy="1661170"/>
          </a:xfrm>
          <a:prstGeom prst="rect">
            <a:avLst/>
          </a:prstGeom>
          <a:noFill/>
          <a:extLst>
            <a:ext uri="{909E8E84-426E-40DD-AFC4-6F175D3DCCD1}">
              <a14:hiddenFill xmlns:a14="http://schemas.microsoft.com/office/drawing/2010/main">
                <a:solidFill>
                  <a:srgbClr val="FFFFFF"/>
                </a:solidFill>
              </a14:hiddenFill>
            </a:ext>
          </a:extLst>
        </p:spPr>
      </p:pic>
      <p:sp>
        <p:nvSpPr>
          <p:cNvPr id="10" name="Рамка 9"/>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633659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43275" y="305655"/>
            <a:ext cx="3216990" cy="231600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209791"/>
            <a:ext cx="3120008" cy="239389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Рисунок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2967251" y="1914925"/>
            <a:ext cx="3176939" cy="221818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262692" y="3666342"/>
            <a:ext cx="2895102" cy="270617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29388" y="3571876"/>
            <a:ext cx="2463196" cy="291571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106361" y="5162607"/>
            <a:ext cx="3368846" cy="923330"/>
          </a:xfrm>
          <a:prstGeom prst="rect">
            <a:avLst/>
          </a:prstGeom>
          <a:noFill/>
        </p:spPr>
        <p:txBody>
          <a:bodyPr wrap="square" rtlCol="0">
            <a:spAutoFit/>
          </a:bodyPr>
          <a:lstStyle/>
          <a:p>
            <a:pPr algn="ctr"/>
            <a:r>
              <a:rPr lang="ru-RU" b="1" dirty="0">
                <a:latin typeface="Comic Sans MS" pitchFamily="66" charset="0"/>
              </a:rPr>
              <a:t>Обрисовывали стопы, измеряли и сравнивали по размеру</a:t>
            </a:r>
          </a:p>
        </p:txBody>
      </p:sp>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7" name="TextBox 6"/>
          <p:cNvSpPr txBox="1"/>
          <p:nvPr/>
        </p:nvSpPr>
        <p:spPr>
          <a:xfrm>
            <a:off x="280806" y="2700851"/>
            <a:ext cx="3165821" cy="830997"/>
          </a:xfrm>
          <a:prstGeom prst="rect">
            <a:avLst/>
          </a:prstGeom>
          <a:noFill/>
        </p:spPr>
        <p:txBody>
          <a:bodyPr wrap="square" rtlCol="0">
            <a:spAutoFit/>
          </a:bodyPr>
          <a:lstStyle/>
          <a:p>
            <a:r>
              <a:rPr lang="ru-RU" sz="1600" b="1" dirty="0">
                <a:latin typeface="Comic Sans MS" pitchFamily="66" charset="0"/>
              </a:rPr>
              <a:t>Алиса Ч. С Машей измеряют  линейкой длину стопы</a:t>
            </a:r>
          </a:p>
        </p:txBody>
      </p:sp>
      <p:sp>
        <p:nvSpPr>
          <p:cNvPr id="10" name="TextBox 9"/>
          <p:cNvSpPr txBox="1"/>
          <p:nvPr/>
        </p:nvSpPr>
        <p:spPr>
          <a:xfrm>
            <a:off x="3629781" y="821964"/>
            <a:ext cx="2059649" cy="584775"/>
          </a:xfrm>
          <a:prstGeom prst="rect">
            <a:avLst/>
          </a:prstGeom>
          <a:noFill/>
        </p:spPr>
        <p:txBody>
          <a:bodyPr wrap="square" rtlCol="0">
            <a:spAutoFit/>
          </a:bodyPr>
          <a:lstStyle/>
          <a:p>
            <a:r>
              <a:rPr lang="ru-RU" sz="1600" b="1" dirty="0">
                <a:latin typeface="Comic Sans MS" pitchFamily="66" charset="0"/>
              </a:rPr>
              <a:t>Лиза Ш. вырезает след стопы</a:t>
            </a:r>
          </a:p>
        </p:txBody>
      </p:sp>
      <p:sp>
        <p:nvSpPr>
          <p:cNvPr id="11" name="TextBox 10"/>
          <p:cNvSpPr txBox="1"/>
          <p:nvPr/>
        </p:nvSpPr>
        <p:spPr>
          <a:xfrm>
            <a:off x="6228185" y="2731629"/>
            <a:ext cx="2482610" cy="830997"/>
          </a:xfrm>
          <a:prstGeom prst="rect">
            <a:avLst/>
          </a:prstGeom>
          <a:noFill/>
        </p:spPr>
        <p:txBody>
          <a:bodyPr wrap="square" rtlCol="0">
            <a:spAutoFit/>
          </a:bodyPr>
          <a:lstStyle/>
          <a:p>
            <a:r>
              <a:rPr lang="ru-RU" sz="1600" b="1" dirty="0">
                <a:latin typeface="Comic Sans MS" pitchFamily="66" charset="0"/>
              </a:rPr>
              <a:t>Лиза, Саша и Данила обрисовывает свой след. </a:t>
            </a:r>
          </a:p>
        </p:txBody>
      </p:sp>
    </p:spTree>
    <p:extLst>
      <p:ext uri="{BB962C8B-B14F-4D97-AF65-F5344CB8AC3E}">
        <p14:creationId xmlns:p14="http://schemas.microsoft.com/office/powerpoint/2010/main" val="539520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188" y="357140"/>
            <a:ext cx="3162288" cy="237171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774391" y="2602775"/>
            <a:ext cx="2859592" cy="21446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188" y="4282121"/>
            <a:ext cx="3138207" cy="23536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72863" y="2825686"/>
            <a:ext cx="2859652" cy="1323439"/>
          </a:xfrm>
          <a:prstGeom prst="rect">
            <a:avLst/>
          </a:prstGeom>
          <a:noFill/>
        </p:spPr>
        <p:txBody>
          <a:bodyPr wrap="square" rtlCol="0">
            <a:spAutoFit/>
          </a:bodyPr>
          <a:lstStyle/>
          <a:p>
            <a:r>
              <a:rPr lang="ru-RU" sz="1600" b="1" dirty="0">
                <a:latin typeface="Comic Sans MS" pitchFamily="66" charset="0"/>
              </a:rPr>
              <a:t>На примере пластилинового человечка рассматривали с детьми, как изменяется поза позвоночника</a:t>
            </a:r>
          </a:p>
        </p:txBody>
      </p:sp>
      <p:sp>
        <p:nvSpPr>
          <p:cNvPr id="7" name="Рамка 6"/>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8" name="Рисунок 7"/>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5400000">
            <a:off x="4945060" y="1828811"/>
            <a:ext cx="2651787" cy="198884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30797" y="404440"/>
            <a:ext cx="1341234" cy="159643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8586" y="4454848"/>
            <a:ext cx="2939818" cy="22048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03606" y="2348880"/>
            <a:ext cx="1145659" cy="16518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661502" y="404440"/>
            <a:ext cx="3603872" cy="369332"/>
          </a:xfrm>
          <a:prstGeom prst="rect">
            <a:avLst/>
          </a:prstGeom>
          <a:noFill/>
        </p:spPr>
        <p:txBody>
          <a:bodyPr wrap="none" rtlCol="0">
            <a:spAutoFit/>
          </a:bodyPr>
          <a:lstStyle/>
          <a:p>
            <a:r>
              <a:rPr lang="ru-RU" b="1" dirty="0">
                <a:latin typeface="Comic Sans MS" pitchFamily="66" charset="0"/>
              </a:rPr>
              <a:t>«Пластилиновый человечек»</a:t>
            </a:r>
          </a:p>
        </p:txBody>
      </p:sp>
    </p:spTree>
    <p:extLst>
      <p:ext uri="{BB962C8B-B14F-4D97-AF65-F5344CB8AC3E}">
        <p14:creationId xmlns:p14="http://schemas.microsoft.com/office/powerpoint/2010/main" val="2667722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4055" y="868152"/>
            <a:ext cx="3131840" cy="23488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07616" y="3795411"/>
            <a:ext cx="3168258" cy="23761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999456" y="904156"/>
            <a:ext cx="3035829" cy="227687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6077374" y="1242138"/>
            <a:ext cx="2915816" cy="218686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83705" y="4134832"/>
            <a:ext cx="3243739" cy="24328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5796136" y="231031"/>
            <a:ext cx="3197054" cy="923330"/>
          </a:xfrm>
          <a:prstGeom prst="rect">
            <a:avLst/>
          </a:prstGeom>
          <a:noFill/>
        </p:spPr>
        <p:txBody>
          <a:bodyPr wrap="square" rtlCol="0">
            <a:spAutoFit/>
          </a:bodyPr>
          <a:lstStyle/>
          <a:p>
            <a:r>
              <a:rPr lang="ru-RU" b="1" dirty="0">
                <a:latin typeface="Comic Sans MS" pitchFamily="66" charset="0"/>
              </a:rPr>
              <a:t>Наш чудо огород, выращенный своими руками</a:t>
            </a:r>
          </a:p>
        </p:txBody>
      </p:sp>
      <p:sp>
        <p:nvSpPr>
          <p:cNvPr id="7" name="TextBox 6"/>
          <p:cNvSpPr txBox="1"/>
          <p:nvPr/>
        </p:nvSpPr>
        <p:spPr>
          <a:xfrm>
            <a:off x="4225571" y="3643314"/>
            <a:ext cx="4918429" cy="338554"/>
          </a:xfrm>
          <a:prstGeom prst="rect">
            <a:avLst/>
          </a:prstGeom>
          <a:noFill/>
        </p:spPr>
        <p:txBody>
          <a:bodyPr wrap="square" rtlCol="0">
            <a:spAutoFit/>
          </a:bodyPr>
          <a:lstStyle/>
          <a:p>
            <a:r>
              <a:rPr lang="ru-RU" sz="1600" b="1" dirty="0">
                <a:latin typeface="Comic Sans MS" pitchFamily="66" charset="0"/>
              </a:rPr>
              <a:t>Индивидуальные дневники наблюдений</a:t>
            </a:r>
          </a:p>
        </p:txBody>
      </p:sp>
    </p:spTree>
    <p:extLst>
      <p:ext uri="{BB962C8B-B14F-4D97-AF65-F5344CB8AC3E}">
        <p14:creationId xmlns:p14="http://schemas.microsoft.com/office/powerpoint/2010/main" val="17029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312" y="4074287"/>
            <a:ext cx="3057560" cy="1569660"/>
          </a:xfrm>
          <a:prstGeom prst="rect">
            <a:avLst/>
          </a:prstGeom>
          <a:noFill/>
        </p:spPr>
        <p:txBody>
          <a:bodyPr wrap="square" rtlCol="0">
            <a:spAutoFit/>
          </a:bodyPr>
          <a:lstStyle/>
          <a:p>
            <a:r>
              <a:rPr lang="ru-RU" sz="1600" b="1" dirty="0">
                <a:latin typeface="Comic Sans MS" pitchFamily="66" charset="0"/>
              </a:rPr>
              <a:t>Маша и Арина –фармацевты, они изготавливают лекарства для сюжетно - ролевых игр: «Аптека», «Больница» и др.</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5" name="Рисунок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9346" y="427785"/>
            <a:ext cx="2776613" cy="330364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714876" y="857232"/>
            <a:ext cx="2363147" cy="369332"/>
          </a:xfrm>
          <a:prstGeom prst="rect">
            <a:avLst/>
          </a:prstGeom>
          <a:noFill/>
        </p:spPr>
        <p:txBody>
          <a:bodyPr wrap="none" rtlCol="0">
            <a:spAutoFit/>
          </a:bodyPr>
          <a:lstStyle/>
          <a:p>
            <a:r>
              <a:rPr lang="ru-RU" b="1" dirty="0">
                <a:latin typeface="Comic Sans MS" pitchFamily="66" charset="0"/>
              </a:rPr>
              <a:t>Опыт: «Пищевод»</a:t>
            </a:r>
          </a:p>
        </p:txBody>
      </p:sp>
      <p:sp>
        <p:nvSpPr>
          <p:cNvPr id="8" name="TextBox 7"/>
          <p:cNvSpPr txBox="1"/>
          <p:nvPr/>
        </p:nvSpPr>
        <p:spPr>
          <a:xfrm>
            <a:off x="3714744" y="1357298"/>
            <a:ext cx="4680520" cy="584775"/>
          </a:xfrm>
          <a:prstGeom prst="rect">
            <a:avLst/>
          </a:prstGeom>
          <a:noFill/>
        </p:spPr>
        <p:txBody>
          <a:bodyPr wrap="square" rtlCol="0">
            <a:spAutoFit/>
          </a:bodyPr>
          <a:lstStyle/>
          <a:p>
            <a:r>
              <a:rPr lang="ru-RU" sz="1600" b="1" dirty="0">
                <a:latin typeface="Comic Sans MS" pitchFamily="66" charset="0"/>
              </a:rPr>
              <a:t>Рассматривали вместе с детьми как вода и пища через пищевод попадает в желудок</a:t>
            </a:r>
          </a:p>
        </p:txBody>
      </p:sp>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313280" y="2743506"/>
            <a:ext cx="3157003" cy="236775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5955405" y="3686625"/>
            <a:ext cx="3213124" cy="240984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4274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494396" y="3078271"/>
            <a:ext cx="2578035" cy="193352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259631" y="260648"/>
            <a:ext cx="7369325" cy="1015663"/>
          </a:xfrm>
          <a:prstGeom prst="rect">
            <a:avLst/>
          </a:prstGeom>
          <a:noFill/>
        </p:spPr>
        <p:txBody>
          <a:bodyPr wrap="none" rtlCol="0">
            <a:spAutoFit/>
          </a:bodyPr>
          <a:lstStyle/>
          <a:p>
            <a:r>
              <a:rPr lang="ru-RU" sz="2000" b="1" dirty="0">
                <a:latin typeface="Comic Sans MS" pitchFamily="66" charset="0"/>
              </a:rPr>
              <a:t>Измеряли  свой  рост и фиксировали результаты.</a:t>
            </a:r>
          </a:p>
          <a:p>
            <a:r>
              <a:rPr lang="ru-RU" sz="2000" b="1" dirty="0">
                <a:latin typeface="Comic Sans MS" pitchFamily="66" charset="0"/>
              </a:rPr>
              <a:t>Сравнивали результаты и определяли самого высокого</a:t>
            </a:r>
          </a:p>
          <a:p>
            <a:r>
              <a:rPr lang="ru-RU" sz="2000" b="1" dirty="0">
                <a:latin typeface="Comic Sans MS" pitchFamily="66" charset="0"/>
              </a:rPr>
              <a:t>и самого низкого ребёнка в группе</a:t>
            </a: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0" name="TextBox 9"/>
          <p:cNvSpPr txBox="1"/>
          <p:nvPr/>
        </p:nvSpPr>
        <p:spPr>
          <a:xfrm>
            <a:off x="7164284" y="1453339"/>
            <a:ext cx="1979716" cy="1077218"/>
          </a:xfrm>
          <a:prstGeom prst="rect">
            <a:avLst/>
          </a:prstGeom>
          <a:noFill/>
        </p:spPr>
        <p:txBody>
          <a:bodyPr wrap="square" rtlCol="0">
            <a:spAutoFit/>
          </a:bodyPr>
          <a:lstStyle/>
          <a:p>
            <a:r>
              <a:rPr lang="ru-RU" sz="1600" b="1" dirty="0">
                <a:latin typeface="Comic Sans MS" pitchFamily="66" charset="0"/>
              </a:rPr>
              <a:t>Взвешивали  двух детей  и сравнивали их вес</a:t>
            </a:r>
          </a:p>
        </p:txBody>
      </p:sp>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746763" y="1836591"/>
            <a:ext cx="2634341" cy="19757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12" descr="C:\Documents and Settings\Администратор\Мои документы\Загрузки\13399340.9819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160263" y="4149602"/>
            <a:ext cx="2534318" cy="262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950221" y="1835806"/>
            <a:ext cx="2685062" cy="201379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7544" y="4451884"/>
            <a:ext cx="2843808" cy="21328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113" t="6876" r="1719" b="2291"/>
          <a:stretch/>
        </p:blipFill>
        <p:spPr>
          <a:xfrm>
            <a:off x="3639264" y="4451883"/>
            <a:ext cx="2960134" cy="216446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0555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4927"/>
          <a:stretch/>
        </p:blipFill>
        <p:spPr>
          <a:xfrm>
            <a:off x="658700" y="612426"/>
            <a:ext cx="3744416" cy="263463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1015" t="3691"/>
          <a:stretch/>
        </p:blipFill>
        <p:spPr>
          <a:xfrm>
            <a:off x="5149401" y="691748"/>
            <a:ext cx="3419871" cy="24759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rot="17060622">
            <a:off x="5962910" y="3961110"/>
            <a:ext cx="3067204" cy="205179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5088804">
            <a:off x="240394" y="3777650"/>
            <a:ext cx="3175192" cy="212403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l="6666" t="557" r="4783"/>
          <a:stretch/>
        </p:blipFill>
        <p:spPr>
          <a:xfrm>
            <a:off x="3131840" y="3501008"/>
            <a:ext cx="3126566" cy="234876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145914" y="193715"/>
            <a:ext cx="7098418" cy="400110"/>
          </a:xfrm>
          <a:prstGeom prst="rect">
            <a:avLst/>
          </a:prstGeom>
          <a:noFill/>
        </p:spPr>
        <p:txBody>
          <a:bodyPr wrap="none" rtlCol="0">
            <a:spAutoFit/>
          </a:bodyPr>
          <a:lstStyle/>
          <a:p>
            <a:r>
              <a:rPr lang="ru-RU" sz="2000" b="1" dirty="0">
                <a:latin typeface="Comic Sans MS" pitchFamily="66" charset="0"/>
              </a:rPr>
              <a:t>Рисовали совместно с детьми правила  безопасности</a:t>
            </a:r>
          </a:p>
        </p:txBody>
      </p:sp>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3718504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фотки 06_0.tmp"/>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936" y="1269633"/>
            <a:ext cx="3264564" cy="244842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фотки 03_0.t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6020" y="4136199"/>
            <a:ext cx="3476410" cy="23516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фотки 01_0.t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00790" flipH="1">
            <a:off x="6067039" y="3643880"/>
            <a:ext cx="2272103" cy="278605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фотки 01_0.t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2066" y="1357298"/>
            <a:ext cx="3262334" cy="228601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13960" y="3730097"/>
            <a:ext cx="3100529" cy="369332"/>
          </a:xfrm>
          <a:prstGeom prst="rect">
            <a:avLst/>
          </a:prstGeom>
          <a:noFill/>
        </p:spPr>
        <p:txBody>
          <a:bodyPr wrap="none" rtlCol="0">
            <a:spAutoFit/>
          </a:bodyPr>
          <a:lstStyle/>
          <a:p>
            <a:r>
              <a:rPr lang="ru-RU" b="1" dirty="0">
                <a:latin typeface="Comic Sans MS" pitchFamily="66" charset="0"/>
              </a:rPr>
              <a:t>Пекли пирог с яблоками</a:t>
            </a:r>
          </a:p>
        </p:txBody>
      </p:sp>
      <p:sp>
        <p:nvSpPr>
          <p:cNvPr id="7" name="TextBox 6"/>
          <p:cNvSpPr txBox="1"/>
          <p:nvPr/>
        </p:nvSpPr>
        <p:spPr>
          <a:xfrm>
            <a:off x="4286248" y="3714752"/>
            <a:ext cx="2643206" cy="646331"/>
          </a:xfrm>
          <a:prstGeom prst="rect">
            <a:avLst/>
          </a:prstGeom>
          <a:noFill/>
        </p:spPr>
        <p:txBody>
          <a:bodyPr wrap="square" rtlCol="0">
            <a:spAutoFit/>
          </a:bodyPr>
          <a:lstStyle/>
          <a:p>
            <a:r>
              <a:rPr lang="ru-RU" b="1" dirty="0">
                <a:latin typeface="Comic Sans MS" pitchFamily="66" charset="0"/>
              </a:rPr>
              <a:t>Делали пюре из яблок и моркови</a:t>
            </a:r>
          </a:p>
        </p:txBody>
      </p:sp>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0" name="TextBox 9"/>
          <p:cNvSpPr txBox="1"/>
          <p:nvPr/>
        </p:nvSpPr>
        <p:spPr>
          <a:xfrm>
            <a:off x="1492897" y="108547"/>
            <a:ext cx="7138493" cy="1200329"/>
          </a:xfrm>
          <a:prstGeom prst="rect">
            <a:avLst/>
          </a:prstGeom>
          <a:noFill/>
        </p:spPr>
        <p:txBody>
          <a:bodyPr wrap="none" rtlCol="0">
            <a:spAutoFit/>
          </a:bodyPr>
          <a:lstStyle/>
          <a:p>
            <a:r>
              <a:rPr lang="ru-RU" sz="3600" b="1" dirty="0">
                <a:solidFill>
                  <a:srgbClr val="FF0000"/>
                </a:solidFill>
                <a:effectLst>
                  <a:glow rad="101600">
                    <a:schemeClr val="accent2">
                      <a:satMod val="175000"/>
                      <a:alpha val="40000"/>
                    </a:schemeClr>
                  </a:glow>
                </a:effectLst>
                <a:latin typeface="Georgia" pitchFamily="18" charset="0"/>
              </a:rPr>
              <a:t>ДЕЯТЕЛЬНОСТЬ В ЦЕНТРЕ</a:t>
            </a:r>
          </a:p>
          <a:p>
            <a:r>
              <a:rPr lang="ru-RU" sz="3600" b="1" dirty="0">
                <a:solidFill>
                  <a:srgbClr val="FF0000"/>
                </a:solidFill>
                <a:effectLst>
                  <a:glow rad="101600">
                    <a:schemeClr val="accent2">
                      <a:satMod val="175000"/>
                      <a:alpha val="40000"/>
                    </a:schemeClr>
                  </a:glow>
                </a:effectLst>
                <a:latin typeface="Georgia" pitchFamily="18" charset="0"/>
              </a:rPr>
              <a:t>         «КУЛИНАРИИ»</a:t>
            </a:r>
          </a:p>
        </p:txBody>
      </p:sp>
      <p:pic>
        <p:nvPicPr>
          <p:cNvPr id="11" name="Picture 2" descr="J:\КАРТИНКИ ДЛЯ САДА\ПОВАРЯТА\arton26.jp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98992" l="3922" r="99346">
                        <a14:foregroundMark x1="13399" y1="17128" x2="13399" y2="17128"/>
                        <a14:foregroundMark x1="9804" y1="20403" x2="9804" y2="20403"/>
                        <a14:foregroundMark x1="6863" y1="26952" x2="6863" y2="26952"/>
                        <a14:foregroundMark x1="12418" y1="35013" x2="12418" y2="35013"/>
                        <a14:foregroundMark x1="15359" y1="58438" x2="15359" y2="58438"/>
                        <a14:foregroundMark x1="11111" y1="55919" x2="11111" y2="55919"/>
                        <a14:foregroundMark x1="12418" y1="56675" x2="12418" y2="56675"/>
                        <a14:foregroundMark x1="14052" y1="57683" x2="14052" y2="57683"/>
                        <a14:foregroundMark x1="10131" y1="76322" x2="10131" y2="76322"/>
                        <a14:foregroundMark x1="5556" y1="76826" x2="5556" y2="76826"/>
                        <a14:foregroundMark x1="15359" y1="80353" x2="15359" y2="80353"/>
                        <a14:foregroundMark x1="17974" y1="83375" x2="17974" y2="83375"/>
                        <a14:foregroundMark x1="20261" y1="80856" x2="20261" y2="80856"/>
                        <a14:foregroundMark x1="15359" y1="83627" x2="15359" y2="83627"/>
                        <a14:foregroundMark x1="66340" y1="96725" x2="66340" y2="96725"/>
                        <a14:foregroundMark x1="63072" y1="96725" x2="63072" y2="96725"/>
                        <a14:foregroundMark x1="65686" y1="34005" x2="65686" y2="34005"/>
                        <a14:foregroundMark x1="70261" y1="36524" x2="70261" y2="36524"/>
                        <a14:foregroundMark x1="76144" y1="88413" x2="76144" y2="88413"/>
                        <a14:foregroundMark x1="80065" y1="93199" x2="80065" y2="93199"/>
                        <a14:foregroundMark x1="83007" y1="92191" x2="83007" y2="92191"/>
                        <a14:foregroundMark x1="74837" y1="85642" x2="74837" y2="85642"/>
                        <a14:foregroundMark x1="76471" y1="84635" x2="76471" y2="84635"/>
                        <a14:foregroundMark x1="87908" y1="86902" x2="87908" y2="86902"/>
                        <a14:foregroundMark x1="87908" y1="83375" x2="87908" y2="83375"/>
                        <a14:foregroundMark x1="17320" y1="71537" x2="17320" y2="71537"/>
                        <a14:foregroundMark x1="65686" y1="49874" x2="65686" y2="49874"/>
                        <a14:foregroundMark x1="61438" y1="59194" x2="61438" y2="59194"/>
                        <a14:foregroundMark x1="68301" y1="58438" x2="68301" y2="58438"/>
                        <a14:foregroundMark x1="22222" y1="66247" x2="22222" y2="66247"/>
                        <a14:backgroundMark x1="89869" y1="79345" x2="89869" y2="79345"/>
                        <a14:backgroundMark x1="91830" y1="80856" x2="91830" y2="80856"/>
                      </a14:backgroundRemoval>
                    </a14:imgEffect>
                  </a14:imgLayer>
                </a14:imgProps>
              </a:ext>
              <a:ext uri="{28A0092B-C50C-407E-A947-70E740481C1C}">
                <a14:useLocalDpi xmlns:a14="http://schemas.microsoft.com/office/drawing/2010/main"/>
              </a:ext>
            </a:extLst>
          </a:blip>
          <a:srcRect/>
          <a:stretch/>
        </p:blipFill>
        <p:spPr bwMode="auto">
          <a:xfrm>
            <a:off x="3362287" y="4461674"/>
            <a:ext cx="1690286" cy="219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6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212094" y="0"/>
            <a:ext cx="8173685"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txBox="1">
            <a:spLocks noChangeArrowheads="1"/>
          </p:cNvSpPr>
          <p:nvPr/>
        </p:nvSpPr>
        <p:spPr>
          <a:xfrm>
            <a:off x="857225" y="350908"/>
            <a:ext cx="7358114" cy="1143008"/>
          </a:xfrm>
          <a:prstGeom prst="rect">
            <a:avLst/>
          </a:prstGeom>
        </p:spPr>
        <p:txBody>
          <a:bodyPr/>
          <a:lstStyle/>
          <a:p>
            <a:pPr algn="ctr">
              <a:defRPr/>
            </a:pPr>
            <a:r>
              <a:rPr lang="en-US" sz="3200" b="1" kern="0" spc="-100" dirty="0">
                <a:ln w="3200">
                  <a:solidFill>
                    <a:srgbClr val="ECCEFA">
                      <a:shade val="75000"/>
                      <a:alpha val="25000"/>
                    </a:srgbClr>
                  </a:solidFill>
                  <a:prstDash val="solid"/>
                  <a:round/>
                </a:ln>
                <a:solidFill>
                  <a:srgbClr val="FF0000"/>
                </a:solidFill>
                <a:effectLst>
                  <a:glow rad="101600">
                    <a:srgbClr val="FFFF00">
                      <a:alpha val="40000"/>
                    </a:srgbClr>
                  </a:glow>
                  <a:outerShdw blurRad="50800" dist="38100" dir="18900000" algn="bl" rotWithShape="0">
                    <a:prstClr val="black">
                      <a:alpha val="40000"/>
                    </a:prstClr>
                  </a:outerShdw>
                </a:effectLst>
                <a:latin typeface="Georgia" pitchFamily="18" charset="0"/>
              </a:rPr>
              <a:t>I</a:t>
            </a:r>
            <a:r>
              <a:rPr lang="ru-RU" sz="3200" b="1" kern="0" spc="-100" dirty="0">
                <a:ln w="3200">
                  <a:solidFill>
                    <a:srgbClr val="ECCEFA">
                      <a:shade val="75000"/>
                      <a:alpha val="25000"/>
                    </a:srgbClr>
                  </a:solidFill>
                  <a:prstDash val="solid"/>
                  <a:round/>
                </a:ln>
                <a:solidFill>
                  <a:srgbClr val="FF0000"/>
                </a:solidFill>
                <a:effectLst>
                  <a:glow rad="101600">
                    <a:srgbClr val="FFFF00">
                      <a:alpha val="40000"/>
                    </a:srgbClr>
                  </a:glow>
                  <a:outerShdw blurRad="50800" dist="38100" dir="18900000" algn="bl" rotWithShape="0">
                    <a:prstClr val="black">
                      <a:alpha val="40000"/>
                    </a:prstClr>
                  </a:outerShdw>
                </a:effectLst>
                <a:latin typeface="Georgia" pitchFamily="18" charset="0"/>
              </a:rPr>
              <a:t> этап: Выбор темы</a:t>
            </a:r>
            <a:endParaRPr lang="ru-RU" sz="3200" b="1" kern="0" spc="-100" noProof="1">
              <a:ln w="3200">
                <a:solidFill>
                  <a:srgbClr val="ECCEFA">
                    <a:shade val="75000"/>
                    <a:alpha val="25000"/>
                  </a:srgbClr>
                </a:solidFill>
                <a:prstDash val="solid"/>
                <a:round/>
              </a:ln>
              <a:solidFill>
                <a:srgbClr val="FF0000"/>
              </a:solidFill>
              <a:effectLst>
                <a:glow rad="101600">
                  <a:srgbClr val="FFFF00">
                    <a:alpha val="40000"/>
                  </a:srgbClr>
                </a:glow>
                <a:outerShdw blurRad="50800" dist="38100" dir="18900000" algn="bl" rotWithShape="0">
                  <a:prstClr val="black">
                    <a:alpha val="40000"/>
                  </a:prstClr>
                </a:outerShdw>
              </a:effectLst>
              <a:latin typeface="Georgia" pitchFamily="18" charset="0"/>
            </a:endParaRPr>
          </a:p>
        </p:txBody>
      </p:sp>
      <p:sp>
        <p:nvSpPr>
          <p:cNvPr id="6" name="Рамка 5"/>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sp>
        <p:nvSpPr>
          <p:cNvPr id="7" name="Прямоугольник 6"/>
          <p:cNvSpPr/>
          <p:nvPr/>
        </p:nvSpPr>
        <p:spPr>
          <a:xfrm>
            <a:off x="357158" y="1857364"/>
            <a:ext cx="8393882" cy="4524315"/>
          </a:xfrm>
          <a:prstGeom prst="rect">
            <a:avLst/>
          </a:prstGeom>
        </p:spPr>
        <p:txBody>
          <a:bodyPr wrap="square">
            <a:spAutoFit/>
          </a:bodyPr>
          <a:lstStyle/>
          <a:p>
            <a:pPr lvl="0" algn="just">
              <a:defRPr/>
            </a:pPr>
            <a:r>
              <a:rPr lang="ru-RU" b="1" kern="0" dirty="0">
                <a:solidFill>
                  <a:prstClr val="black"/>
                </a:solidFill>
                <a:latin typeface="Comic Sans MS" pitchFamily="66" charset="0"/>
              </a:rPr>
              <a:t>Однажды Матвей принёс в группу детскую энциклопедию </a:t>
            </a:r>
            <a:r>
              <a:rPr lang="ru-RU" b="1" kern="0" dirty="0" err="1">
                <a:solidFill>
                  <a:prstClr val="black"/>
                </a:solidFill>
                <a:latin typeface="Comic Sans MS" pitchFamily="66" charset="0"/>
              </a:rPr>
              <a:t>Р.Ротенберга</a:t>
            </a:r>
            <a:r>
              <a:rPr lang="ru-RU" b="1" kern="0" dirty="0">
                <a:solidFill>
                  <a:prstClr val="black"/>
                </a:solidFill>
                <a:latin typeface="Comic Sans MS" pitchFamily="66" charset="0"/>
              </a:rPr>
              <a:t> «Расти здоровыми». Увидев, что дети заинтересовались этой темой мы предложили оставить книгу в группе, а в вечернее время стали её читать и разговаривать о здоровье человека. Дети делились своими впечатлениями о том, как с родителями проводили время с пользой для своего здоровья. Стали возникать споры, что важнее для сохранения здоровья, как сохранить свое здоровье. Мы поняли, что тема сохранения собственного здоровья для детей очень актуальна. Так появилась тема: «Моё здоровье». Мы начали рассматриваем различные вопросы: обязательно ли спать детям днём? Почему лекарство надо принимать по часам? Если не мыть руки, а овощи и фрукты вымыть -заболею или нет? Почему нельзя есть много сладкого? Что нужно делать, чтобы быть здоровым?  Нужно ли заниматься спортом? Зачем соблюдать режим дня? Как правильно питаться? Какие продукты наиболее вредны для организма и почему? и т.д. Использовали метод трёх вопросов?</a:t>
            </a:r>
          </a:p>
        </p:txBody>
      </p:sp>
    </p:spTree>
    <p:extLst>
      <p:ext uri="{BB962C8B-B14F-4D97-AF65-F5344CB8AC3E}">
        <p14:creationId xmlns:p14="http://schemas.microsoft.com/office/powerpoint/2010/main" val="2416849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_0.tmp"/>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20" y="1412776"/>
            <a:ext cx="3350176" cy="224108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Изображе_0.t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13479" y="2996952"/>
            <a:ext cx="2406370" cy="285619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Изображе_0.t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20" y="4109694"/>
            <a:ext cx="3456384" cy="231213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5"/>
          <p:cNvSpPr txBox="1">
            <a:spLocks noChangeArrowheads="1"/>
          </p:cNvSpPr>
          <p:nvPr/>
        </p:nvSpPr>
        <p:spPr bwMode="auto">
          <a:xfrm>
            <a:off x="3742104" y="1459786"/>
            <a:ext cx="281401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400" b="1" dirty="0">
                <a:solidFill>
                  <a:prstClr val="black"/>
                </a:solidFill>
                <a:latin typeface="Comic Sans MS" pitchFamily="66" charset="0"/>
              </a:rPr>
              <a:t>Еще одна любимая игра - «Магазин»:  у нас всё по – настоящему - продавцы и покупатели, товар, касса, деньги и общение</a:t>
            </a:r>
          </a:p>
        </p:txBody>
      </p:sp>
      <p:sp>
        <p:nvSpPr>
          <p:cNvPr id="6" name="Рамка 5"/>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pic>
        <p:nvPicPr>
          <p:cNvPr id="7" name="Рисунок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42266" y="3907108"/>
            <a:ext cx="2815984" cy="27173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6700" y="1459786"/>
            <a:ext cx="2571919" cy="219862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85720" y="212447"/>
            <a:ext cx="9542864" cy="1200329"/>
          </a:xfrm>
          <a:prstGeom prst="rect">
            <a:avLst/>
          </a:prstGeom>
          <a:noFill/>
        </p:spPr>
        <p:txBody>
          <a:bodyPr wrap="square" rtlCol="0">
            <a:spAutoFit/>
          </a:bodyPr>
          <a:lstStyle/>
          <a:p>
            <a:r>
              <a:rPr lang="ru-RU" sz="3600" b="1" dirty="0">
                <a:solidFill>
                  <a:srgbClr val="FF0000"/>
                </a:solidFill>
                <a:effectLst>
                  <a:glow rad="101600">
                    <a:srgbClr val="5ECCF3">
                      <a:satMod val="175000"/>
                      <a:alpha val="40000"/>
                    </a:srgbClr>
                  </a:glow>
                </a:effectLst>
                <a:latin typeface="Georgia" pitchFamily="18" charset="0"/>
              </a:rPr>
              <a:t>     ДЕЯТЕЛЬНОСТЬ В ЦЕНТРЕ</a:t>
            </a:r>
          </a:p>
          <a:p>
            <a:r>
              <a:rPr lang="ru-RU" sz="3600" b="1" dirty="0">
                <a:solidFill>
                  <a:srgbClr val="FF0000"/>
                </a:solidFill>
                <a:effectLst>
                  <a:glow rad="101600">
                    <a:srgbClr val="5ECCF3">
                      <a:satMod val="175000"/>
                      <a:alpha val="40000"/>
                    </a:srgbClr>
                  </a:glow>
                </a:effectLst>
                <a:latin typeface="Georgia" pitchFamily="18" charset="0"/>
              </a:rPr>
              <a:t> «СЮЖЕТНО–РОЛЕВОЙ ИГРЫ»</a:t>
            </a:r>
          </a:p>
        </p:txBody>
      </p:sp>
    </p:spTree>
    <p:extLst>
      <p:ext uri="{BB962C8B-B14F-4D97-AF65-F5344CB8AC3E}">
        <p14:creationId xmlns:p14="http://schemas.microsoft.com/office/powerpoint/2010/main" val="43158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t="14026" r="15385"/>
          <a:stretch/>
        </p:blipFill>
        <p:spPr>
          <a:xfrm>
            <a:off x="323527" y="335203"/>
            <a:ext cx="2794703" cy="212972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6782" y="3756248"/>
            <a:ext cx="3388556" cy="254141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5" cstate="email">
            <a:extLst>
              <a:ext uri="{28A0092B-C50C-407E-A947-70E740481C1C}">
                <a14:useLocalDpi xmlns:a14="http://schemas.microsoft.com/office/drawing/2010/main"/>
              </a:ext>
            </a:extLst>
          </a:blip>
          <a:srcRect b="-2249"/>
          <a:stretch/>
        </p:blipFill>
        <p:spPr>
          <a:xfrm>
            <a:off x="289038" y="3756248"/>
            <a:ext cx="2468887" cy="267330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9" name="Рисунок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675290">
            <a:off x="2834902" y="4138607"/>
            <a:ext cx="2594363" cy="194577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5489940" y="301734"/>
            <a:ext cx="3384533" cy="25384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22581" b="98015" l="30000" r="76167"/>
                    </a14:imgEffect>
                  </a14:imgLayer>
                </a14:imgProps>
              </a:ext>
              <a:ext uri="{28A0092B-C50C-407E-A947-70E740481C1C}">
                <a14:useLocalDpi xmlns:a14="http://schemas.microsoft.com/office/drawing/2010/main"/>
              </a:ext>
            </a:extLst>
          </a:blip>
          <a:srcRect l="29363" t="18670" r="23101"/>
          <a:stretch/>
        </p:blipFill>
        <p:spPr>
          <a:xfrm>
            <a:off x="7161060" y="2415618"/>
            <a:ext cx="1763688" cy="2026763"/>
          </a:xfrm>
          <a:prstGeom prst="rect">
            <a:avLst/>
          </a:prstGeom>
        </p:spPr>
      </p:pic>
      <p:pic>
        <p:nvPicPr>
          <p:cNvPr id="10" name="Рисунок 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15797509">
            <a:off x="3051252" y="547862"/>
            <a:ext cx="2594272" cy="210201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14282" y="3039934"/>
            <a:ext cx="7858212" cy="646331"/>
          </a:xfrm>
          <a:prstGeom prst="rect">
            <a:avLst/>
          </a:prstGeom>
          <a:noFill/>
        </p:spPr>
        <p:txBody>
          <a:bodyPr wrap="square" rtlCol="0">
            <a:spAutoFit/>
          </a:bodyPr>
          <a:lstStyle/>
          <a:p>
            <a:r>
              <a:rPr lang="ru-RU" b="1" dirty="0">
                <a:latin typeface="Comic Sans MS" pitchFamily="66" charset="0"/>
              </a:rPr>
              <a:t>Самостоятельная деятельность – сюжетно - ролевые игры:</a:t>
            </a:r>
          </a:p>
          <a:p>
            <a:r>
              <a:rPr lang="ru-RU" b="1" dirty="0">
                <a:latin typeface="Comic Sans MS" pitchFamily="66" charset="0"/>
              </a:rPr>
              <a:t> «Поликлиника, «Парикмахерская».</a:t>
            </a:r>
          </a:p>
        </p:txBody>
      </p:sp>
    </p:spTree>
    <p:extLst>
      <p:ext uri="{BB962C8B-B14F-4D97-AF65-F5344CB8AC3E}">
        <p14:creationId xmlns:p14="http://schemas.microsoft.com/office/powerpoint/2010/main" val="2916185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380" y="3789040"/>
            <a:ext cx="3706876" cy="27801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75922" y="4024904"/>
            <a:ext cx="3756656" cy="262223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011" y="303988"/>
            <a:ext cx="4014957" cy="266618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70299" y="303989"/>
            <a:ext cx="3887787" cy="258173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10"/>
          <p:cNvSpPr txBox="1">
            <a:spLocks noChangeArrowheads="1"/>
          </p:cNvSpPr>
          <p:nvPr/>
        </p:nvSpPr>
        <p:spPr bwMode="auto">
          <a:xfrm>
            <a:off x="428596" y="3130915"/>
            <a:ext cx="86398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600" b="1" dirty="0">
                <a:latin typeface="Comic Sans MS" pitchFamily="66" charset="0"/>
              </a:rPr>
              <a:t>Дети любят играть  в сюжетно-ролевые игры: «Больница», «Аптека», «Семья», используя приобретённые знания и личный опыт</a:t>
            </a:r>
          </a:p>
        </p:txBody>
      </p:sp>
      <p:sp>
        <p:nvSpPr>
          <p:cNvPr id="7" name="Рамка 6"/>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8" name="Picture 5" descr="C:\Users\Lenovo PC\Downloads\LiWtl.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73656" y="4277351"/>
            <a:ext cx="2420624" cy="231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919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7301" y="188640"/>
            <a:ext cx="8926996"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347399" y="476672"/>
            <a:ext cx="6449201" cy="1323439"/>
          </a:xfrm>
          <a:prstGeom prst="rect">
            <a:avLst/>
          </a:prstGeom>
        </p:spPr>
        <p:txBody>
          <a:bodyPr wrap="none">
            <a:spAutoFit/>
          </a:bodyPr>
          <a:lstStyle/>
          <a:p>
            <a:r>
              <a:rPr lang="en-US" sz="4000" b="1" dirty="0">
                <a:solidFill>
                  <a:srgbClr val="FF0000"/>
                </a:solidFill>
                <a:effectLst>
                  <a:glow rad="101600">
                    <a:schemeClr val="accent3">
                      <a:satMod val="175000"/>
                      <a:alpha val="40000"/>
                    </a:schemeClr>
                  </a:glow>
                </a:effectLst>
                <a:latin typeface="Georgia" pitchFamily="18" charset="0"/>
              </a:rPr>
              <a:t>V </a:t>
            </a:r>
            <a:r>
              <a:rPr lang="ru-RU" sz="4000" b="1" dirty="0">
                <a:solidFill>
                  <a:srgbClr val="FF0000"/>
                </a:solidFill>
                <a:effectLst>
                  <a:glow rad="101600">
                    <a:schemeClr val="accent3">
                      <a:satMod val="175000"/>
                      <a:alpha val="40000"/>
                    </a:schemeClr>
                  </a:glow>
                </a:effectLst>
                <a:latin typeface="Georgia" pitchFamily="18" charset="0"/>
              </a:rPr>
              <a:t>этап</a:t>
            </a:r>
            <a:r>
              <a:rPr lang="en-US" sz="4000" b="1" dirty="0">
                <a:solidFill>
                  <a:srgbClr val="FF0000"/>
                </a:solidFill>
                <a:effectLst>
                  <a:glow rad="101600">
                    <a:schemeClr val="accent3">
                      <a:satMod val="175000"/>
                      <a:alpha val="40000"/>
                    </a:schemeClr>
                  </a:glow>
                </a:effectLst>
                <a:latin typeface="Georgia" pitchFamily="18" charset="0"/>
              </a:rPr>
              <a:t>– </a:t>
            </a:r>
            <a:endParaRPr lang="ru-RU" sz="4000" b="1" dirty="0">
              <a:solidFill>
                <a:srgbClr val="FF0000"/>
              </a:solidFill>
              <a:effectLst>
                <a:glow rad="101600">
                  <a:schemeClr val="accent3">
                    <a:satMod val="175000"/>
                    <a:alpha val="40000"/>
                  </a:schemeClr>
                </a:glow>
              </a:effectLst>
              <a:latin typeface="Georgia" pitchFamily="18" charset="0"/>
            </a:endParaRPr>
          </a:p>
          <a:p>
            <a:r>
              <a:rPr lang="ru-RU" sz="4000" b="1" dirty="0">
                <a:solidFill>
                  <a:srgbClr val="FF0000"/>
                </a:solidFill>
                <a:effectLst>
                  <a:glow rad="101600">
                    <a:schemeClr val="accent3">
                      <a:satMod val="175000"/>
                      <a:alpha val="40000"/>
                    </a:schemeClr>
                  </a:glow>
                </a:effectLst>
                <a:latin typeface="Georgia" pitchFamily="18" charset="0"/>
              </a:rPr>
              <a:t>презентация проектов</a:t>
            </a:r>
          </a:p>
        </p:txBody>
      </p:sp>
      <p:pic>
        <p:nvPicPr>
          <p:cNvPr id="5" name="Picture 3" descr="C:\Users\Lenovo PC\Downloads\дети.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351" l="1000" r="100000">
                        <a14:foregroundMark x1="51500" y1="69805" x2="51500" y2="69805"/>
                        <a14:foregroundMark x1="49750" y1="65260" x2="49750" y2="65260"/>
                        <a14:foregroundMark x1="46750" y1="69805" x2="46750" y2="69805"/>
                        <a14:foregroundMark x1="54500" y1="70455" x2="54500" y2="70455"/>
                        <a14:foregroundMark x1="54250" y1="72403" x2="54250" y2="72403"/>
                        <a14:foregroundMark x1="45750" y1="71104" x2="45750" y2="71104"/>
                        <a14:foregroundMark x1="45750" y1="68506" x2="45750" y2="68506"/>
                        <a14:foregroundMark x1="14250" y1="88636" x2="14250" y2="88636"/>
                        <a14:foregroundMark x1="24000" y1="41883" x2="24000" y2="41883"/>
                        <a14:foregroundMark x1="23500" y1="40260" x2="25500" y2="40584"/>
                        <a14:foregroundMark x1="19750" y1="44156" x2="19750" y2="44156"/>
                        <a14:foregroundMark x1="14250" y1="44481" x2="14500" y2="45455"/>
                      </a14:backgroundRemoval>
                    </a14:imgEffect>
                  </a14:imgLayer>
                </a14:imgProps>
              </a:ext>
              <a:ext uri="{28A0092B-C50C-407E-A947-70E740481C1C}">
                <a14:useLocalDpi xmlns:a14="http://schemas.microsoft.com/office/drawing/2010/main"/>
              </a:ext>
            </a:extLst>
          </a:blip>
          <a:srcRect/>
          <a:stretch>
            <a:fillRect/>
          </a:stretch>
        </p:blipFill>
        <p:spPr bwMode="auto">
          <a:xfrm>
            <a:off x="1777311" y="2420888"/>
            <a:ext cx="5589376" cy="43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1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7990" y="4245993"/>
            <a:ext cx="2083389" cy="227687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435290" y="41746"/>
            <a:ext cx="8273419" cy="523220"/>
          </a:xfrm>
          <a:prstGeom prst="rect">
            <a:avLst/>
          </a:prstGeom>
        </p:spPr>
        <p:txBody>
          <a:bodyPr wrap="none">
            <a:spAutoFit/>
          </a:bodyPr>
          <a:lstStyle/>
          <a:p>
            <a:r>
              <a:rPr lang="ru-RU" sz="2800" b="1" dirty="0">
                <a:solidFill>
                  <a:srgbClr val="C00000"/>
                </a:solidFill>
                <a:effectLst>
                  <a:glow rad="101600">
                    <a:schemeClr val="accent3">
                      <a:satMod val="175000"/>
                      <a:alpha val="40000"/>
                    </a:schemeClr>
                  </a:glow>
                </a:effectLst>
                <a:latin typeface="Georgia" pitchFamily="18" charset="0"/>
              </a:rPr>
              <a:t>Проект «Вредные и полезные продукты» </a:t>
            </a:r>
          </a:p>
        </p:txBody>
      </p:sp>
      <p:sp>
        <p:nvSpPr>
          <p:cNvPr id="4" name="TextBox 11"/>
          <p:cNvSpPr txBox="1">
            <a:spLocks noChangeArrowheads="1"/>
          </p:cNvSpPr>
          <p:nvPr/>
        </p:nvSpPr>
        <p:spPr bwMode="auto">
          <a:xfrm>
            <a:off x="-264560" y="3429000"/>
            <a:ext cx="26642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r>
              <a:rPr lang="ru-RU" sz="1400" b="1" dirty="0">
                <a:solidFill>
                  <a:prstClr val="black"/>
                </a:solidFill>
                <a:latin typeface="Comic Sans MS" pitchFamily="66" charset="0"/>
              </a:rPr>
              <a:t>Страничка из книги выполнена Алисой А. и её папой</a:t>
            </a:r>
          </a:p>
        </p:txBody>
      </p:sp>
      <p:pic>
        <p:nvPicPr>
          <p:cNvPr id="5" name="Рисунок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455257" y="1069953"/>
            <a:ext cx="2889028" cy="190301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80586" y="922710"/>
            <a:ext cx="2766102" cy="207457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l="11785" b="14615"/>
          <a:stretch/>
        </p:blipFill>
        <p:spPr>
          <a:xfrm rot="5786874">
            <a:off x="4492979" y="2079869"/>
            <a:ext cx="2583020" cy="187511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rot="4619632">
            <a:off x="2127240" y="2408210"/>
            <a:ext cx="2583019" cy="19372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1"/>
          <p:cNvSpPr txBox="1">
            <a:spLocks noChangeArrowheads="1"/>
          </p:cNvSpPr>
          <p:nvPr/>
        </p:nvSpPr>
        <p:spPr bwMode="auto">
          <a:xfrm>
            <a:off x="2285984" y="4857760"/>
            <a:ext cx="2907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r>
              <a:rPr lang="ru-RU" sz="1400" b="1" dirty="0">
                <a:solidFill>
                  <a:prstClr val="black"/>
                </a:solidFill>
                <a:latin typeface="Comic Sans MS" pitchFamily="66" charset="0"/>
              </a:rPr>
              <a:t>Странички из книги Мелании Д. и Вани П.</a:t>
            </a:r>
          </a:p>
        </p:txBody>
      </p:sp>
      <p:sp>
        <p:nvSpPr>
          <p:cNvPr id="12" name="Рамка 11"/>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3" name="TextBox 11"/>
          <p:cNvSpPr txBox="1">
            <a:spLocks noChangeArrowheads="1"/>
          </p:cNvSpPr>
          <p:nvPr/>
        </p:nvSpPr>
        <p:spPr bwMode="auto">
          <a:xfrm>
            <a:off x="6705422" y="3594864"/>
            <a:ext cx="24385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r>
              <a:rPr lang="ru-RU" sz="1400" b="1" dirty="0">
                <a:solidFill>
                  <a:prstClr val="black"/>
                </a:solidFill>
                <a:latin typeface="Comic Sans MS" pitchFamily="66" charset="0"/>
              </a:rPr>
              <a:t>Страничка из книги выполнена Маратом А. и его мамой</a:t>
            </a:r>
          </a:p>
        </p:txBody>
      </p:sp>
      <p:pic>
        <p:nvPicPr>
          <p:cNvPr id="14" name="Рисунок 13"/>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581935">
            <a:off x="4873539" y="4305947"/>
            <a:ext cx="2371024" cy="177826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1"/>
          <p:cNvSpPr txBox="1">
            <a:spLocks noChangeArrowheads="1"/>
          </p:cNvSpPr>
          <p:nvPr/>
        </p:nvSpPr>
        <p:spPr bwMode="auto">
          <a:xfrm>
            <a:off x="4707824" y="6425967"/>
            <a:ext cx="329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r>
              <a:rPr lang="ru-RU" sz="1400" b="1" dirty="0">
                <a:solidFill>
                  <a:prstClr val="black"/>
                </a:solidFill>
                <a:latin typeface="Comic Sans MS" pitchFamily="66" charset="0"/>
              </a:rPr>
              <a:t>Страничка из книги Нади Н.</a:t>
            </a:r>
          </a:p>
        </p:txBody>
      </p:sp>
      <p:sp>
        <p:nvSpPr>
          <p:cNvPr id="2" name="TextBox 12"/>
          <p:cNvSpPr txBox="1">
            <a:spLocks noChangeArrowheads="1"/>
          </p:cNvSpPr>
          <p:nvPr/>
        </p:nvSpPr>
        <p:spPr bwMode="auto">
          <a:xfrm>
            <a:off x="2446331" y="563576"/>
            <a:ext cx="45633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2000" b="1" dirty="0">
                <a:solidFill>
                  <a:prstClr val="black"/>
                </a:solidFill>
                <a:latin typeface="Comic Sans MS" pitchFamily="66" charset="0"/>
              </a:rPr>
              <a:t>Семейные мини проекты о полезных и вредных свойствами некоторых продуктов</a:t>
            </a:r>
          </a:p>
        </p:txBody>
      </p:sp>
    </p:spTree>
    <p:extLst>
      <p:ext uri="{BB962C8B-B14F-4D97-AF65-F5344CB8AC3E}">
        <p14:creationId xmlns:p14="http://schemas.microsoft.com/office/powerpoint/2010/main" val="333205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4356" t="6435" r="5771" b="6027"/>
          <a:stretch/>
        </p:blipFill>
        <p:spPr>
          <a:xfrm rot="5400000">
            <a:off x="-63915" y="945068"/>
            <a:ext cx="2701637" cy="197361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2219738" y="930431"/>
            <a:ext cx="2688299" cy="201622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763688" y="107340"/>
            <a:ext cx="6647974" cy="369332"/>
          </a:xfrm>
          <a:prstGeom prst="rect">
            <a:avLst/>
          </a:prstGeom>
          <a:noFill/>
        </p:spPr>
        <p:txBody>
          <a:bodyPr wrap="none" rtlCol="0">
            <a:spAutoFit/>
          </a:bodyPr>
          <a:lstStyle/>
          <a:p>
            <a:r>
              <a:rPr lang="ru-RU" b="1" dirty="0">
                <a:solidFill>
                  <a:prstClr val="black"/>
                </a:solidFill>
                <a:latin typeface="Comic Sans MS" pitchFamily="66" charset="0"/>
              </a:rPr>
              <a:t>Странички  из  книги «Вредные и полезные продукты»</a:t>
            </a:r>
          </a:p>
        </p:txBody>
      </p:sp>
      <p:pic>
        <p:nvPicPr>
          <p:cNvPr id="5" name="Рисунок 4"/>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697" r="5909"/>
          <a:stretch/>
        </p:blipFill>
        <p:spPr>
          <a:xfrm>
            <a:off x="316740" y="3886508"/>
            <a:ext cx="3247147" cy="233731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018398" y="3429000"/>
            <a:ext cx="2101857" cy="307777"/>
          </a:xfrm>
          <a:prstGeom prst="rect">
            <a:avLst/>
          </a:prstGeom>
          <a:noFill/>
        </p:spPr>
        <p:txBody>
          <a:bodyPr wrap="none" rtlCol="0">
            <a:spAutoFit/>
          </a:bodyPr>
          <a:lstStyle/>
          <a:p>
            <a:r>
              <a:rPr lang="ru-RU" sz="1400" b="1" dirty="0">
                <a:solidFill>
                  <a:prstClr val="black"/>
                </a:solidFill>
                <a:latin typeface="Comic Sans MS" pitchFamily="66" charset="0"/>
              </a:rPr>
              <a:t>Странички Данила С.</a:t>
            </a:r>
          </a:p>
        </p:txBody>
      </p:sp>
      <p:sp>
        <p:nvSpPr>
          <p:cNvPr id="7" name="TextBox 6"/>
          <p:cNvSpPr txBox="1"/>
          <p:nvPr/>
        </p:nvSpPr>
        <p:spPr>
          <a:xfrm>
            <a:off x="742722" y="6343073"/>
            <a:ext cx="2250937" cy="307777"/>
          </a:xfrm>
          <a:prstGeom prst="rect">
            <a:avLst/>
          </a:prstGeom>
          <a:noFill/>
        </p:spPr>
        <p:txBody>
          <a:bodyPr wrap="none" rtlCol="0">
            <a:spAutoFit/>
          </a:bodyPr>
          <a:lstStyle/>
          <a:p>
            <a:r>
              <a:rPr lang="ru-RU" sz="1400" b="1" dirty="0">
                <a:solidFill>
                  <a:prstClr val="black"/>
                </a:solidFill>
                <a:latin typeface="Comic Sans MS" pitchFamily="66" charset="0"/>
              </a:rPr>
              <a:t>Страничка Мелании Д.</a:t>
            </a:r>
          </a:p>
        </p:txBody>
      </p:sp>
      <p:pic>
        <p:nvPicPr>
          <p:cNvPr id="8" name="Рисунок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4461652" y="955118"/>
            <a:ext cx="2622465" cy="196684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918947" y="3353362"/>
            <a:ext cx="1941557" cy="307777"/>
          </a:xfrm>
          <a:prstGeom prst="rect">
            <a:avLst/>
          </a:prstGeom>
          <a:noFill/>
        </p:spPr>
        <p:txBody>
          <a:bodyPr wrap="none" rtlCol="0">
            <a:spAutoFit/>
          </a:bodyPr>
          <a:lstStyle/>
          <a:p>
            <a:r>
              <a:rPr lang="ru-RU" sz="1400" b="1" dirty="0">
                <a:solidFill>
                  <a:prstClr val="black"/>
                </a:solidFill>
                <a:latin typeface="Comic Sans MS" pitchFamily="66" charset="0"/>
              </a:rPr>
              <a:t>Страничка Лизы Ш.</a:t>
            </a:r>
          </a:p>
        </p:txBody>
      </p:sp>
      <p:pic>
        <p:nvPicPr>
          <p:cNvPr id="10" name="Рисунок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6619444" y="1085126"/>
            <a:ext cx="2491695" cy="186877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6930906" y="3355732"/>
            <a:ext cx="2037737" cy="307777"/>
          </a:xfrm>
          <a:prstGeom prst="rect">
            <a:avLst/>
          </a:prstGeom>
          <a:noFill/>
        </p:spPr>
        <p:txBody>
          <a:bodyPr wrap="none" rtlCol="0">
            <a:spAutoFit/>
          </a:bodyPr>
          <a:lstStyle/>
          <a:p>
            <a:r>
              <a:rPr lang="ru-RU" sz="1400" b="1" dirty="0">
                <a:solidFill>
                  <a:prstClr val="black"/>
                </a:solidFill>
                <a:latin typeface="Comic Sans MS" pitchFamily="66" charset="0"/>
              </a:rPr>
              <a:t>Страничка Алисы А.</a:t>
            </a:r>
          </a:p>
        </p:txBody>
      </p:sp>
      <p:sp>
        <p:nvSpPr>
          <p:cNvPr id="12" name="Рамка 11"/>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2050" name="Picture 2" descr="C:\Documents and Settings\Admin\Мои документы\Мои рисунки\детский сад 14 ГОД 053.jp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t="4356"/>
          <a:stretch/>
        </p:blipFill>
        <p:spPr bwMode="auto">
          <a:xfrm>
            <a:off x="4617246" y="3776481"/>
            <a:ext cx="3749640" cy="268993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58016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024101" y="4045892"/>
            <a:ext cx="3036372" cy="22772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251520" y="260648"/>
            <a:ext cx="9046066" cy="461665"/>
          </a:xfrm>
          <a:prstGeom prst="rect">
            <a:avLst/>
          </a:prstGeom>
        </p:spPr>
        <p:txBody>
          <a:bodyPr wrap="none">
            <a:spAutoFit/>
          </a:bodyPr>
          <a:lstStyle/>
          <a:p>
            <a:r>
              <a:rPr lang="ru-RU" sz="2400" b="1" dirty="0">
                <a:solidFill>
                  <a:srgbClr val="C00000"/>
                </a:solidFill>
                <a:effectLst>
                  <a:glow rad="101600">
                    <a:schemeClr val="accent3">
                      <a:satMod val="175000"/>
                      <a:alpha val="40000"/>
                    </a:schemeClr>
                  </a:glow>
                </a:effectLst>
                <a:latin typeface="Georgia" pitchFamily="18" charset="0"/>
              </a:rPr>
              <a:t>Проект «Вредные факторы, влияющие на здоровье» </a:t>
            </a:r>
          </a:p>
        </p:txBody>
      </p:sp>
      <p:pic>
        <p:nvPicPr>
          <p:cNvPr id="3" name="Рисунок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5400000">
            <a:off x="-99587" y="1475850"/>
            <a:ext cx="2808855" cy="210664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44854" y="1390734"/>
            <a:ext cx="3035829" cy="227687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111128" y="1369733"/>
            <a:ext cx="3059831" cy="229487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531293" y="4360532"/>
            <a:ext cx="3131840" cy="23488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Рамка 8"/>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10" name="Picture 7" descr="C:\Users\Lenovo PC\Downloads\69261128_08.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00708" y="5104651"/>
            <a:ext cx="1700497" cy="175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61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272" y="307166"/>
            <a:ext cx="3072342" cy="23042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715008" y="2928934"/>
            <a:ext cx="3198913" cy="1200329"/>
          </a:xfrm>
          <a:prstGeom prst="rect">
            <a:avLst/>
          </a:prstGeom>
          <a:noFill/>
        </p:spPr>
        <p:txBody>
          <a:bodyPr wrap="square" rtlCol="0">
            <a:spAutoFit/>
          </a:bodyPr>
          <a:lstStyle/>
          <a:p>
            <a:r>
              <a:rPr lang="ru-RU" b="1" dirty="0">
                <a:latin typeface="Comic Sans MS" pitchFamily="66" charset="0"/>
              </a:rPr>
              <a:t>Дети ежедневно заботятся о чистоте в группе, с большим удовольствием   делают влажную уборку</a:t>
            </a:r>
          </a:p>
        </p:txBody>
      </p:sp>
      <p:pic>
        <p:nvPicPr>
          <p:cNvPr id="4" name="Рисунок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3848" y="1844824"/>
            <a:ext cx="2236129" cy="313918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7637" y="248850"/>
            <a:ext cx="3227851" cy="24208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3343" y="3653087"/>
            <a:ext cx="3070417" cy="28076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C:\Users\Lenovo PC\Downloads\410620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94743" y="4005064"/>
            <a:ext cx="2949934" cy="2673379"/>
          </a:xfrm>
          <a:prstGeom prst="rect">
            <a:avLst/>
          </a:prstGeom>
          <a:noFill/>
          <a:extLst>
            <a:ext uri="{909E8E84-426E-40DD-AFC4-6F175D3DCCD1}">
              <a14:hiddenFill xmlns:a14="http://schemas.microsoft.com/office/drawing/2010/main">
                <a:solidFill>
                  <a:srgbClr val="FFFFFF"/>
                </a:solidFill>
              </a14:hiddenFill>
            </a:ext>
          </a:extLst>
        </p:spPr>
      </p:pic>
      <p:sp>
        <p:nvSpPr>
          <p:cNvPr id="9" name="Рамка 8"/>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621641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220" y="332656"/>
            <a:ext cx="6213560" cy="1323439"/>
          </a:xfrm>
          <a:prstGeom prst="rect">
            <a:avLst/>
          </a:prstGeom>
          <a:noFill/>
        </p:spPr>
        <p:txBody>
          <a:bodyPr wrap="none" rtlCol="0">
            <a:spAutoFit/>
          </a:bodyPr>
          <a:lstStyle/>
          <a:p>
            <a:r>
              <a:rPr lang="ru-RU" sz="4000" b="1" dirty="0">
                <a:solidFill>
                  <a:srgbClr val="FF0000"/>
                </a:solidFill>
                <a:effectLst>
                  <a:glow rad="101600">
                    <a:schemeClr val="accent3">
                      <a:satMod val="175000"/>
                      <a:alpha val="40000"/>
                    </a:schemeClr>
                  </a:glow>
                </a:effectLst>
                <a:latin typeface="Georgia" pitchFamily="18" charset="0"/>
              </a:rPr>
              <a:t>ОЗДОРОВИТЕЛЬНАЯ</a:t>
            </a:r>
          </a:p>
          <a:p>
            <a:r>
              <a:rPr lang="ru-RU" sz="4000" b="1" dirty="0">
                <a:solidFill>
                  <a:srgbClr val="FF0000"/>
                </a:solidFill>
                <a:effectLst>
                  <a:glow rad="101600">
                    <a:schemeClr val="accent3">
                      <a:satMod val="175000"/>
                      <a:alpha val="40000"/>
                    </a:schemeClr>
                  </a:glow>
                </a:effectLst>
                <a:latin typeface="Georgia" pitchFamily="18" charset="0"/>
              </a:rPr>
              <a:t>  РАБОТА В ГРУППЕ</a:t>
            </a: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4" name="Picture 6" descr="C:\Users\Lenovo PC\Downloads\410626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612" y="1857364"/>
            <a:ext cx="3376966" cy="275460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71472" y="5000636"/>
            <a:ext cx="8215370" cy="1569660"/>
          </a:xfrm>
          <a:prstGeom prst="rect">
            <a:avLst/>
          </a:prstGeom>
        </p:spPr>
        <p:txBody>
          <a:bodyPr wrap="square">
            <a:spAutoFit/>
          </a:bodyPr>
          <a:lstStyle/>
          <a:p>
            <a:pPr algn="just">
              <a:spcBef>
                <a:spcPts val="1125"/>
              </a:spcBef>
              <a:spcAft>
                <a:spcPts val="1125"/>
              </a:spcAft>
            </a:pPr>
            <a:r>
              <a:rPr lang="ru-RU" sz="2400" b="1" dirty="0">
                <a:solidFill>
                  <a:srgbClr val="000000"/>
                </a:solidFill>
                <a:latin typeface="Comic Sans MS" pitchFamily="66" charset="0"/>
                <a:ea typeface="Times New Roman"/>
              </a:rPr>
              <a:t>В повседневной жизни мы обогащаем знания детей о значении сна, закаливания, гигиены, т.е. формируем понятие ценности здорового образа жизни.</a:t>
            </a:r>
            <a:endParaRPr lang="ru-RU" sz="2400" b="1" dirty="0">
              <a:effectLst/>
              <a:latin typeface="Comic Sans MS" pitchFamily="66" charset="0"/>
              <a:ea typeface="Times New Roman"/>
            </a:endParaRPr>
          </a:p>
        </p:txBody>
      </p:sp>
    </p:spTree>
    <p:extLst>
      <p:ext uri="{BB962C8B-B14F-4D97-AF65-F5344CB8AC3E}">
        <p14:creationId xmlns:p14="http://schemas.microsoft.com/office/powerpoint/2010/main" val="3878733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1107" y="2927572"/>
            <a:ext cx="3314402" cy="248580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358" y="2877609"/>
            <a:ext cx="3358211" cy="251865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3642711" y="277329"/>
            <a:ext cx="2544855" cy="1477328"/>
          </a:xfrm>
          <a:prstGeom prst="rect">
            <a:avLst/>
          </a:prstGeom>
        </p:spPr>
        <p:txBody>
          <a:bodyPr wrap="square">
            <a:spAutoFit/>
          </a:bodyPr>
          <a:lstStyle/>
          <a:p>
            <a:r>
              <a:rPr lang="ru-RU" b="1" dirty="0">
                <a:solidFill>
                  <a:srgbClr val="000000"/>
                </a:solidFill>
                <a:latin typeface="Comic Sans MS" pitchFamily="66" charset="0"/>
              </a:rPr>
              <a:t>В детском саду </a:t>
            </a:r>
          </a:p>
          <a:p>
            <a:r>
              <a:rPr lang="ru-RU" b="1" dirty="0">
                <a:solidFill>
                  <a:srgbClr val="000000"/>
                </a:solidFill>
                <a:latin typeface="Comic Sans MS" pitchFamily="66" charset="0"/>
              </a:rPr>
              <a:t>день традиционно начинается с утренней гимнастики</a:t>
            </a:r>
            <a:endParaRPr lang="ru-RU" b="1" dirty="0">
              <a:latin typeface="Comic Sans MS" pitchFamily="66" charset="0"/>
            </a:endParaRP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6" name="Рисунок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3453" y="260648"/>
            <a:ext cx="3116022" cy="22161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07954" y="1907854"/>
            <a:ext cx="2728092" cy="203943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92719" y="267409"/>
            <a:ext cx="3035257" cy="208902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343454" y="5581964"/>
            <a:ext cx="8909066" cy="1077218"/>
          </a:xfrm>
          <a:prstGeom prst="rect">
            <a:avLst/>
          </a:prstGeom>
        </p:spPr>
        <p:txBody>
          <a:bodyPr wrap="square">
            <a:spAutoFit/>
          </a:bodyPr>
          <a:lstStyle/>
          <a:p>
            <a:r>
              <a:rPr lang="ru-RU" sz="1600" b="1" dirty="0">
                <a:effectLst>
                  <a:glow rad="101600">
                    <a:schemeClr val="bg1">
                      <a:alpha val="60000"/>
                    </a:schemeClr>
                  </a:glow>
                </a:effectLst>
                <a:latin typeface="Comic Sans MS" pitchFamily="66" charset="0"/>
                <a:ea typeface="Calibri"/>
                <a:cs typeface="Times New Roman"/>
              </a:rPr>
              <a:t>Ежедневные прогулки зимой, игры, являются немаловажным фактором оздоровления,  используем подвижные игры не только как средство физического воспитания, но и как метод, который поможет поддерживать интерес детей к овладению доступных  технологий </a:t>
            </a:r>
            <a:r>
              <a:rPr lang="ru-RU" sz="1600" b="1" dirty="0" err="1">
                <a:effectLst>
                  <a:glow rad="101600">
                    <a:schemeClr val="bg1">
                      <a:alpha val="60000"/>
                    </a:schemeClr>
                  </a:glow>
                </a:effectLst>
                <a:latin typeface="Comic Sans MS" pitchFamily="66" charset="0"/>
                <a:ea typeface="Calibri"/>
                <a:cs typeface="Times New Roman"/>
              </a:rPr>
              <a:t>здоровьесбережения</a:t>
            </a:r>
            <a:r>
              <a:rPr lang="ru-RU" sz="1600" b="1" dirty="0">
                <a:effectLst>
                  <a:glow rad="101600">
                    <a:schemeClr val="bg1">
                      <a:alpha val="60000"/>
                    </a:schemeClr>
                  </a:glow>
                </a:effectLst>
                <a:latin typeface="Comic Sans MS" pitchFamily="66" charset="0"/>
                <a:ea typeface="Calibri"/>
                <a:cs typeface="Times New Roman"/>
              </a:rPr>
              <a:t>.</a:t>
            </a:r>
            <a:endParaRPr lang="ru-RU" sz="1600" b="1" dirty="0">
              <a:effectLst>
                <a:glow rad="101600">
                  <a:schemeClr val="bg1">
                    <a:alpha val="60000"/>
                  </a:schemeClr>
                </a:glow>
              </a:effectLst>
              <a:latin typeface="Comic Sans MS" pitchFamily="66" charset="0"/>
            </a:endParaRPr>
          </a:p>
        </p:txBody>
      </p:sp>
    </p:spTree>
    <p:extLst>
      <p:ext uri="{BB962C8B-B14F-4D97-AF65-F5344CB8AC3E}">
        <p14:creationId xmlns:p14="http://schemas.microsoft.com/office/powerpoint/2010/main" val="339148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8"/>
          <p:cNvGraphicFramePr>
            <a:graphicFrameLocks noGrp="1"/>
          </p:cNvGraphicFramePr>
          <p:nvPr>
            <p:extLst>
              <p:ext uri="{D42A27DB-BD31-4B8C-83A1-F6EECF244321}">
                <p14:modId xmlns:p14="http://schemas.microsoft.com/office/powerpoint/2010/main" val="3141312485"/>
              </p:ext>
            </p:extLst>
          </p:nvPr>
        </p:nvGraphicFramePr>
        <p:xfrm>
          <a:off x="250825" y="620687"/>
          <a:ext cx="8713664" cy="6607056"/>
        </p:xfrm>
        <a:graphic>
          <a:graphicData uri="http://schemas.openxmlformats.org/drawingml/2006/table">
            <a:tbl>
              <a:tblPr/>
              <a:tblGrid>
                <a:gridCol w="2448967">
                  <a:extLst>
                    <a:ext uri="{9D8B030D-6E8A-4147-A177-3AD203B41FA5}">
                      <a16:colId xmlns:a16="http://schemas.microsoft.com/office/drawing/2014/main" val="20000"/>
                    </a:ext>
                  </a:extLst>
                </a:gridCol>
                <a:gridCol w="4143193">
                  <a:extLst>
                    <a:ext uri="{9D8B030D-6E8A-4147-A177-3AD203B41FA5}">
                      <a16:colId xmlns:a16="http://schemas.microsoft.com/office/drawing/2014/main" val="20001"/>
                    </a:ext>
                  </a:extLst>
                </a:gridCol>
                <a:gridCol w="2121504">
                  <a:extLst>
                    <a:ext uri="{9D8B030D-6E8A-4147-A177-3AD203B41FA5}">
                      <a16:colId xmlns:a16="http://schemas.microsoft.com/office/drawing/2014/main" val="20002"/>
                    </a:ext>
                  </a:extLst>
                </a:gridCol>
              </a:tblGrid>
              <a:tr h="462924">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ru-RU" sz="1600" b="1" i="0" u="none" strike="noStrike" cap="none" normalizeH="0" baseline="0" dirty="0">
                          <a:ln>
                            <a:noFill/>
                          </a:ln>
                          <a:solidFill>
                            <a:schemeClr val="tx1"/>
                          </a:solidFill>
                          <a:effectLst/>
                          <a:latin typeface="Comic Sans MS" pitchFamily="66" charset="0"/>
                        </a:rPr>
                        <a:t>Что знаем?</a:t>
                      </a:r>
                      <a:endParaRPr kumimoji="0" lang="ru-RU" sz="1600" b="1" i="0" u="none" strike="noStrike" cap="none" normalizeH="0" baseline="0" noProof="1">
                        <a:ln>
                          <a:noFill/>
                        </a:ln>
                        <a:solidFill>
                          <a:schemeClr val="tx1"/>
                        </a:solidFill>
                        <a:effectLst/>
                        <a:latin typeface="Comic Sans MS" pitchFamily="66" charset="0"/>
                      </a:endParaRPr>
                    </a:p>
                  </a:txBody>
                  <a:tcPr marT="45722" marB="45722"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ru-RU" sz="1600" b="1" i="0" u="none" strike="noStrike" cap="none" normalizeH="0" baseline="0" dirty="0">
                          <a:ln>
                            <a:noFill/>
                          </a:ln>
                          <a:solidFill>
                            <a:schemeClr val="tx1"/>
                          </a:solidFill>
                          <a:effectLst/>
                          <a:latin typeface="Comic Sans MS" pitchFamily="66" charset="0"/>
                        </a:rPr>
                        <a:t>Что хотим узнать?</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ru-RU" sz="1600" b="1" i="0" u="none" strike="noStrike" cap="none" normalizeH="0" baseline="0" noProof="1">
                        <a:ln>
                          <a:noFill/>
                        </a:ln>
                        <a:solidFill>
                          <a:schemeClr val="tx1"/>
                        </a:solidFill>
                        <a:effectLst/>
                        <a:latin typeface="Comic Sans MS" pitchFamily="66" charset="0"/>
                      </a:endParaRPr>
                    </a:p>
                  </a:txBody>
                  <a:tcPr marT="45722" marB="45722"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ru-RU" sz="1600" b="1" i="0" u="none" strike="noStrike" cap="none" normalizeH="0" baseline="0" dirty="0">
                          <a:ln>
                            <a:noFill/>
                          </a:ln>
                          <a:solidFill>
                            <a:schemeClr val="tx1"/>
                          </a:solidFill>
                          <a:effectLst/>
                          <a:latin typeface="Comic Sans MS" pitchFamily="66" charset="0"/>
                        </a:rPr>
                        <a:t>Как можно найти ответы на свои вопросы?</a:t>
                      </a:r>
                      <a:endParaRPr kumimoji="0" lang="ru-RU" sz="1600" b="1" i="0" u="none" strike="noStrike" cap="none" normalizeH="0" baseline="0" noProof="1">
                        <a:ln>
                          <a:noFill/>
                        </a:ln>
                        <a:solidFill>
                          <a:schemeClr val="tx1"/>
                        </a:solidFill>
                        <a:effectLst/>
                        <a:latin typeface="Comic Sans MS" pitchFamily="66" charset="0"/>
                      </a:endParaRPr>
                    </a:p>
                  </a:txBody>
                  <a:tcPr marT="45722" marB="45722"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2570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 Здоровый человек это тот, кто укрепляет свой организм и следит за своим здоровьем.</a:t>
                      </a:r>
                      <a:endParaRPr lang="ru-RU" sz="16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Чтобы быть здоровым, надо хорошо кушать.</a:t>
                      </a:r>
                      <a:endParaRPr lang="ru-RU" sz="16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 Еда бывает вкусная и не вкусная, полезная и не полезная</a:t>
                      </a:r>
                      <a:endParaRPr lang="ru-RU" sz="16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Если не соблюдать правила гигиены, можно заболеть.</a:t>
                      </a:r>
                      <a:endParaRPr lang="ru-RU" sz="16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Вредные микробы убивают здоровье, а «добрые» помогают нам.</a:t>
                      </a:r>
                      <a:endParaRPr lang="ru-RU" sz="1600" b="1" dirty="0">
                        <a:effectLst/>
                        <a:latin typeface="Comic Sans MS" pitchFamily="66" charset="0"/>
                        <a:ea typeface="Times New Roman"/>
                      </a:endParaRPr>
                    </a:p>
                    <a:p>
                      <a:pPr>
                        <a:spcBef>
                          <a:spcPts val="150"/>
                        </a:spcBef>
                        <a:spcAft>
                          <a:spcPts val="150"/>
                        </a:spcAft>
                      </a:pPr>
                      <a:r>
                        <a:rPr lang="ru-RU" sz="1600" dirty="0">
                          <a:solidFill>
                            <a:srgbClr val="000000"/>
                          </a:solidFill>
                          <a:effectLst/>
                          <a:latin typeface="Verdana"/>
                          <a:ea typeface="Times New Roman"/>
                        </a:rPr>
                        <a:t> </a:t>
                      </a:r>
                      <a:endParaRPr lang="ru-RU" sz="1600" dirty="0">
                        <a:effectLst/>
                        <a:latin typeface="Times New Roman"/>
                        <a:ea typeface="Times New Roman"/>
                      </a:endParaRPr>
                    </a:p>
                    <a:p>
                      <a:pPr marL="457200" marR="0" lvl="1" indent="0" algn="l" defTabSz="914400" rtl="0" eaLnBrk="1" fontAlgn="base" latinLnBrk="0" hangingPunct="1">
                        <a:lnSpc>
                          <a:spcPct val="100000"/>
                        </a:lnSpc>
                        <a:spcBef>
                          <a:spcPct val="20000"/>
                        </a:spcBef>
                        <a:spcAft>
                          <a:spcPct val="0"/>
                        </a:spcAft>
                        <a:buClr>
                          <a:schemeClr val="hlink"/>
                        </a:buClr>
                        <a:buSzPct val="55000"/>
                        <a:buFont typeface="Wingdings" pitchFamily="2" charset="2"/>
                        <a:buNone/>
                        <a:tabLst/>
                      </a:pPr>
                      <a:endParaRPr kumimoji="0" lang="ru-RU" sz="1600" b="1" i="0" u="none" strike="noStrike" cap="none" normalizeH="0" baseline="0" noProof="1">
                        <a:ln>
                          <a:noFill/>
                        </a:ln>
                        <a:solidFill>
                          <a:schemeClr val="tx1"/>
                        </a:solidFill>
                        <a:effectLst/>
                        <a:latin typeface="Comic Sans MS" pitchFamily="66" charset="0"/>
                      </a:endParaRPr>
                    </a:p>
                  </a:txBody>
                  <a:tcPr marT="45722" marB="45722"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Почему болит живот? Горло?</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Как двигаются кости?</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Почему ломаются кости?</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Как мы говорим?</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Почему мозг главная часть тела?</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Как мы дышим?</a:t>
                      </a: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Почему мы не болеем всё время?</a:t>
                      </a:r>
                      <a:endParaRPr lang="ru-RU" sz="24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Как можно защититься от болезней?</a:t>
                      </a:r>
                      <a:endParaRPr lang="ru-RU" sz="24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Какую пользу приносят полезные продукты организму человека?</a:t>
                      </a:r>
                      <a:endParaRPr lang="ru-RU" sz="24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Какая пища бывает самая полезная?</a:t>
                      </a:r>
                      <a:endParaRPr lang="ru-RU" sz="2400" b="1" dirty="0">
                        <a:effectLst/>
                        <a:latin typeface="Comic Sans MS" pitchFamily="66" charset="0"/>
                        <a:ea typeface="Times New Roman"/>
                      </a:endParaRP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Что нужно, чтобы чувствовать себя здоровым?</a:t>
                      </a:r>
                    </a:p>
                    <a:p>
                      <a:pPr marL="285750" indent="-285750">
                        <a:spcBef>
                          <a:spcPts val="150"/>
                        </a:spcBef>
                        <a:spcAft>
                          <a:spcPts val="150"/>
                        </a:spcAft>
                        <a:buFont typeface="Wingdings" pitchFamily="2" charset="2"/>
                        <a:buChar char="Ø"/>
                      </a:pPr>
                      <a:r>
                        <a:rPr lang="ru-RU" sz="1600" b="1" dirty="0">
                          <a:solidFill>
                            <a:srgbClr val="000000"/>
                          </a:solidFill>
                          <a:effectLst/>
                          <a:latin typeface="Comic Sans MS" pitchFamily="66" charset="0"/>
                          <a:ea typeface="Times New Roman"/>
                        </a:rPr>
                        <a:t>Как сделать настольную игру?</a:t>
                      </a:r>
                      <a:endParaRPr lang="ru-RU" sz="2400" b="1" dirty="0">
                        <a:effectLst/>
                        <a:latin typeface="Comic Sans MS" pitchFamily="66" charset="0"/>
                        <a:ea typeface="Times New Roman"/>
                      </a:endParaRPr>
                    </a:p>
                    <a:p>
                      <a:pPr marL="0" indent="0">
                        <a:spcBef>
                          <a:spcPts val="150"/>
                        </a:spcBef>
                        <a:spcAft>
                          <a:spcPts val="150"/>
                        </a:spcAft>
                        <a:buFont typeface="Wingdings" pitchFamily="2" charset="2"/>
                        <a:buNone/>
                      </a:pPr>
                      <a:r>
                        <a:rPr lang="ru-RU" sz="1600" b="1" dirty="0">
                          <a:solidFill>
                            <a:srgbClr val="000000"/>
                          </a:solidFill>
                          <a:effectLst/>
                          <a:latin typeface="Comic Sans MS" pitchFamily="66" charset="0"/>
                          <a:ea typeface="Times New Roman"/>
                        </a:rPr>
                        <a:t> </a:t>
                      </a:r>
                      <a:endParaRPr lang="ru-RU" sz="2400" b="1" dirty="0">
                        <a:effectLst/>
                        <a:latin typeface="Comic Sans MS" pitchFamily="66" charset="0"/>
                        <a:ea typeface="Times New Roman"/>
                      </a:endParaRP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endParaRPr kumimoji="0" lang="ru-RU" sz="1600" b="1" i="0" u="none" strike="noStrike" cap="none" normalizeH="0" baseline="0" dirty="0">
                        <a:ln>
                          <a:noFill/>
                        </a:ln>
                        <a:solidFill>
                          <a:schemeClr val="tx1"/>
                        </a:solidFill>
                        <a:effectLst/>
                        <a:latin typeface="Comic Sans MS" pitchFamily="66" charset="0"/>
                      </a:endParaRP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endParaRPr kumimoji="0" lang="ru-RU" sz="1600" b="1" i="0" u="none" strike="noStrike" cap="none" normalizeH="0" baseline="0" dirty="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endParaRPr kumimoji="0" lang="ru-RU" sz="1600" b="1" i="0" u="none" strike="noStrike" cap="none" normalizeH="0" baseline="0" noProof="1">
                        <a:ln>
                          <a:noFill/>
                        </a:ln>
                        <a:solidFill>
                          <a:schemeClr val="tx1"/>
                        </a:solidFill>
                        <a:effectLst/>
                        <a:latin typeface="Comic Sans MS" pitchFamily="66" charset="0"/>
                      </a:endParaRPr>
                    </a:p>
                  </a:txBody>
                  <a:tcPr marT="45722" marB="45722"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Каждый день наблюдать, внимательно смотреть вокруг себя;</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Спросить у людей, которые работают в д/саду;</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Спросить у родителей;</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Прочитать в книгах и в энциклопедии;</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Подумать; </a:t>
                      </a:r>
                    </a:p>
                    <a:p>
                      <a:pPr marL="285750" marR="0" lvl="0" indent="-285750" algn="l" defTabSz="914400" rtl="0" eaLnBrk="1" fontAlgn="base" latinLnBrk="0" hangingPunct="1">
                        <a:lnSpc>
                          <a:spcPct val="100000"/>
                        </a:lnSpc>
                        <a:spcBef>
                          <a:spcPct val="20000"/>
                        </a:spcBef>
                        <a:spcAft>
                          <a:spcPct val="0"/>
                        </a:spcAft>
                        <a:buClrTx/>
                        <a:buSzPct val="60000"/>
                        <a:buFont typeface="Wingdings" pitchFamily="2" charset="2"/>
                        <a:buChar char="Ø"/>
                        <a:tabLst/>
                      </a:pPr>
                      <a:r>
                        <a:rPr kumimoji="0" lang="ru-RU" sz="1600" b="1" i="0" u="none" strike="noStrike" cap="none" normalizeH="0" baseline="0" dirty="0">
                          <a:ln>
                            <a:noFill/>
                          </a:ln>
                          <a:solidFill>
                            <a:schemeClr val="tx1"/>
                          </a:solidFill>
                          <a:effectLst/>
                          <a:latin typeface="Comic Sans MS" pitchFamily="66" charset="0"/>
                        </a:rPr>
                        <a:t> Сходить в на экскурсию в поликлинику, аптеку;</a:t>
                      </a:r>
                      <a:endParaRPr kumimoji="0" lang="ru-RU" sz="1600" b="1" i="0" u="none" strike="noStrike" cap="none" normalizeH="0" baseline="0" noProof="1">
                        <a:ln>
                          <a:noFill/>
                        </a:ln>
                        <a:solidFill>
                          <a:schemeClr val="tx1"/>
                        </a:solidFill>
                        <a:effectLst/>
                        <a:latin typeface="Comic Sans MS" pitchFamily="66" charset="0"/>
                      </a:endParaRPr>
                    </a:p>
                  </a:txBody>
                  <a:tcPr marT="45722" marB="45722"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Rectangle 2"/>
          <p:cNvSpPr txBox="1">
            <a:spLocks noChangeArrowheads="1"/>
          </p:cNvSpPr>
          <p:nvPr/>
        </p:nvSpPr>
        <p:spPr>
          <a:xfrm>
            <a:off x="87823" y="36631"/>
            <a:ext cx="8791434" cy="531812"/>
          </a:xfrm>
          <a:prstGeom prst="rect">
            <a:avLst/>
          </a:prstGeom>
        </p:spPr>
        <p:txBody>
          <a:bodyPr/>
          <a:lstStyle/>
          <a:p>
            <a:pPr algn="ctr">
              <a:defRPr/>
            </a:pPr>
            <a:r>
              <a:rPr lang="ru-RU" sz="2000" b="1" spc="-100" dirty="0">
                <a:ln w="3200">
                  <a:solidFill>
                    <a:srgbClr val="ECCEFA">
                      <a:shade val="75000"/>
                      <a:alpha val="25000"/>
                    </a:srgbClr>
                  </a:solidFill>
                  <a:prstDash val="solid"/>
                  <a:round/>
                </a:ln>
                <a:solidFill>
                  <a:srgbClr val="FF0000"/>
                </a:solidFill>
                <a:effectLst>
                  <a:glow rad="139700">
                    <a:schemeClr val="accent3">
                      <a:satMod val="175000"/>
                      <a:alpha val="40000"/>
                    </a:schemeClr>
                  </a:glow>
                  <a:innerShdw blurRad="50800" dist="25400" dir="13500000">
                    <a:prstClr val="black">
                      <a:alpha val="70000"/>
                    </a:prstClr>
                  </a:innerShdw>
                </a:effectLst>
                <a:latin typeface="Georgia" pitchFamily="18" charset="0"/>
                <a:cs typeface="Arial" charset="0"/>
              </a:rPr>
              <a:t>Тема «Моё здоровье» (метод трех вопросов)</a:t>
            </a:r>
            <a:endParaRPr lang="ru-RU" sz="2000" b="1" spc="-100" noProof="1">
              <a:ln w="3200">
                <a:solidFill>
                  <a:srgbClr val="ECCEFA">
                    <a:shade val="75000"/>
                    <a:alpha val="25000"/>
                  </a:srgbClr>
                </a:solidFill>
                <a:prstDash val="solid"/>
                <a:round/>
              </a:ln>
              <a:solidFill>
                <a:srgbClr val="FF0000"/>
              </a:solidFill>
              <a:effectLst>
                <a:glow rad="139700">
                  <a:schemeClr val="accent3">
                    <a:satMod val="175000"/>
                    <a:alpha val="40000"/>
                  </a:schemeClr>
                </a:glow>
                <a:innerShdw blurRad="50800" dist="25400" dir="13500000">
                  <a:prstClr val="black">
                    <a:alpha val="70000"/>
                  </a:prstClr>
                </a:innerShdw>
              </a:effectLst>
              <a:latin typeface="Georgia" pitchFamily="18" charset="0"/>
              <a:cs typeface="Arial" charset="0"/>
            </a:endParaRP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138357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4813" y="3789040"/>
            <a:ext cx="4391203" cy="1754326"/>
          </a:xfrm>
          <a:prstGeom prst="rect">
            <a:avLst/>
          </a:prstGeom>
        </p:spPr>
        <p:txBody>
          <a:bodyPr wrap="square">
            <a:spAutoFit/>
          </a:bodyPr>
          <a:lstStyle/>
          <a:p>
            <a:r>
              <a:rPr lang="ru-RU" b="1" dirty="0">
                <a:solidFill>
                  <a:srgbClr val="000000"/>
                </a:solidFill>
                <a:latin typeface="Comic Sans MS" pitchFamily="66" charset="0"/>
              </a:rPr>
              <a:t>На прогулке дети играют в подвижные игры, проводятся физические упражнения, индивидуальная работа, спортивные игры, перед уходом в группу оздоровительный бег.</a:t>
            </a:r>
            <a:endParaRPr lang="ru-RU" b="1" dirty="0">
              <a:solidFill>
                <a:prstClr val="black"/>
              </a:solidFill>
              <a:latin typeface="Comic Sans MS" pitchFamily="66" charset="0"/>
            </a:endParaRPr>
          </a:p>
        </p:txBody>
      </p:sp>
      <p:sp>
        <p:nvSpPr>
          <p:cNvPr id="3" name="Рамка 2"/>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8044" y="306540"/>
            <a:ext cx="3798168" cy="284862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438" y="325810"/>
            <a:ext cx="4177059" cy="28293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8045" y="3700194"/>
            <a:ext cx="3798168" cy="284862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Lenovo PC\Desktop\Новая папка\0_103430_ef406b2d_XL.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79711" y="2701095"/>
            <a:ext cx="4665871" cy="1808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enovo PC\Downloads\92582571_large_00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7197">
            <a:off x="2860523" y="4798854"/>
            <a:ext cx="2037570" cy="182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786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404664"/>
            <a:ext cx="7992888" cy="369332"/>
          </a:xfrm>
          <a:prstGeom prst="rect">
            <a:avLst/>
          </a:prstGeom>
        </p:spPr>
        <p:txBody>
          <a:bodyPr wrap="square">
            <a:spAutoFit/>
          </a:bodyPr>
          <a:lstStyle/>
          <a:p>
            <a:r>
              <a:rPr lang="ru-RU" b="1" dirty="0">
                <a:solidFill>
                  <a:srgbClr val="000000"/>
                </a:solidFill>
                <a:latin typeface="Comic Sans MS" pitchFamily="66" charset="0"/>
              </a:rPr>
              <a:t>Ежедневно в течении дня проводятся физкультминутки, а так же</a:t>
            </a:r>
            <a:endParaRPr lang="ru-RU" b="1" dirty="0">
              <a:latin typeface="Comic Sans MS" pitchFamily="66" charset="0"/>
            </a:endParaRPr>
          </a:p>
        </p:txBody>
      </p:sp>
      <p:sp>
        <p:nvSpPr>
          <p:cNvPr id="5" name="Рамка 4"/>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344" y="1080078"/>
            <a:ext cx="3168352" cy="23762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Рисунок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8344" y="4049751"/>
            <a:ext cx="2592289" cy="25202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5499655" y="1095954"/>
            <a:ext cx="3147183" cy="23603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5393061" y="4077072"/>
            <a:ext cx="3360373" cy="25202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G:\КАРТИНКИ ДЛЯ САДА\картинки с детьми\295bc3faaaf4.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169" b="100000" l="0" r="100000">
                        <a14:foregroundMark x1="51242" y1="64560" x2="51242" y2="64560"/>
                        <a14:foregroundMark x1="60779" y1="61964" x2="60779" y2="61964"/>
                        <a14:foregroundMark x1="81490" y1="69639" x2="81490" y2="69639"/>
                        <a14:foregroundMark x1="52257" y1="89391" x2="52257" y2="89391"/>
                        <a14:foregroundMark x1="46163" y1="86512" x2="46163" y2="86512"/>
                        <a14:foregroundMark x1="44526" y1="90632" x2="44526" y2="90632"/>
                        <a14:foregroundMark x1="28273" y1="77991" x2="28273" y2="77991"/>
                        <a14:foregroundMark x1="28668" y1="78386" x2="28668" y2="78386"/>
                        <a14:foregroundMark x1="26242" y1="81433" x2="26242" y2="81433"/>
                        <a14:foregroundMark x1="22743" y1="83465" x2="22743" y2="83465"/>
                        <a14:foregroundMark x1="19526" y1="84312" x2="19526" y2="84312"/>
                        <a14:foregroundMark x1="64447" y1="88770" x2="64447" y2="88770"/>
                        <a14:foregroundMark x1="67664" y1="86738" x2="67664" y2="86738"/>
                        <a14:foregroundMark x1="59537" y1="89560" x2="59537" y2="89560"/>
                        <a14:foregroundMark x1="56716" y1="88149" x2="56716" y2="88149"/>
                      </a14:backgroundRemoval>
                    </a14:imgEffect>
                  </a14:imgLayer>
                </a14:imgProps>
              </a:ext>
              <a:ext uri="{28A0092B-C50C-407E-A947-70E740481C1C}">
                <a14:useLocalDpi xmlns:a14="http://schemas.microsoft.com/office/drawing/2010/main"/>
              </a:ext>
            </a:extLst>
          </a:blip>
          <a:srcRect/>
          <a:stretch>
            <a:fillRect/>
          </a:stretch>
        </p:blipFill>
        <p:spPr bwMode="auto">
          <a:xfrm>
            <a:off x="3599892" y="2521160"/>
            <a:ext cx="2160240" cy="216024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85786" y="3571876"/>
            <a:ext cx="2674130" cy="369332"/>
          </a:xfrm>
          <a:prstGeom prst="rect">
            <a:avLst/>
          </a:prstGeom>
        </p:spPr>
        <p:txBody>
          <a:bodyPr wrap="none">
            <a:spAutoFit/>
          </a:bodyPr>
          <a:lstStyle/>
          <a:p>
            <a:r>
              <a:rPr lang="ru-RU" b="1" dirty="0">
                <a:solidFill>
                  <a:srgbClr val="000000"/>
                </a:solidFill>
                <a:latin typeface="Comic Sans MS" pitchFamily="66" charset="0"/>
              </a:rPr>
              <a:t>гимнастика для глаз,</a:t>
            </a:r>
            <a:endParaRPr lang="ru-RU" dirty="0"/>
          </a:p>
        </p:txBody>
      </p:sp>
      <p:sp>
        <p:nvSpPr>
          <p:cNvPr id="8" name="Прямоугольник 7"/>
          <p:cNvSpPr/>
          <p:nvPr/>
        </p:nvSpPr>
        <p:spPr>
          <a:xfrm>
            <a:off x="5651301" y="3601280"/>
            <a:ext cx="3009157" cy="369332"/>
          </a:xfrm>
          <a:prstGeom prst="rect">
            <a:avLst/>
          </a:prstGeom>
        </p:spPr>
        <p:txBody>
          <a:bodyPr wrap="none">
            <a:spAutoFit/>
          </a:bodyPr>
          <a:lstStyle/>
          <a:p>
            <a:pPr lvl="0"/>
            <a:r>
              <a:rPr lang="ru-RU" b="1" dirty="0">
                <a:solidFill>
                  <a:srgbClr val="000000"/>
                </a:solidFill>
                <a:latin typeface="Comic Sans MS" pitchFamily="66" charset="0"/>
              </a:rPr>
              <a:t>пальчиковая гимнастика</a:t>
            </a:r>
            <a:endParaRPr lang="ru-RU" b="1" dirty="0">
              <a:solidFill>
                <a:prstClr val="black"/>
              </a:solidFill>
              <a:latin typeface="Comic Sans MS" pitchFamily="66" charset="0"/>
            </a:endParaRPr>
          </a:p>
        </p:txBody>
      </p:sp>
    </p:spTree>
    <p:extLst>
      <p:ext uri="{BB962C8B-B14F-4D97-AF65-F5344CB8AC3E}">
        <p14:creationId xmlns:p14="http://schemas.microsoft.com/office/powerpoint/2010/main" val="1945873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6653" y="260647"/>
            <a:ext cx="3435556" cy="369332"/>
          </a:xfrm>
          <a:prstGeom prst="rect">
            <a:avLst/>
          </a:prstGeom>
          <a:noFill/>
        </p:spPr>
        <p:txBody>
          <a:bodyPr wrap="none" rtlCol="0">
            <a:spAutoFit/>
          </a:bodyPr>
          <a:lstStyle/>
          <a:p>
            <a:r>
              <a:rPr lang="ru-RU" b="1" dirty="0">
                <a:latin typeface="Comic Sans MS" pitchFamily="66" charset="0"/>
              </a:rPr>
              <a:t>Гимнастика «Пробуждения»</a:t>
            </a: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6" name="Прямоугольник 5"/>
          <p:cNvSpPr/>
          <p:nvPr/>
        </p:nvSpPr>
        <p:spPr>
          <a:xfrm>
            <a:off x="2708262" y="755834"/>
            <a:ext cx="3935440" cy="2308324"/>
          </a:xfrm>
          <a:prstGeom prst="rect">
            <a:avLst/>
          </a:prstGeom>
        </p:spPr>
        <p:txBody>
          <a:bodyPr wrap="square">
            <a:spAutoFit/>
          </a:bodyPr>
          <a:lstStyle/>
          <a:p>
            <a:pPr algn="ctr"/>
            <a:r>
              <a:rPr lang="ru-RU" b="1" dirty="0">
                <a:latin typeface="Comic Sans MS" pitchFamily="66" charset="0"/>
              </a:rPr>
              <a:t>«</a:t>
            </a:r>
            <a:r>
              <a:rPr lang="ru-RU" b="1" dirty="0" err="1">
                <a:latin typeface="Comic Sans MS" pitchFamily="66" charset="0"/>
              </a:rPr>
              <a:t>Босохождение</a:t>
            </a:r>
            <a:r>
              <a:rPr lang="ru-RU" b="1" dirty="0">
                <a:latin typeface="Comic Sans MS" pitchFamily="66" charset="0"/>
              </a:rPr>
              <a:t>»- это отличное закаливающие средство для детей с ослабленным здоровьем, повышает устойчивость организма к резким колебаниям температуры и переохлаждению</a:t>
            </a:r>
          </a:p>
        </p:txBody>
      </p:sp>
      <p:pic>
        <p:nvPicPr>
          <p:cNvPr id="7" name="Рисунок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28926" y="3286124"/>
            <a:ext cx="3216703" cy="269982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6162798" y="678555"/>
            <a:ext cx="3179075" cy="238430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rot="16200000">
            <a:off x="-40613" y="3839181"/>
            <a:ext cx="3117980" cy="233848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71854" y="440313"/>
            <a:ext cx="2795431" cy="24361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descr="C:\Users\Lenovo PC\Downloads\80199302_large_8.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17825" y="5092019"/>
            <a:ext cx="2626175" cy="17659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357950" y="3714752"/>
            <a:ext cx="4572000" cy="1578894"/>
          </a:xfrm>
          <a:prstGeom prst="rect">
            <a:avLst/>
          </a:prstGeom>
        </p:spPr>
        <p:txBody>
          <a:bodyPr>
            <a:spAutoFit/>
          </a:bodyPr>
          <a:lstStyle/>
          <a:p>
            <a:pPr>
              <a:lnSpc>
                <a:spcPct val="115000"/>
              </a:lnSpc>
              <a:spcAft>
                <a:spcPts val="0"/>
              </a:spcAft>
            </a:pPr>
            <a:r>
              <a:rPr lang="ru-RU" sz="1400" b="1" dirty="0">
                <a:latin typeface="Comic Sans MS" pitchFamily="66" charset="0"/>
                <a:ea typeface="Calibri"/>
                <a:cs typeface="Times New Roman"/>
              </a:rPr>
              <a:t>Мы проснулись, потянулись.</a:t>
            </a:r>
            <a:br>
              <a:rPr lang="ru-RU" sz="1400" b="1" dirty="0">
                <a:latin typeface="Comic Sans MS" pitchFamily="66" charset="0"/>
                <a:ea typeface="Calibri"/>
                <a:cs typeface="Times New Roman"/>
              </a:rPr>
            </a:br>
            <a:r>
              <a:rPr lang="ru-RU" sz="1400" b="1" dirty="0">
                <a:latin typeface="Comic Sans MS" pitchFamily="66" charset="0"/>
                <a:ea typeface="Calibri"/>
                <a:cs typeface="Times New Roman"/>
              </a:rPr>
              <a:t>С боку набок повернулись,</a:t>
            </a:r>
            <a:br>
              <a:rPr lang="ru-RU" sz="1400" b="1" dirty="0">
                <a:latin typeface="Comic Sans MS" pitchFamily="66" charset="0"/>
                <a:ea typeface="Calibri"/>
                <a:cs typeface="Times New Roman"/>
              </a:rPr>
            </a:br>
            <a:r>
              <a:rPr lang="ru-RU" sz="1400" b="1" dirty="0">
                <a:latin typeface="Comic Sans MS" pitchFamily="66" charset="0"/>
                <a:ea typeface="Calibri"/>
                <a:cs typeface="Times New Roman"/>
              </a:rPr>
              <a:t>И обратно потянулись.</a:t>
            </a:r>
            <a:br>
              <a:rPr lang="ru-RU" sz="1400" b="1" dirty="0">
                <a:latin typeface="Comic Sans MS" pitchFamily="66" charset="0"/>
                <a:ea typeface="Calibri"/>
                <a:cs typeface="Times New Roman"/>
              </a:rPr>
            </a:br>
            <a:r>
              <a:rPr lang="ru-RU" sz="1400" b="1" dirty="0">
                <a:latin typeface="Comic Sans MS" pitchFamily="66" charset="0"/>
                <a:ea typeface="Calibri"/>
                <a:cs typeface="Times New Roman"/>
              </a:rPr>
              <a:t>И еще один разок,</a:t>
            </a:r>
            <a:br>
              <a:rPr lang="ru-RU" sz="1400" b="1" dirty="0">
                <a:latin typeface="Comic Sans MS" pitchFamily="66" charset="0"/>
                <a:ea typeface="Calibri"/>
                <a:cs typeface="Times New Roman"/>
              </a:rPr>
            </a:br>
            <a:r>
              <a:rPr lang="ru-RU" sz="1400" b="1" dirty="0">
                <a:latin typeface="Comic Sans MS" pitchFamily="66" charset="0"/>
                <a:ea typeface="Calibri"/>
                <a:cs typeface="Times New Roman"/>
              </a:rPr>
              <a:t>С боку набок повернулись,</a:t>
            </a:r>
            <a:br>
              <a:rPr lang="ru-RU" sz="1400" b="1" dirty="0">
                <a:latin typeface="Comic Sans MS" pitchFamily="66" charset="0"/>
                <a:ea typeface="Calibri"/>
                <a:cs typeface="Times New Roman"/>
              </a:rPr>
            </a:br>
            <a:r>
              <a:rPr lang="ru-RU" sz="1400" b="1" dirty="0">
                <a:latin typeface="Comic Sans MS" pitchFamily="66" charset="0"/>
                <a:ea typeface="Calibri"/>
                <a:cs typeface="Times New Roman"/>
              </a:rPr>
              <a:t>И обратно потянулись.</a:t>
            </a:r>
            <a:endParaRPr lang="ru-RU" sz="1400" b="1" dirty="0">
              <a:effectLst/>
              <a:latin typeface="Comic Sans MS" pitchFamily="66" charset="0"/>
              <a:ea typeface="Calibri"/>
              <a:cs typeface="Times New Roman"/>
            </a:endParaRPr>
          </a:p>
        </p:txBody>
      </p:sp>
    </p:spTree>
    <p:extLst>
      <p:ext uri="{BB962C8B-B14F-4D97-AF65-F5344CB8AC3E}">
        <p14:creationId xmlns:p14="http://schemas.microsoft.com/office/powerpoint/2010/main" val="397654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40020" y="219222"/>
            <a:ext cx="3479910" cy="234820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6199" y="2348880"/>
            <a:ext cx="2537977" cy="24208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52618" y="4414337"/>
            <a:ext cx="3254713" cy="214433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8979" y="4077072"/>
            <a:ext cx="3321308" cy="248160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8978" y="242751"/>
            <a:ext cx="3087847" cy="255088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C:\Users\Lenovo PC\Downloads\410626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03940" y="548680"/>
            <a:ext cx="1820902" cy="1485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enovo PC\Desktop\Новая папка\1362248428_sport_fitness_girl_png_2.jp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816" b="94286" l="0" r="89726"/>
                    </a14:imgEffect>
                  </a14:imgLayer>
                </a14:imgProps>
              </a:ext>
              <a:ext uri="{28A0092B-C50C-407E-A947-70E740481C1C}">
                <a14:useLocalDpi xmlns:a14="http://schemas.microsoft.com/office/drawing/2010/main"/>
              </a:ext>
            </a:extLst>
          </a:blip>
          <a:srcRect/>
          <a:stretch/>
        </p:blipFill>
        <p:spPr bwMode="auto">
          <a:xfrm>
            <a:off x="3970448" y="4581250"/>
            <a:ext cx="1354394" cy="226699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904176" y="2709636"/>
            <a:ext cx="3182941" cy="1569660"/>
          </a:xfrm>
          <a:prstGeom prst="rect">
            <a:avLst/>
          </a:prstGeom>
        </p:spPr>
        <p:txBody>
          <a:bodyPr wrap="square">
            <a:spAutoFit/>
          </a:bodyPr>
          <a:lstStyle/>
          <a:p>
            <a:r>
              <a:rPr lang="ru-RU" sz="1600" b="1" dirty="0">
                <a:latin typeface="Comic Sans MS" pitchFamily="66" charset="0"/>
                <a:ea typeface="Calibri"/>
                <a:cs typeface="Times New Roman"/>
              </a:rPr>
              <a:t>Во время проведения коррекционного часа ведется обсуждение тем «Как стать Геркулесом», </a:t>
            </a:r>
          </a:p>
          <a:p>
            <a:r>
              <a:rPr lang="ru-RU" sz="1600" b="1" dirty="0">
                <a:latin typeface="Comic Sans MS" pitchFamily="66" charset="0"/>
                <a:ea typeface="Calibri"/>
                <a:cs typeface="Times New Roman"/>
              </a:rPr>
              <a:t>«Главные твои силачи — мышцы»</a:t>
            </a:r>
            <a:endParaRPr lang="ru-RU" sz="1600" b="1" dirty="0">
              <a:latin typeface="Comic Sans MS" pitchFamily="66" charset="0"/>
            </a:endParaRPr>
          </a:p>
        </p:txBody>
      </p:sp>
      <p:sp>
        <p:nvSpPr>
          <p:cNvPr id="11" name="Рамка 10"/>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 name="TextBox 1"/>
          <p:cNvSpPr txBox="1"/>
          <p:nvPr/>
        </p:nvSpPr>
        <p:spPr>
          <a:xfrm>
            <a:off x="127914" y="2954563"/>
            <a:ext cx="3443953" cy="1077218"/>
          </a:xfrm>
          <a:prstGeom prst="rect">
            <a:avLst/>
          </a:prstGeom>
          <a:noFill/>
        </p:spPr>
        <p:txBody>
          <a:bodyPr wrap="square" rtlCol="0">
            <a:spAutoFit/>
          </a:bodyPr>
          <a:lstStyle/>
          <a:p>
            <a:r>
              <a:rPr lang="ru-RU" sz="1600" b="1" dirty="0">
                <a:latin typeface="Comic Sans MS" pitchFamily="66" charset="0"/>
              </a:rPr>
              <a:t>Очень нравятся детям </a:t>
            </a:r>
          </a:p>
          <a:p>
            <a:r>
              <a:rPr lang="ru-RU" sz="1600" b="1" dirty="0">
                <a:latin typeface="Comic Sans MS" pitchFamily="66" charset="0"/>
              </a:rPr>
              <a:t>упражнения с большими </a:t>
            </a:r>
          </a:p>
          <a:p>
            <a:r>
              <a:rPr lang="ru-RU" sz="1600" b="1" dirty="0">
                <a:latin typeface="Comic Sans MS" pitchFamily="66" charset="0"/>
              </a:rPr>
              <a:t>мячами, выполнение массажа </a:t>
            </a:r>
          </a:p>
          <a:p>
            <a:r>
              <a:rPr lang="ru-RU" sz="1600" b="1" dirty="0">
                <a:latin typeface="Comic Sans MS" pitchFamily="66" charset="0"/>
              </a:rPr>
              <a:t>стоп ног</a:t>
            </a:r>
          </a:p>
        </p:txBody>
      </p:sp>
    </p:spTree>
    <p:extLst>
      <p:ext uri="{BB962C8B-B14F-4D97-AF65-F5344CB8AC3E}">
        <p14:creationId xmlns:p14="http://schemas.microsoft.com/office/powerpoint/2010/main" val="3737779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536" y="404664"/>
            <a:ext cx="3315191" cy="23488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6928" y="2582634"/>
            <a:ext cx="2823050" cy="23042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213405" y="4365104"/>
            <a:ext cx="3012737" cy="220722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4157904" y="188640"/>
            <a:ext cx="4986096" cy="1200329"/>
          </a:xfrm>
          <a:prstGeom prst="rect">
            <a:avLst/>
          </a:prstGeom>
        </p:spPr>
        <p:txBody>
          <a:bodyPr wrap="square">
            <a:spAutoFit/>
          </a:bodyPr>
          <a:lstStyle/>
          <a:p>
            <a:r>
              <a:rPr lang="ru-RU" b="1" dirty="0">
                <a:solidFill>
                  <a:prstClr val="black"/>
                </a:solidFill>
                <a:latin typeface="Comic Sans MS" pitchFamily="66" charset="0"/>
              </a:rPr>
              <a:t>Научились разным видам дыхательных упражнений </a:t>
            </a:r>
          </a:p>
          <a:p>
            <a:r>
              <a:rPr lang="ru-RU" b="1" dirty="0">
                <a:solidFill>
                  <a:prstClr val="black"/>
                </a:solidFill>
                <a:latin typeface="Comic Sans MS" pitchFamily="66" charset="0"/>
              </a:rPr>
              <a:t>Усовершенствовали навыки владения точечным и самомассажем </a:t>
            </a:r>
          </a:p>
        </p:txBody>
      </p:sp>
      <p:pic>
        <p:nvPicPr>
          <p:cNvPr id="7" name="Рисунок 6"/>
          <p:cNvPicPr>
            <a:picLocks noChangeAspect="1"/>
          </p:cNvPicPr>
          <p:nvPr/>
        </p:nvPicPr>
        <p:blipFill rotWithShape="1">
          <a:blip r:embed="rId5" cstate="email">
            <a:extLst>
              <a:ext uri="{28A0092B-C50C-407E-A947-70E740481C1C}">
                <a14:useLocalDpi xmlns:a14="http://schemas.microsoft.com/office/drawing/2010/main"/>
              </a:ext>
            </a:extLst>
          </a:blip>
          <a:srcRect b="-2"/>
          <a:stretch/>
        </p:blipFill>
        <p:spPr>
          <a:xfrm>
            <a:off x="5371143" y="4365104"/>
            <a:ext cx="3617816" cy="22672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96136" y="1614206"/>
            <a:ext cx="3049989" cy="228749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Lenovo PC\Desktop\работа\разные картинки\672590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90780" y="4525716"/>
            <a:ext cx="1613147" cy="2332284"/>
          </a:xfrm>
          <a:prstGeom prst="rect">
            <a:avLst/>
          </a:prstGeom>
          <a:noFill/>
          <a:extLst>
            <a:ext uri="{909E8E84-426E-40DD-AFC4-6F175D3DCCD1}">
              <a14:hiddenFill xmlns:a14="http://schemas.microsoft.com/office/drawing/2010/main">
                <a:solidFill>
                  <a:srgbClr val="FFFFFF"/>
                </a:solidFill>
              </a14:hiddenFill>
            </a:ext>
          </a:extLst>
        </p:spPr>
      </p:pic>
      <p:sp>
        <p:nvSpPr>
          <p:cNvPr id="11" name="Рамка 10"/>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5" name="TextBox 4"/>
          <p:cNvSpPr txBox="1"/>
          <p:nvPr/>
        </p:nvSpPr>
        <p:spPr>
          <a:xfrm>
            <a:off x="397345" y="2903765"/>
            <a:ext cx="2232248" cy="830997"/>
          </a:xfrm>
          <a:prstGeom prst="rect">
            <a:avLst/>
          </a:prstGeom>
          <a:noFill/>
        </p:spPr>
        <p:txBody>
          <a:bodyPr wrap="square" rtlCol="0">
            <a:spAutoFit/>
          </a:bodyPr>
          <a:lstStyle/>
          <a:p>
            <a:r>
              <a:rPr lang="ru-RU" sz="1600" b="1" dirty="0">
                <a:latin typeface="Comic Sans MS" pitchFamily="66" charset="0"/>
              </a:rPr>
              <a:t>Дети учатся держать осанку с помощью мешочков</a:t>
            </a:r>
          </a:p>
        </p:txBody>
      </p:sp>
      <p:sp>
        <p:nvSpPr>
          <p:cNvPr id="8" name="Прямоугольник 7"/>
          <p:cNvSpPr/>
          <p:nvPr/>
        </p:nvSpPr>
        <p:spPr>
          <a:xfrm>
            <a:off x="3143240" y="2071678"/>
            <a:ext cx="4572000" cy="584775"/>
          </a:xfrm>
          <a:prstGeom prst="rect">
            <a:avLst/>
          </a:prstGeom>
        </p:spPr>
        <p:txBody>
          <a:bodyPr>
            <a:spAutoFit/>
          </a:bodyPr>
          <a:lstStyle/>
          <a:p>
            <a:pPr>
              <a:spcAft>
                <a:spcPts val="0"/>
              </a:spcAft>
            </a:pPr>
            <a:r>
              <a:rPr lang="ru-RU" sz="1600" b="1" dirty="0">
                <a:effectLst>
                  <a:glow rad="101600">
                    <a:schemeClr val="bg1">
                      <a:alpha val="60000"/>
                    </a:schemeClr>
                  </a:glow>
                </a:effectLst>
                <a:latin typeface="Comic Sans MS" pitchFamily="66" charset="0"/>
                <a:ea typeface="Times New Roman"/>
              </a:rPr>
              <a:t>Дышим носом глубоко</a:t>
            </a:r>
          </a:p>
          <a:p>
            <a:pPr>
              <a:spcAft>
                <a:spcPts val="0"/>
              </a:spcAft>
            </a:pPr>
            <a:r>
              <a:rPr lang="ru-RU" sz="1600" b="1" dirty="0">
                <a:effectLst>
                  <a:glow rad="101600">
                    <a:schemeClr val="bg1">
                      <a:alpha val="60000"/>
                    </a:schemeClr>
                  </a:glow>
                </a:effectLst>
                <a:latin typeface="Comic Sans MS" pitchFamily="66" charset="0"/>
                <a:ea typeface="Times New Roman"/>
              </a:rPr>
              <a:t>Поднимаемся легко</a:t>
            </a:r>
          </a:p>
        </p:txBody>
      </p:sp>
    </p:spTree>
    <p:extLst>
      <p:ext uri="{BB962C8B-B14F-4D97-AF65-F5344CB8AC3E}">
        <p14:creationId xmlns:p14="http://schemas.microsoft.com/office/powerpoint/2010/main" val="1852806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472" y="357166"/>
            <a:ext cx="3779912" cy="283493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7752" y="357166"/>
            <a:ext cx="3779912" cy="283493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259632" y="3409648"/>
            <a:ext cx="5506636" cy="400110"/>
          </a:xfrm>
          <a:prstGeom prst="rect">
            <a:avLst/>
          </a:prstGeom>
          <a:noFill/>
        </p:spPr>
        <p:txBody>
          <a:bodyPr wrap="none" rtlCol="0">
            <a:spAutoFit/>
          </a:bodyPr>
          <a:lstStyle/>
          <a:p>
            <a:r>
              <a:rPr lang="ru-RU" sz="2000" b="1" dirty="0">
                <a:latin typeface="Comic Sans MS" pitchFamily="66" charset="0"/>
              </a:rPr>
              <a:t>НОД по физкультуре с элементами йоги</a:t>
            </a:r>
          </a:p>
        </p:txBody>
      </p:sp>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0413" y="3929653"/>
            <a:ext cx="3283174" cy="266823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3" descr="C:\Users\Lenovo PC\Desktop\Новая папка\1362248428_sport_fitness_girl_png_2.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724" b="89655" l="0" r="88535">
                        <a14:foregroundMark x1="20382" y1="73276" x2="20382" y2="73276"/>
                      </a14:backgroundRemoval>
                    </a14:imgEffect>
                  </a14:imgLayer>
                </a14:imgProps>
              </a:ext>
              <a:ext uri="{28A0092B-C50C-407E-A947-70E740481C1C}">
                <a14:useLocalDpi xmlns:a14="http://schemas.microsoft.com/office/drawing/2010/main"/>
              </a:ext>
            </a:extLst>
          </a:blip>
          <a:srcRect/>
          <a:stretch/>
        </p:blipFill>
        <p:spPr bwMode="auto">
          <a:xfrm>
            <a:off x="827584" y="4066496"/>
            <a:ext cx="1790318" cy="2643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Lenovo PC\Desktop\Новая папка\1362248428_sport_fitness_girl_png_2.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97807" l="4762" r="95238">
                        <a14:foregroundMark x1="19048" y1="10965" x2="19048" y2="10965"/>
                        <a14:foregroundMark x1="38690" y1="3070" x2="38690" y2="3070"/>
                        <a14:foregroundMark x1="69048" y1="58772" x2="69048" y2="58772"/>
                        <a14:foregroundMark x1="78571" y1="90789" x2="78571" y2="90789"/>
                        <a14:foregroundMark x1="25595" y1="93421" x2="25595" y2="93421"/>
                        <a14:foregroundMark x1="20833" y1="92544" x2="20833" y2="92544"/>
                        <a14:foregroundMark x1="26786" y1="88596" x2="26786" y2="88596"/>
                        <a14:foregroundMark x1="29762" y1="86404" x2="29762" y2="86404"/>
                        <a14:foregroundMark x1="28571" y1="84649" x2="28571" y2="84649"/>
                        <a14:foregroundMark x1="72619" y1="83333" x2="72619" y2="83333"/>
                        <a14:foregroundMark x1="70238" y1="84649" x2="70238" y2="84649"/>
                        <a14:foregroundMark x1="70833" y1="58333" x2="70833" y2="58333"/>
                        <a14:foregroundMark x1="73810" y1="61404" x2="73810" y2="61404"/>
                        <a14:foregroundMark x1="67857" y1="61404" x2="67857" y2="61404"/>
                        <a14:foregroundMark x1="20238" y1="10965" x2="20238" y2="10965"/>
                        <a14:foregroundMark x1="17857" y1="7895" x2="17857" y2="7895"/>
                      </a14:backgroundRemoval>
                    </a14:imgEffect>
                  </a14:imgLayer>
                </a14:imgProps>
              </a:ext>
              <a:ext uri="{28A0092B-C50C-407E-A947-70E740481C1C}">
                <a14:useLocalDpi xmlns:a14="http://schemas.microsoft.com/office/drawing/2010/main"/>
              </a:ext>
            </a:extLst>
          </a:blip>
          <a:srcRect/>
          <a:stretch/>
        </p:blipFill>
        <p:spPr bwMode="auto">
          <a:xfrm>
            <a:off x="6876256" y="4127929"/>
            <a:ext cx="1868000" cy="2520530"/>
          </a:xfrm>
          <a:prstGeom prst="rect">
            <a:avLst/>
          </a:prstGeom>
          <a:noFill/>
          <a:extLst>
            <a:ext uri="{909E8E84-426E-40DD-AFC4-6F175D3DCCD1}">
              <a14:hiddenFill xmlns:a14="http://schemas.microsoft.com/office/drawing/2010/main">
                <a:solidFill>
                  <a:srgbClr val="FFFFFF"/>
                </a:solidFill>
              </a14:hiddenFill>
            </a:ext>
          </a:extLst>
        </p:spPr>
      </p:pic>
      <p:sp>
        <p:nvSpPr>
          <p:cNvPr id="8" name="Рамка 7"/>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70899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785786" y="0"/>
            <a:ext cx="7143800" cy="196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43042" y="428604"/>
            <a:ext cx="5400837" cy="646331"/>
          </a:xfrm>
          <a:prstGeom prst="rect">
            <a:avLst/>
          </a:prstGeom>
          <a:noFill/>
        </p:spPr>
        <p:txBody>
          <a:bodyPr wrap="none" rtlCol="0">
            <a:spAutoFit/>
          </a:bodyPr>
          <a:lstStyle/>
          <a:p>
            <a:r>
              <a:rPr lang="ru-RU" sz="3600" b="1" dirty="0">
                <a:solidFill>
                  <a:srgbClr val="FF0000"/>
                </a:solidFill>
                <a:effectLst>
                  <a:glow rad="101600">
                    <a:schemeClr val="accent3">
                      <a:satMod val="175000"/>
                      <a:alpha val="40000"/>
                    </a:schemeClr>
                  </a:glow>
                </a:effectLst>
                <a:latin typeface="Georgia" pitchFamily="18" charset="0"/>
              </a:rPr>
              <a:t>Работа с родителями</a:t>
            </a:r>
          </a:p>
        </p:txBody>
      </p:sp>
      <p:sp>
        <p:nvSpPr>
          <p:cNvPr id="4" name="Rectangle 3"/>
          <p:cNvSpPr txBox="1">
            <a:spLocks noChangeArrowheads="1"/>
          </p:cNvSpPr>
          <p:nvPr/>
        </p:nvSpPr>
        <p:spPr bwMode="auto">
          <a:xfrm>
            <a:off x="428596" y="2000240"/>
            <a:ext cx="8229600" cy="4456112"/>
          </a:xfrm>
          <a:prstGeom prst="rect">
            <a:avLst/>
          </a:prstGeom>
          <a:noFill/>
          <a:ln w="9525">
            <a:noFill/>
            <a:miter lim="800000"/>
            <a:headEnd/>
            <a:tailEnd/>
          </a:ln>
        </p:spPr>
        <p:txBody>
          <a:bodyPr/>
          <a:lstStyle/>
          <a:p>
            <a:pPr marL="342900" indent="-342900">
              <a:spcBef>
                <a:spcPts val="600"/>
              </a:spcBef>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Участие родителей на утренних и вечерних сборах.</a:t>
            </a:r>
          </a:p>
          <a:p>
            <a:pPr marL="342900" indent="-342900">
              <a:spcBef>
                <a:spcPts val="600"/>
              </a:spcBef>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Помощь в подборе книг, фотографий и информации, а так же природного и бросового материала.</a:t>
            </a:r>
          </a:p>
          <a:p>
            <a:pPr marL="342900" indent="-342900">
              <a:spcBef>
                <a:spcPts val="600"/>
              </a:spcBef>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Написание сказок и рассказов о здоровье, бактериях и т.д.</a:t>
            </a:r>
          </a:p>
          <a:p>
            <a:pPr marL="342900" indent="-342900">
              <a:spcBef>
                <a:spcPts val="600"/>
              </a:spcBef>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Участие в творческой выставке,  в создании предлаемых проектах группы.</a:t>
            </a:r>
          </a:p>
          <a:p>
            <a:pPr marL="342900" indent="-342900">
              <a:spcBef>
                <a:spcPts val="600"/>
              </a:spcBef>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Изготовление книг.</a:t>
            </a:r>
          </a:p>
          <a:p>
            <a:pPr marL="342900" indent="-342900">
              <a:spcBef>
                <a:spcPts val="600"/>
              </a:spcBef>
              <a:buClr>
                <a:prstClr val="black"/>
              </a:buClr>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Помощь родителей в разработке и изготовлении проектов.</a:t>
            </a:r>
          </a:p>
          <a:p>
            <a:pPr marL="342900" indent="-342900">
              <a:spcBef>
                <a:spcPts val="600"/>
              </a:spcBef>
              <a:buSzPct val="85000"/>
              <a:buFont typeface="Wingdings" pitchFamily="2" charset="2"/>
              <a:buChar char="Ø"/>
              <a:defRPr/>
            </a:pPr>
            <a:r>
              <a:rPr lang="ru-RU" sz="2000" b="1" dirty="0">
                <a:solidFill>
                  <a:prstClr val="black"/>
                </a:solidFill>
                <a:effectLst>
                  <a:glow rad="101600">
                    <a:schemeClr val="bg1">
                      <a:alpha val="60000"/>
                    </a:schemeClr>
                  </a:glow>
                </a:effectLst>
                <a:latin typeface="Comic Sans MS" pitchFamily="66" charset="0"/>
              </a:rPr>
              <a:t>Отзывы родителей.</a:t>
            </a:r>
          </a:p>
          <a:p>
            <a:pPr marL="342900" indent="-342900" algn="just">
              <a:spcBef>
                <a:spcPts val="200"/>
              </a:spcBef>
              <a:spcAft>
                <a:spcPts val="200"/>
              </a:spcAft>
              <a:buFont typeface="Wingdings" pitchFamily="2" charset="2"/>
              <a:buChar char="Ø"/>
            </a:pPr>
            <a:r>
              <a:rPr lang="ru-RU" sz="2000" dirty="0">
                <a:solidFill>
                  <a:srgbClr val="000000"/>
                </a:solidFill>
                <a:effectLst>
                  <a:glow rad="101600">
                    <a:schemeClr val="bg1">
                      <a:alpha val="60000"/>
                    </a:schemeClr>
                  </a:glow>
                </a:effectLst>
                <a:latin typeface="Times New Roman"/>
                <a:ea typeface="Times New Roman"/>
              </a:rPr>
              <a:t> </a:t>
            </a:r>
            <a:r>
              <a:rPr lang="ru-RU" sz="2000" b="1" dirty="0">
                <a:solidFill>
                  <a:srgbClr val="000000"/>
                </a:solidFill>
                <a:effectLst>
                  <a:glow rad="101600">
                    <a:schemeClr val="bg1">
                      <a:alpha val="60000"/>
                    </a:schemeClr>
                  </a:glow>
                </a:effectLst>
                <a:latin typeface="Comic Sans MS" pitchFamily="66" charset="0"/>
                <a:ea typeface="Times New Roman"/>
              </a:rPr>
              <a:t>Спортивные семейные праздники «Папа, мама, я -дружная семья! »,  «Настоящие мужчины» и др….</a:t>
            </a:r>
            <a:r>
              <a:rPr lang="ru-RU" sz="2000" b="1" dirty="0">
                <a:solidFill>
                  <a:prstClr val="black"/>
                </a:solidFill>
                <a:effectLst>
                  <a:glow rad="101600">
                    <a:schemeClr val="bg1">
                      <a:alpha val="60000"/>
                    </a:schemeClr>
                  </a:glow>
                </a:effectLst>
                <a:latin typeface="Comic Sans MS" pitchFamily="66" charset="0"/>
                <a:ea typeface="Times New Roman"/>
              </a:rPr>
              <a:t>            </a:t>
            </a:r>
          </a:p>
          <a:p>
            <a:pPr marL="342900" indent="-342900" algn="just">
              <a:spcBef>
                <a:spcPts val="1125"/>
              </a:spcBef>
              <a:spcAft>
                <a:spcPts val="1125"/>
              </a:spcAft>
              <a:buFont typeface="Wingdings" pitchFamily="2" charset="2"/>
              <a:buChar char="Ø"/>
            </a:pPr>
            <a:r>
              <a:rPr lang="ru-RU" sz="2000" b="1" dirty="0">
                <a:solidFill>
                  <a:srgbClr val="000000"/>
                </a:solidFill>
                <a:effectLst>
                  <a:glow rad="101600">
                    <a:schemeClr val="bg1">
                      <a:alpha val="60000"/>
                    </a:schemeClr>
                  </a:glow>
                </a:effectLst>
                <a:latin typeface="Comic Sans MS" pitchFamily="66" charset="0"/>
                <a:ea typeface="Times New Roman"/>
              </a:rPr>
              <a:t>Семинары – практикумы по оздоровлению дошкольников</a:t>
            </a:r>
            <a:endParaRPr lang="ru-RU" sz="2000" b="1" dirty="0">
              <a:solidFill>
                <a:prstClr val="black"/>
              </a:solidFill>
              <a:effectLst>
                <a:glow rad="101600">
                  <a:schemeClr val="bg1">
                    <a:alpha val="60000"/>
                  </a:schemeClr>
                </a:glow>
              </a:effectLst>
              <a:latin typeface="Comic Sans MS" pitchFamily="66" charset="0"/>
              <a:ea typeface="Times New Roman"/>
            </a:endParaRPr>
          </a:p>
          <a:p>
            <a:pPr marL="273050" indent="-273050">
              <a:spcBef>
                <a:spcPts val="600"/>
              </a:spcBef>
              <a:buClr>
                <a:srgbClr val="5ECCF3"/>
              </a:buClr>
              <a:buSzPct val="85000"/>
              <a:buFont typeface="Wingdings 2" pitchFamily="18" charset="2"/>
              <a:buChar char=""/>
              <a:defRPr/>
            </a:pPr>
            <a:endParaRPr lang="ru-RU" sz="2000" b="1" noProof="1">
              <a:solidFill>
                <a:prstClr val="black"/>
              </a:solidFill>
              <a:effectLst>
                <a:glow rad="101600">
                  <a:schemeClr val="bg1">
                    <a:alpha val="60000"/>
                  </a:schemeClr>
                </a:glow>
              </a:effectLst>
              <a:latin typeface="Comic Sans MS" pitchFamily="66" charset="0"/>
            </a:endParaRPr>
          </a:p>
        </p:txBody>
      </p:sp>
      <p:sp>
        <p:nvSpPr>
          <p:cNvPr id="5" name="Рамка 4"/>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spTree>
    <p:extLst>
      <p:ext uri="{BB962C8B-B14F-4D97-AF65-F5344CB8AC3E}">
        <p14:creationId xmlns:p14="http://schemas.microsoft.com/office/powerpoint/2010/main" val="3264652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00034" y="214289"/>
            <a:ext cx="8243887" cy="714381"/>
          </a:xfrm>
          <a:prstGeom prst="rect">
            <a:avLst/>
          </a:prstGeom>
        </p:spPr>
        <p:txBody>
          <a:bodyPr/>
          <a:lstStyle/>
          <a:p>
            <a:pPr algn="ctr">
              <a:defRPr/>
            </a:pPr>
            <a:r>
              <a:rPr lang="ru-RU" sz="2400" b="1" spc="-100" dirty="0">
                <a:ln w="3200">
                  <a:solidFill>
                    <a:srgbClr val="ECCEFA">
                      <a:shade val="75000"/>
                      <a:alpha val="25000"/>
                    </a:srgbClr>
                  </a:solidFill>
                  <a:prstDash val="solid"/>
                  <a:round/>
                </a:ln>
                <a:solidFill>
                  <a:srgbClr val="FF0000"/>
                </a:solidFill>
                <a:effectLst>
                  <a:glow rad="101600">
                    <a:srgbClr val="CCAF0A">
                      <a:satMod val="175000"/>
                      <a:alpha val="40000"/>
                    </a:srgbClr>
                  </a:glow>
                  <a:innerShdw blurRad="50800" dist="25400" dir="13500000">
                    <a:prstClr val="black">
                      <a:alpha val="70000"/>
                    </a:prstClr>
                  </a:innerShdw>
                </a:effectLst>
                <a:latin typeface="Georgia" pitchFamily="18" charset="0"/>
                <a:cs typeface="Arial" charset="0"/>
              </a:rPr>
              <a:t>Информация  для  родителей</a:t>
            </a:r>
            <a:endParaRPr lang="ru-RU" sz="2400" b="1" spc="-100" noProof="1">
              <a:ln w="3200">
                <a:solidFill>
                  <a:srgbClr val="ECCEFA">
                    <a:shade val="75000"/>
                    <a:alpha val="25000"/>
                  </a:srgbClr>
                </a:solidFill>
                <a:prstDash val="solid"/>
                <a:round/>
              </a:ln>
              <a:solidFill>
                <a:srgbClr val="FF0000"/>
              </a:solidFill>
              <a:effectLst>
                <a:glow rad="101600">
                  <a:srgbClr val="CCAF0A">
                    <a:satMod val="175000"/>
                    <a:alpha val="40000"/>
                  </a:srgbClr>
                </a:glow>
                <a:innerShdw blurRad="50800" dist="25400" dir="13500000">
                  <a:prstClr val="black">
                    <a:alpha val="70000"/>
                  </a:prstClr>
                </a:innerShdw>
              </a:effectLst>
              <a:latin typeface="Georgia" pitchFamily="18" charset="0"/>
              <a:cs typeface="Arial" charset="0"/>
            </a:endParaRPr>
          </a:p>
        </p:txBody>
      </p:sp>
      <p:sp>
        <p:nvSpPr>
          <p:cNvPr id="4" name="Rectangle 3"/>
          <p:cNvSpPr txBox="1">
            <a:spLocks noChangeArrowheads="1"/>
          </p:cNvSpPr>
          <p:nvPr/>
        </p:nvSpPr>
        <p:spPr bwMode="auto">
          <a:xfrm>
            <a:off x="521774" y="764704"/>
            <a:ext cx="8442713" cy="5786437"/>
          </a:xfrm>
          <a:prstGeom prst="rect">
            <a:avLst/>
          </a:prstGeom>
          <a:noFill/>
          <a:ln w="9525">
            <a:noFill/>
            <a:miter lim="800000"/>
            <a:headEnd/>
            <a:tailEnd/>
          </a:ln>
        </p:spPr>
        <p:txBody>
          <a:bodyPr/>
          <a:lstStyle/>
          <a:p>
            <a:pPr marL="273050" indent="-273050">
              <a:spcBef>
                <a:spcPts val="600"/>
              </a:spcBef>
              <a:buClr>
                <a:srgbClr val="FF0000"/>
              </a:buClr>
              <a:buSzPct val="85000"/>
              <a:defRPr/>
            </a:pPr>
            <a:r>
              <a:rPr lang="ru-RU" sz="2000" b="1" dirty="0">
                <a:latin typeface="Comic Sans MS" pitchFamily="66" charset="0"/>
                <a:cs typeface="Arial" charset="0"/>
              </a:rPr>
              <a:t>В приемной нашей группы  размещается следующая информация:</a:t>
            </a:r>
          </a:p>
          <a:p>
            <a:pPr marL="342900" lvl="0" indent="-342900">
              <a:buClr>
                <a:srgbClr val="FF0000"/>
              </a:buClr>
              <a:buFont typeface="Wingdings" pitchFamily="2" charset="2"/>
              <a:buChar char="Ø"/>
            </a:pPr>
            <a:r>
              <a:rPr lang="ru-RU" sz="2000" b="1" dirty="0">
                <a:latin typeface="Comic Sans MS" pitchFamily="66" charset="0"/>
                <a:cs typeface="Arial" charset="0"/>
              </a:rPr>
              <a:t>Разработка темы «Моё здоровье», микротемы: «Я и моё тело », «Органы чувств»,</a:t>
            </a:r>
            <a:r>
              <a:rPr lang="ru-RU" sz="2000" b="1" dirty="0">
                <a:solidFill>
                  <a:srgbClr val="000000"/>
                </a:solidFill>
                <a:latin typeface="Comic Sans MS" pitchFamily="66" charset="0"/>
              </a:rPr>
              <a:t> “Моё питание - моё здоровье” «Здоровый образ жизни»</a:t>
            </a:r>
            <a:endParaRPr lang="ru-RU" sz="2000" b="1" dirty="0">
              <a:solidFill>
                <a:prstClr val="black"/>
              </a:solidFill>
              <a:latin typeface="Comic Sans MS" pitchFamily="66" charset="0"/>
            </a:endParaRPr>
          </a:p>
          <a:p>
            <a:pPr marL="342900" indent="-342900">
              <a:spcBef>
                <a:spcPts val="600"/>
              </a:spcBef>
              <a:buClr>
                <a:srgbClr val="FF0000"/>
              </a:buClr>
              <a:buSzPct val="85000"/>
              <a:buFont typeface="Wingdings" pitchFamily="2" charset="2"/>
              <a:buChar char="Ø"/>
              <a:defRPr/>
            </a:pPr>
            <a:r>
              <a:rPr lang="ru-RU" sz="2000" b="1" dirty="0">
                <a:latin typeface="Comic Sans MS" pitchFamily="66" charset="0"/>
                <a:cs typeface="Arial" charset="0"/>
              </a:rPr>
              <a:t>Освещаем основные вопросы, которые рассматриваются в рамках темы на утренних и вечерних сборах.</a:t>
            </a:r>
          </a:p>
          <a:p>
            <a:pPr marL="342900" indent="-342900">
              <a:spcBef>
                <a:spcPts val="600"/>
              </a:spcBef>
              <a:buClr>
                <a:srgbClr val="FF0000"/>
              </a:buClr>
              <a:buSzPct val="85000"/>
              <a:buFont typeface="Wingdings" pitchFamily="2" charset="2"/>
              <a:buChar char="Ø"/>
              <a:defRPr/>
            </a:pPr>
            <a:r>
              <a:rPr lang="ru-RU" sz="2000" b="1" dirty="0">
                <a:latin typeface="Comic Sans MS" pitchFamily="66" charset="0"/>
                <a:cs typeface="Arial" charset="0"/>
              </a:rPr>
              <a:t>Разработки возможных проектов по данной теме.</a:t>
            </a:r>
          </a:p>
          <a:p>
            <a:pPr marL="342900" indent="-342900">
              <a:spcBef>
                <a:spcPts val="600"/>
              </a:spcBef>
              <a:buClr>
                <a:srgbClr val="FF0000"/>
              </a:buClr>
              <a:buSzPct val="85000"/>
              <a:buFont typeface="Wingdings" pitchFamily="2" charset="2"/>
              <a:buChar char="Ø"/>
              <a:defRPr/>
            </a:pPr>
            <a:r>
              <a:rPr lang="ru-RU" sz="2000" b="1" dirty="0">
                <a:latin typeface="Comic Sans MS" pitchFamily="66" charset="0"/>
                <a:cs typeface="Arial" charset="0"/>
              </a:rPr>
              <a:t>Предполагаем сроки подготовки проектов, выставок, презентация.</a:t>
            </a:r>
          </a:p>
          <a:p>
            <a:pPr marL="342900" indent="-342900">
              <a:spcBef>
                <a:spcPts val="600"/>
              </a:spcBef>
              <a:buClr>
                <a:srgbClr val="FF0000"/>
              </a:buClr>
              <a:buSzPct val="85000"/>
              <a:buFont typeface="Wingdings" pitchFamily="2" charset="2"/>
              <a:buChar char="Ø"/>
              <a:defRPr/>
            </a:pPr>
            <a:r>
              <a:rPr lang="ru-RU" sz="2000" b="1" dirty="0">
                <a:latin typeface="Comic Sans MS" pitchFamily="66" charset="0"/>
                <a:cs typeface="Arial" charset="0"/>
              </a:rPr>
              <a:t>Обращаемся просьбой помочь с литературой, фотографиями, личным присутствием на сборах, в различных видах деятельности.</a:t>
            </a:r>
          </a:p>
          <a:p>
            <a:pPr marL="342900" indent="-342900">
              <a:spcBef>
                <a:spcPts val="600"/>
              </a:spcBef>
              <a:buClr>
                <a:srgbClr val="FF0000"/>
              </a:buClr>
              <a:buSzPct val="85000"/>
              <a:buFont typeface="Wingdings" pitchFamily="2" charset="2"/>
              <a:buChar char="Ø"/>
              <a:defRPr/>
            </a:pPr>
            <a:r>
              <a:rPr lang="ru-RU" sz="2000" b="1" dirty="0">
                <a:latin typeface="Comic Sans MS" pitchFamily="66" charset="0"/>
                <a:cs typeface="Arial" charset="0"/>
              </a:rPr>
              <a:t>Проводим индивидуальные консультации и беседы с родителями.</a:t>
            </a:r>
          </a:p>
          <a:p>
            <a:pPr marL="342900" indent="-342900">
              <a:spcBef>
                <a:spcPts val="600"/>
              </a:spcBef>
              <a:buClr>
                <a:srgbClr val="FF0000"/>
              </a:buClr>
              <a:buSzPct val="85000"/>
              <a:buFont typeface="Wingdings" pitchFamily="2" charset="2"/>
              <a:buChar char="Ø"/>
              <a:defRPr/>
            </a:pPr>
            <a:r>
              <a:rPr lang="ru-RU" sz="2000" b="1" dirty="0">
                <a:latin typeface="Comic Sans MS" pitchFamily="66" charset="0"/>
                <a:cs typeface="Arial" charset="0"/>
              </a:rPr>
              <a:t>   Информация понятна для родителей и постоянно обновляется.</a:t>
            </a:r>
            <a:endParaRPr lang="ru-RU" sz="2000" noProof="1">
              <a:latin typeface="Comic Sans MS" pitchFamily="66" charset="0"/>
              <a:cs typeface="Arial" charset="0"/>
            </a:endParaRPr>
          </a:p>
        </p:txBody>
      </p:sp>
      <p:sp>
        <p:nvSpPr>
          <p:cNvPr id="5" name="Рамка 4"/>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2178097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рабочая\фото детсад\работа с родителями\Дет. сад 03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4616" y="1945009"/>
            <a:ext cx="4337384" cy="332869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11" name="Picture 3" descr="D:\рабочая\фото детсад\работа с родителями\Дет. сад 03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16016" y="2996952"/>
            <a:ext cx="4155925" cy="340008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1620" name="TextBox 2"/>
          <p:cNvSpPr txBox="1">
            <a:spLocks noChangeArrowheads="1"/>
          </p:cNvSpPr>
          <p:nvPr/>
        </p:nvSpPr>
        <p:spPr bwMode="auto">
          <a:xfrm>
            <a:off x="2143076" y="857232"/>
            <a:ext cx="7000924" cy="830997"/>
          </a:xfrm>
          <a:prstGeom prst="rect">
            <a:avLst/>
          </a:prstGeom>
          <a:noFill/>
          <a:ln w="9525">
            <a:noFill/>
            <a:miter lim="800000"/>
            <a:headEnd/>
            <a:tailEnd/>
          </a:ln>
        </p:spPr>
        <p:txBody>
          <a:bodyPr wrap="square">
            <a:spAutoFit/>
          </a:bodyPr>
          <a:lstStyle/>
          <a:p>
            <a:pPr fontAlgn="base">
              <a:spcBef>
                <a:spcPct val="0"/>
              </a:spcBef>
              <a:spcAft>
                <a:spcPct val="0"/>
              </a:spcAft>
            </a:pPr>
            <a:r>
              <a:rPr lang="ru-RU" sz="2400" b="1" dirty="0">
                <a:solidFill>
                  <a:prstClr val="black"/>
                </a:solidFill>
                <a:latin typeface="Comic Sans MS" pitchFamily="66" charset="0"/>
              </a:rPr>
              <a:t>Участие мамы Даши М.  в обсуждении темы «Здоровый образ жизни»</a:t>
            </a:r>
          </a:p>
        </p:txBody>
      </p:sp>
      <p:sp>
        <p:nvSpPr>
          <p:cNvPr id="5" name="Рамка 4"/>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pic>
        <p:nvPicPr>
          <p:cNvPr id="7" name="Picture 6" descr="C:\Users\Lenovo PC\Downloads\6966270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181484"/>
            <a:ext cx="1676400" cy="195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99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1050732_0.tmp"/>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80845" y="1388969"/>
            <a:ext cx="2736304" cy="33264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P1050684_0.t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9974" y="1480012"/>
            <a:ext cx="2592288" cy="331164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14282" y="5072074"/>
            <a:ext cx="2585156" cy="584775"/>
          </a:xfrm>
          <a:prstGeom prst="rect">
            <a:avLst/>
          </a:prstGeom>
          <a:noFill/>
        </p:spPr>
        <p:txBody>
          <a:bodyPr wrap="square" rtlCol="0">
            <a:spAutoFit/>
          </a:bodyPr>
          <a:lstStyle/>
          <a:p>
            <a:r>
              <a:rPr lang="ru-RU" sz="1600" b="1" dirty="0">
                <a:solidFill>
                  <a:prstClr val="black"/>
                </a:solidFill>
                <a:latin typeface="Comic Sans MS" pitchFamily="66" charset="0"/>
              </a:rPr>
              <a:t>Лепка «Полезные бактерии»</a:t>
            </a:r>
          </a:p>
        </p:txBody>
      </p:sp>
      <p:sp>
        <p:nvSpPr>
          <p:cNvPr id="5" name="TextBox 6"/>
          <p:cNvSpPr txBox="1">
            <a:spLocks noChangeArrowheads="1"/>
          </p:cNvSpPr>
          <p:nvPr/>
        </p:nvSpPr>
        <p:spPr bwMode="auto">
          <a:xfrm>
            <a:off x="3191776" y="2335217"/>
            <a:ext cx="27604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600" b="1" dirty="0">
                <a:solidFill>
                  <a:prstClr val="black"/>
                </a:solidFill>
                <a:latin typeface="Comic Sans MS" pitchFamily="66" charset="0"/>
              </a:rPr>
              <a:t>В нашей группе всегда находится дело по душе не только детям, но и взрослым</a:t>
            </a:r>
          </a:p>
        </p:txBody>
      </p:sp>
      <p:sp>
        <p:nvSpPr>
          <p:cNvPr id="7" name="Рамка 6"/>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7307" y="3832683"/>
            <a:ext cx="3489386" cy="261703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42153" y="188640"/>
            <a:ext cx="8722336" cy="1200329"/>
          </a:xfrm>
          <a:prstGeom prst="rect">
            <a:avLst/>
          </a:prstGeom>
          <a:noFill/>
        </p:spPr>
        <p:txBody>
          <a:bodyPr wrap="square" rtlCol="0">
            <a:spAutoFit/>
          </a:bodyPr>
          <a:lstStyle/>
          <a:p>
            <a:r>
              <a:rPr lang="ru-RU" b="1" dirty="0">
                <a:latin typeface="Comic Sans MS" pitchFamily="66" charset="0"/>
              </a:rPr>
              <a:t>Работа в рамках проекта предполагает сотрудничество, сотворчество</a:t>
            </a:r>
          </a:p>
          <a:p>
            <a:r>
              <a:rPr lang="ru-RU" b="1" dirty="0">
                <a:latin typeface="Comic Sans MS" pitchFamily="66" charset="0"/>
              </a:rPr>
              <a:t>взрослого и ребёнка, поэтому мы  привлекали к участию</a:t>
            </a:r>
          </a:p>
          <a:p>
            <a:r>
              <a:rPr lang="ru-RU" b="1" dirty="0">
                <a:latin typeface="Comic Sans MS" pitchFamily="66" charset="0"/>
              </a:rPr>
              <a:t>в наших проектах всех членов семьи. Родители с большим желанием принимали  участие в  творческом процессе.</a:t>
            </a:r>
          </a:p>
        </p:txBody>
      </p:sp>
      <p:sp>
        <p:nvSpPr>
          <p:cNvPr id="10" name="TextBox 9"/>
          <p:cNvSpPr txBox="1"/>
          <p:nvPr/>
        </p:nvSpPr>
        <p:spPr>
          <a:xfrm>
            <a:off x="6429388" y="5000636"/>
            <a:ext cx="2714612" cy="830997"/>
          </a:xfrm>
          <a:prstGeom prst="rect">
            <a:avLst/>
          </a:prstGeom>
          <a:noFill/>
        </p:spPr>
        <p:txBody>
          <a:bodyPr wrap="square" rtlCol="0">
            <a:spAutoFit/>
          </a:bodyPr>
          <a:lstStyle/>
          <a:p>
            <a:r>
              <a:rPr lang="ru-RU" sz="1600" b="1" dirty="0">
                <a:latin typeface="Comic Sans MS" pitchFamily="66" charset="0"/>
              </a:rPr>
              <a:t>Папа Матвея совместно с детьми конструирует лабораторию </a:t>
            </a:r>
          </a:p>
        </p:txBody>
      </p:sp>
    </p:spTree>
    <p:extLst>
      <p:ext uri="{BB962C8B-B14F-4D97-AF65-F5344CB8AC3E}">
        <p14:creationId xmlns:p14="http://schemas.microsoft.com/office/powerpoint/2010/main" val="310927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23486"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3" name="TextBox 2"/>
          <p:cNvSpPr txBox="1"/>
          <p:nvPr/>
        </p:nvSpPr>
        <p:spPr>
          <a:xfrm>
            <a:off x="173789" y="211962"/>
            <a:ext cx="8921032" cy="523220"/>
          </a:xfrm>
          <a:prstGeom prst="rect">
            <a:avLst/>
          </a:prstGeom>
          <a:noFill/>
        </p:spPr>
        <p:txBody>
          <a:bodyPr wrap="none" rtlCol="0">
            <a:spAutoFit/>
          </a:bodyPr>
          <a:lstStyle/>
          <a:p>
            <a:r>
              <a:rPr lang="ru-RU" sz="2800" b="1" dirty="0">
                <a:solidFill>
                  <a:srgbClr val="FF0000"/>
                </a:solidFill>
                <a:effectLst>
                  <a:glow rad="101600">
                    <a:schemeClr val="accent3">
                      <a:satMod val="175000"/>
                      <a:alpha val="40000"/>
                    </a:schemeClr>
                  </a:glow>
                </a:effectLst>
                <a:latin typeface="Georgia" pitchFamily="18" charset="0"/>
              </a:rPr>
              <a:t>Рассуждения  детей о важных правилах ЗОЖ</a:t>
            </a:r>
          </a:p>
        </p:txBody>
      </p:sp>
      <p:pic>
        <p:nvPicPr>
          <p:cNvPr id="4098" name="Picture 2" descr="C:\Documents and Settings\Admin\Рабочий стол\фото 13года осень\осеньфото 13 года\детский сад 05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134725">
            <a:off x="431465" y="926588"/>
            <a:ext cx="2053327" cy="182832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14282" y="3071810"/>
            <a:ext cx="2878610" cy="584775"/>
          </a:xfrm>
          <a:prstGeom prst="rect">
            <a:avLst/>
          </a:prstGeom>
          <a:noFill/>
        </p:spPr>
        <p:txBody>
          <a:bodyPr wrap="square" rtlCol="0">
            <a:spAutoFit/>
          </a:bodyPr>
          <a:lstStyle/>
          <a:p>
            <a:r>
              <a:rPr lang="ru-RU" sz="1600" b="1" dirty="0">
                <a:latin typeface="Comic Sans MS" pitchFamily="66" charset="0"/>
              </a:rPr>
              <a:t>«Выезжать на природу» - Саша С. </a:t>
            </a:r>
          </a:p>
        </p:txBody>
      </p:sp>
      <p:pic>
        <p:nvPicPr>
          <p:cNvPr id="4099" name="Picture 3" descr="C:\Documents and Settings\Admin\Рабочий стол\фото 13года осень\осеньфото 13 года\детский сад 07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90"/>
          <a:stretch/>
        </p:blipFill>
        <p:spPr bwMode="auto">
          <a:xfrm rot="5400000">
            <a:off x="3659123" y="1044973"/>
            <a:ext cx="2024407" cy="1774306"/>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3089380" y="3096880"/>
            <a:ext cx="3238387" cy="584775"/>
          </a:xfrm>
          <a:prstGeom prst="rect">
            <a:avLst/>
          </a:prstGeom>
          <a:noFill/>
        </p:spPr>
        <p:txBody>
          <a:bodyPr wrap="none" rtlCol="0">
            <a:spAutoFit/>
          </a:bodyPr>
          <a:lstStyle/>
          <a:p>
            <a:r>
              <a:rPr lang="ru-RU" sz="1600" b="1" dirty="0">
                <a:latin typeface="Comic Sans MS" pitchFamily="66" charset="0"/>
              </a:rPr>
              <a:t>«Соблюдать чистоту тела»  –</a:t>
            </a:r>
          </a:p>
          <a:p>
            <a:r>
              <a:rPr lang="ru-RU" sz="1600" b="1" dirty="0">
                <a:latin typeface="Comic Sans MS" pitchFamily="66" charset="0"/>
              </a:rPr>
              <a:t> Маша Е.</a:t>
            </a:r>
          </a:p>
        </p:txBody>
      </p:sp>
      <p:pic>
        <p:nvPicPr>
          <p:cNvPr id="6" name="Рисунок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06924">
            <a:off x="6516216" y="955961"/>
            <a:ext cx="1793703" cy="1952331"/>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6516216" y="2842893"/>
            <a:ext cx="2759617" cy="830997"/>
          </a:xfrm>
          <a:prstGeom prst="rect">
            <a:avLst/>
          </a:prstGeom>
          <a:noFill/>
        </p:spPr>
        <p:txBody>
          <a:bodyPr wrap="square" rtlCol="0">
            <a:spAutoFit/>
          </a:bodyPr>
          <a:lstStyle/>
          <a:p>
            <a:r>
              <a:rPr lang="ru-RU" sz="1600" b="1" dirty="0">
                <a:effectLst>
                  <a:glow rad="101600">
                    <a:schemeClr val="bg1">
                      <a:alpha val="60000"/>
                    </a:schemeClr>
                  </a:glow>
                </a:effectLst>
                <a:latin typeface="Comic Sans MS" pitchFamily="66" charset="0"/>
              </a:rPr>
              <a:t>«Больше гулять, заниматься спортом» – Полина Л.</a:t>
            </a:r>
          </a:p>
        </p:txBody>
      </p:sp>
      <p:pic>
        <p:nvPicPr>
          <p:cNvPr id="11" name="Рисунок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704" y="3715223"/>
            <a:ext cx="1945135" cy="2276295"/>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250123" y="6165304"/>
            <a:ext cx="3094558" cy="584775"/>
          </a:xfrm>
          <a:prstGeom prst="rect">
            <a:avLst/>
          </a:prstGeom>
          <a:noFill/>
        </p:spPr>
        <p:txBody>
          <a:bodyPr wrap="square" rtlCol="0">
            <a:spAutoFit/>
          </a:bodyPr>
          <a:lstStyle/>
          <a:p>
            <a:r>
              <a:rPr lang="ru-RU" sz="1600" b="1" dirty="0">
                <a:latin typeface="Comic Sans MS" pitchFamily="66" charset="0"/>
              </a:rPr>
              <a:t>«Есть больше витаминов»- Полина Б. </a:t>
            </a:r>
          </a:p>
        </p:txBody>
      </p:sp>
      <p:pic>
        <p:nvPicPr>
          <p:cNvPr id="10" name="Рисунок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3512513" y="3859663"/>
            <a:ext cx="2317628" cy="206853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3344681" y="6143840"/>
            <a:ext cx="2784737" cy="584775"/>
          </a:xfrm>
          <a:prstGeom prst="rect">
            <a:avLst/>
          </a:prstGeom>
          <a:noFill/>
        </p:spPr>
        <p:txBody>
          <a:bodyPr wrap="none" rtlCol="0">
            <a:spAutoFit/>
          </a:bodyPr>
          <a:lstStyle/>
          <a:p>
            <a:r>
              <a:rPr lang="ru-RU" sz="1600" b="1" dirty="0">
                <a:latin typeface="Comic Sans MS" pitchFamily="66" charset="0"/>
              </a:rPr>
              <a:t>«Пить кефир и молоко, </a:t>
            </a:r>
          </a:p>
          <a:p>
            <a:r>
              <a:rPr lang="ru-RU" sz="1600" b="1" dirty="0">
                <a:latin typeface="Comic Sans MS" pitchFamily="66" charset="0"/>
              </a:rPr>
              <a:t>кушать каши» - Канатик</a:t>
            </a:r>
          </a:p>
        </p:txBody>
      </p:sp>
      <p:pic>
        <p:nvPicPr>
          <p:cNvPr id="14" name="Рисунок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6327152" y="3904287"/>
            <a:ext cx="2409439" cy="203131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6358711" y="6125291"/>
            <a:ext cx="2895344" cy="584775"/>
          </a:xfrm>
          <a:prstGeom prst="rect">
            <a:avLst/>
          </a:prstGeom>
          <a:noFill/>
        </p:spPr>
        <p:txBody>
          <a:bodyPr wrap="none" rtlCol="0">
            <a:spAutoFit/>
          </a:bodyPr>
          <a:lstStyle/>
          <a:p>
            <a:r>
              <a:rPr lang="ru-RU" sz="1600" b="1" dirty="0">
                <a:latin typeface="Comic Sans MS" pitchFamily="66" charset="0"/>
              </a:rPr>
              <a:t>«Здоровье –наша жизнь»  </a:t>
            </a:r>
          </a:p>
          <a:p>
            <a:r>
              <a:rPr lang="ru-RU" sz="1600" b="1" dirty="0">
                <a:latin typeface="Comic Sans MS" pitchFamily="66" charset="0"/>
              </a:rPr>
              <a:t>Данила С.</a:t>
            </a:r>
          </a:p>
        </p:txBody>
      </p:sp>
    </p:spTree>
    <p:extLst>
      <p:ext uri="{BB962C8B-B14F-4D97-AF65-F5344CB8AC3E}">
        <p14:creationId xmlns:p14="http://schemas.microsoft.com/office/powerpoint/2010/main" val="2970532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9806" y="928104"/>
            <a:ext cx="3033576" cy="25008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3122" y="3932479"/>
            <a:ext cx="3440208" cy="266545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G_1627_0.t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3197" y="907500"/>
            <a:ext cx="3630133" cy="272260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8548" name="TextBox 7"/>
          <p:cNvSpPr txBox="1">
            <a:spLocks noChangeArrowheads="1"/>
          </p:cNvSpPr>
          <p:nvPr/>
        </p:nvSpPr>
        <p:spPr bwMode="auto">
          <a:xfrm>
            <a:off x="611560" y="161438"/>
            <a:ext cx="8478603" cy="707886"/>
          </a:xfrm>
          <a:prstGeom prst="rect">
            <a:avLst/>
          </a:prstGeom>
          <a:noFill/>
          <a:ln w="9525">
            <a:noFill/>
            <a:miter lim="800000"/>
            <a:headEnd/>
            <a:tailEnd/>
          </a:ln>
        </p:spPr>
        <p:txBody>
          <a:bodyPr wrap="none">
            <a:spAutoFit/>
          </a:bodyPr>
          <a:lstStyle/>
          <a:p>
            <a:r>
              <a:rPr lang="ru-RU" sz="2000" b="1" dirty="0">
                <a:latin typeface="Comic Sans MS" pitchFamily="66" charset="0"/>
              </a:rPr>
              <a:t>Спортивные   праздники «Мама, папа, я – спортивная семья», </a:t>
            </a:r>
          </a:p>
          <a:p>
            <a:r>
              <a:rPr lang="ru-RU" sz="2000" b="1" dirty="0">
                <a:latin typeface="Comic Sans MS" pitchFamily="66" charset="0"/>
              </a:rPr>
              <a:t>«Настоящие мужчины»</a:t>
            </a:r>
          </a:p>
        </p:txBody>
      </p:sp>
      <p:pic>
        <p:nvPicPr>
          <p:cNvPr id="8" name="Picture 3" descr="C:\Users\Lenovo PC\Downloads\malchik_mach.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95861" y="2460679"/>
            <a:ext cx="2552278" cy="3088770"/>
          </a:xfrm>
          <a:prstGeom prst="rect">
            <a:avLst/>
          </a:prstGeom>
          <a:noFill/>
          <a:extLst>
            <a:ext uri="{909E8E84-426E-40DD-AFC4-6F175D3DCCD1}">
              <a14:hiddenFill xmlns:a14="http://schemas.microsoft.com/office/drawing/2010/main">
                <a:solidFill>
                  <a:srgbClr val="FFFFFF"/>
                </a:solidFill>
              </a14:hiddenFill>
            </a:ext>
          </a:extLst>
        </p:spPr>
      </p:pic>
      <p:sp>
        <p:nvSpPr>
          <p:cNvPr id="9" name="Рамка 8"/>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endParaRPr>
          </a:p>
        </p:txBody>
      </p:sp>
      <p:pic>
        <p:nvPicPr>
          <p:cNvPr id="10" name="Рисунок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432" y="4005064"/>
            <a:ext cx="3360374" cy="25202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7867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рабочая\фото детсад\работа с родителями\род. собрание ноябрь 2010г\Изображение 14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944" y="919395"/>
            <a:ext cx="3839993" cy="288032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87" name="Picture 3" descr="D:\рабочая\фото детсад\работа с родителями\род. собрание ноябрь 2010г\Изображение 1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412" y="3144126"/>
            <a:ext cx="2499888" cy="333280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89" name="Picture 5" descr="D:\рабочая\фото детсад\работа с родителями\P108069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07904" y="3452370"/>
            <a:ext cx="4536504" cy="301252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90" name="Picture 6" descr="D:\рабочая\фото детсад\работа с родителями\детский сад 01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98206" y="884973"/>
            <a:ext cx="4107632" cy="274697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0597" name="TextBox 1"/>
          <p:cNvSpPr txBox="1">
            <a:spLocks noChangeArrowheads="1"/>
          </p:cNvSpPr>
          <p:nvPr/>
        </p:nvSpPr>
        <p:spPr bwMode="auto">
          <a:xfrm>
            <a:off x="428596" y="238861"/>
            <a:ext cx="8215370" cy="646112"/>
          </a:xfrm>
          <a:prstGeom prst="rect">
            <a:avLst/>
          </a:prstGeom>
          <a:noFill/>
          <a:ln w="9525">
            <a:noFill/>
            <a:miter lim="800000"/>
            <a:headEnd/>
            <a:tailEnd/>
          </a:ln>
        </p:spPr>
        <p:txBody>
          <a:bodyPr wrap="square">
            <a:spAutoFit/>
          </a:bodyPr>
          <a:lstStyle/>
          <a:p>
            <a:pPr fontAlgn="base">
              <a:spcBef>
                <a:spcPct val="0"/>
              </a:spcBef>
              <a:spcAft>
                <a:spcPct val="0"/>
              </a:spcAft>
            </a:pPr>
            <a:r>
              <a:rPr lang="ru-RU" b="1" dirty="0">
                <a:solidFill>
                  <a:prstClr val="black"/>
                </a:solidFill>
                <a:latin typeface="Comic Sans MS" pitchFamily="66" charset="0"/>
              </a:rPr>
              <a:t>Наши  родительские собрания проходят  в форме круглого стола, на которым обмениваются  опытом</a:t>
            </a:r>
          </a:p>
        </p:txBody>
      </p:sp>
      <p:sp>
        <p:nvSpPr>
          <p:cNvPr id="7" name="Рамка 6"/>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2532099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1"/>
          <p:cNvSpPr txBox="1">
            <a:spLocks/>
          </p:cNvSpPr>
          <p:nvPr/>
        </p:nvSpPr>
        <p:spPr>
          <a:xfrm>
            <a:off x="614336" y="43329"/>
            <a:ext cx="7972452" cy="714380"/>
          </a:xfrm>
          <a:prstGeom prst="rect">
            <a:avLst/>
          </a:prstGeom>
        </p:spPr>
        <p:txBody>
          <a:bodyPr anchor="b">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small" spc="0" normalizeH="0" baseline="0" noProof="0" dirty="0">
                <a:ln>
                  <a:noFill/>
                </a:ln>
                <a:solidFill>
                  <a:srgbClr val="FF0000"/>
                </a:solidFill>
                <a:effectLst>
                  <a:glow rad="63500">
                    <a:srgbClr val="FEB80A">
                      <a:satMod val="175000"/>
                      <a:alpha val="40000"/>
                    </a:srgbClr>
                  </a:glow>
                </a:effectLst>
                <a:uLnTx/>
                <a:uFillTx/>
                <a:latin typeface="Georgia" pitchFamily="18" charset="0"/>
                <a:ea typeface="+mj-ea"/>
                <a:cs typeface="+mj-cs"/>
              </a:rPr>
              <a:t>Анализ</a:t>
            </a:r>
            <a:r>
              <a:rPr kumimoji="0" lang="ru-RU" sz="2800" b="1" i="0" u="none" strike="noStrike" kern="0" cap="small" spc="0" normalizeH="0" baseline="0" noProof="0" dirty="0">
                <a:ln>
                  <a:noFill/>
                </a:ln>
                <a:solidFill>
                  <a:srgbClr val="FF0000"/>
                </a:solidFill>
                <a:effectLst>
                  <a:glow rad="63500">
                    <a:srgbClr val="FEB80A">
                      <a:satMod val="175000"/>
                      <a:alpha val="40000"/>
                    </a:srgbClr>
                  </a:glow>
                </a:effectLst>
                <a:uLnTx/>
                <a:uFillTx/>
                <a:latin typeface="Georgia" pitchFamily="18" charset="0"/>
                <a:ea typeface="+mj-ea"/>
                <a:cs typeface="+mj-cs"/>
              </a:rPr>
              <a:t>  </a:t>
            </a:r>
            <a:r>
              <a:rPr kumimoji="0" lang="ru-RU" sz="3600" b="1" i="0" u="none" strike="noStrike" kern="0" cap="small" spc="0" normalizeH="0" baseline="0" noProof="0" dirty="0">
                <a:ln>
                  <a:noFill/>
                </a:ln>
                <a:solidFill>
                  <a:srgbClr val="FF0000"/>
                </a:solidFill>
                <a:effectLst>
                  <a:glow rad="63500">
                    <a:srgbClr val="FEB80A">
                      <a:satMod val="175000"/>
                      <a:alpha val="40000"/>
                    </a:srgbClr>
                  </a:glow>
                </a:effectLst>
                <a:uLnTx/>
                <a:uFillTx/>
                <a:latin typeface="Georgia" pitchFamily="18" charset="0"/>
                <a:ea typeface="+mj-ea"/>
                <a:cs typeface="+mj-cs"/>
              </a:rPr>
              <a:t>проделанной  работы</a:t>
            </a:r>
            <a:endParaRPr kumimoji="0" lang="ru-RU" sz="2800" b="1" i="0" u="none" strike="noStrike" kern="0" cap="small" spc="0" normalizeH="0" baseline="0" noProof="0" dirty="0">
              <a:ln>
                <a:noFill/>
              </a:ln>
              <a:solidFill>
                <a:srgbClr val="FF0000"/>
              </a:solidFill>
              <a:effectLst>
                <a:glow rad="63500">
                  <a:srgbClr val="FEB80A">
                    <a:satMod val="175000"/>
                    <a:alpha val="40000"/>
                  </a:srgbClr>
                </a:glow>
              </a:effectLst>
              <a:uLnTx/>
              <a:uFillTx/>
              <a:latin typeface="Georgia" pitchFamily="18" charset="0"/>
              <a:ea typeface="+mj-ea"/>
              <a:cs typeface="+mj-cs"/>
            </a:endParaRPr>
          </a:p>
        </p:txBody>
      </p:sp>
      <p:sp>
        <p:nvSpPr>
          <p:cNvPr id="3" name="Содержимое 9"/>
          <p:cNvSpPr txBox="1">
            <a:spLocks/>
          </p:cNvSpPr>
          <p:nvPr/>
        </p:nvSpPr>
        <p:spPr bwMode="auto">
          <a:xfrm>
            <a:off x="357158" y="714356"/>
            <a:ext cx="8372475"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Clr>
                <a:schemeClr val="accent1"/>
              </a:buClr>
              <a:buSzPct val="70000"/>
              <a:buFont typeface="Wingdings" pitchFamily="2" charset="2"/>
              <a:buNone/>
            </a:pPr>
            <a:r>
              <a:rPr lang="ru-RU" sz="1500" b="1" dirty="0">
                <a:latin typeface="Comic Sans MS" pitchFamily="66" charset="0"/>
              </a:rPr>
              <a:t>Дети научились собирать информацию, стали более внимательными и наблюдательными к здоровью. Наблюдается </a:t>
            </a:r>
            <a:r>
              <a:rPr lang="ru-RU" sz="1500" b="1" dirty="0">
                <a:solidFill>
                  <a:prstClr val="black"/>
                </a:solidFill>
                <a:latin typeface="Comic Sans MS" pitchFamily="66" charset="0"/>
                <a:ea typeface="Times New Roman"/>
                <a:cs typeface="+mn-cs"/>
              </a:rPr>
              <a:t>положительная динамика в снижении заболеваемости детей.</a:t>
            </a:r>
            <a:endParaRPr lang="ru-RU" sz="1500" b="1" dirty="0">
              <a:latin typeface="Comic Sans MS" pitchFamily="66" charset="0"/>
            </a:endParaRPr>
          </a:p>
          <a:p>
            <a:pPr eaLnBrk="1" hangingPunct="1">
              <a:spcBef>
                <a:spcPts val="600"/>
              </a:spcBef>
              <a:buClr>
                <a:schemeClr val="accent1"/>
              </a:buClr>
              <a:buSzPct val="70000"/>
              <a:buFont typeface="Wingdings 2" pitchFamily="18" charset="2"/>
              <a:buNone/>
            </a:pPr>
            <a:r>
              <a:rPr lang="ru-RU" sz="1500" b="1" dirty="0">
                <a:latin typeface="Comic Sans MS" pitchFamily="66" charset="0"/>
              </a:rPr>
              <a:t>Дети используют полученные знания в проектной и игровой деятельности.</a:t>
            </a:r>
          </a:p>
          <a:p>
            <a:pPr eaLnBrk="1" hangingPunct="1">
              <a:spcBef>
                <a:spcPts val="600"/>
              </a:spcBef>
              <a:buClr>
                <a:schemeClr val="accent1"/>
              </a:buClr>
              <a:buSzPct val="70000"/>
              <a:buFont typeface="Wingdings" pitchFamily="2" charset="2"/>
              <a:buNone/>
            </a:pPr>
            <a:r>
              <a:rPr lang="ru-RU" sz="1500" b="1" dirty="0">
                <a:latin typeface="Comic Sans MS" pitchFamily="66" charset="0"/>
              </a:rPr>
              <a:t>При планировании познавательной деятельности и реализации проектов все дети в группе были заинтересованы темой, так как учитывались детская инициатива, интерес, личный опыт.</a:t>
            </a:r>
          </a:p>
          <a:p>
            <a:pPr lvl="0" eaLnBrk="1" hangingPunct="1">
              <a:spcBef>
                <a:spcPts val="600"/>
              </a:spcBef>
              <a:buClr>
                <a:srgbClr val="6EA0B0"/>
              </a:buClr>
              <a:buSzPct val="70000"/>
              <a:defRPr/>
            </a:pPr>
            <a:r>
              <a:rPr lang="ru-RU" sz="1500" b="1" dirty="0">
                <a:latin typeface="Comic Sans MS" pitchFamily="66" charset="0"/>
              </a:rPr>
              <a:t>Все участники проекта узнали, как правильно питаться и какие продукты наиболее полезны. Так же познакомились с тем ,что не все микробы губительны: существуют очень полезные и необходимые для нашей жизнедеятельности. Много нового и интересного  узнали о  строении нашего организма, как укреплять и беречь своё здоровье. Дети обрели опыт работы в малых подгруппах и научились выполнять индивидуальные поручения.</a:t>
            </a:r>
          </a:p>
          <a:p>
            <a:pPr lvl="0" eaLnBrk="1" hangingPunct="1">
              <a:spcBef>
                <a:spcPts val="600"/>
              </a:spcBef>
              <a:buClr>
                <a:srgbClr val="6EA0B0"/>
              </a:buClr>
              <a:buSzPct val="70000"/>
              <a:defRPr/>
            </a:pPr>
            <a:r>
              <a:rPr lang="ru-RU" sz="1500" b="1" dirty="0">
                <a:latin typeface="Comic Sans MS" pitchFamily="66" charset="0"/>
              </a:rPr>
              <a:t>Дети стали самостоятельно выполнять дыхательную гимнастику, гимнастику для глаз, точечный массаж, стараются следить за своей осанкой и осанкой друзей.</a:t>
            </a:r>
          </a:p>
          <a:p>
            <a:pPr lvl="0" eaLnBrk="1" hangingPunct="1">
              <a:spcBef>
                <a:spcPts val="600"/>
              </a:spcBef>
              <a:buClr>
                <a:srgbClr val="6EA0B0"/>
              </a:buClr>
              <a:buSzPct val="70000"/>
              <a:defRPr/>
            </a:pPr>
            <a:r>
              <a:rPr lang="ru-RU" sz="1500" b="1" dirty="0">
                <a:latin typeface="Comic Sans MS" pitchFamily="66" charset="0"/>
              </a:rPr>
              <a:t>Дети стали внимательнее относиться к употреблению продуктов.</a:t>
            </a:r>
          </a:p>
          <a:p>
            <a:pPr eaLnBrk="1" hangingPunct="1">
              <a:spcBef>
                <a:spcPts val="600"/>
              </a:spcBef>
              <a:buClr>
                <a:schemeClr val="accent1"/>
              </a:buClr>
              <a:buSzPct val="70000"/>
              <a:buFont typeface="Wingdings" pitchFamily="2" charset="2"/>
              <a:buNone/>
            </a:pPr>
            <a:r>
              <a:rPr lang="ru-RU" sz="1500" b="1" dirty="0">
                <a:latin typeface="Comic Sans MS" pitchFamily="66" charset="0"/>
              </a:rPr>
              <a:t>Некоторые семьи стали проводить совместную утреннюю гимнастику. Дети, родители и воспитатели получили взаимное удовольствие от совместной деятельности над проектами.</a:t>
            </a:r>
          </a:p>
          <a:p>
            <a:pPr eaLnBrk="1" hangingPunct="1">
              <a:spcBef>
                <a:spcPts val="600"/>
              </a:spcBef>
              <a:buClr>
                <a:schemeClr val="accent1"/>
              </a:buClr>
              <a:buSzPct val="70000"/>
              <a:buFont typeface="Wingdings 2" pitchFamily="18" charset="2"/>
              <a:buNone/>
            </a:pPr>
            <a:r>
              <a:rPr lang="ru-RU" sz="1500" b="1" dirty="0">
                <a:latin typeface="Comic Sans MS" pitchFamily="66" charset="0"/>
              </a:rPr>
              <a:t>В ходе работы над проектами создалась благоприятная атмосфера сотрудничества с семьями. На родительском собрании всем участникам проекта были вручены благодарности.</a:t>
            </a:r>
          </a:p>
          <a:p>
            <a:pPr eaLnBrk="1" hangingPunct="1">
              <a:spcBef>
                <a:spcPts val="600"/>
              </a:spcBef>
              <a:buClr>
                <a:schemeClr val="accent1"/>
              </a:buClr>
              <a:buSzPct val="70000"/>
              <a:buFont typeface="Wingdings" pitchFamily="2" charset="2"/>
              <a:buNone/>
            </a:pPr>
            <a:endParaRPr lang="ru-RU" sz="1600" b="1" noProof="1">
              <a:latin typeface="Comic Sans MS" pitchFamily="66" charset="0"/>
            </a:endParaRPr>
          </a:p>
          <a:p>
            <a:pPr eaLnBrk="1" hangingPunct="1">
              <a:spcBef>
                <a:spcPts val="600"/>
              </a:spcBef>
              <a:buClr>
                <a:schemeClr val="accent1"/>
              </a:buClr>
              <a:buSzPct val="70000"/>
              <a:buFont typeface="Wingdings" pitchFamily="2" charset="2"/>
              <a:buNone/>
            </a:pPr>
            <a:endParaRPr lang="ru-RU" sz="1600" b="1" dirty="0">
              <a:latin typeface="Comic Sans MS" pitchFamily="66" charset="0"/>
            </a:endParaRP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3342398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827246" y="1751617"/>
            <a:ext cx="8072438" cy="33547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endParaRPr>
          </a:p>
          <a:p>
            <a:pPr eaLnBrk="1" fontAlgn="base" hangingPunct="1">
              <a:spcBef>
                <a:spcPct val="0"/>
              </a:spcBef>
              <a:spcAft>
                <a:spcPct val="0"/>
              </a:spcAft>
            </a:pP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endParaRPr>
          </a:p>
          <a:p>
            <a:pPr eaLnBrk="1" fontAlgn="base" hangingPunct="1">
              <a:spcBef>
                <a:spcPct val="0"/>
              </a:spcBef>
              <a:spcAft>
                <a:spcPct val="0"/>
              </a:spcAft>
            </a:pPr>
            <a:r>
              <a:rPr lang="ru-RU"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rPr>
              <a:t>Спасибо за  внимание!</a:t>
            </a:r>
          </a:p>
        </p:txBody>
      </p:sp>
      <p:sp>
        <p:nvSpPr>
          <p:cNvPr id="3" name="Номер слайда 2"/>
          <p:cNvSpPr>
            <a:spLocks noGrp="1"/>
          </p:cNvSpPr>
          <p:nvPr>
            <p:ph type="sldNum" sz="quarter" idx="12"/>
          </p:nvPr>
        </p:nvSpPr>
        <p:spPr/>
        <p:txBody>
          <a:bodyPr/>
          <a:lstStyle/>
          <a:p>
            <a:pPr>
              <a:defRPr/>
            </a:pPr>
            <a:fld id="{2589D22B-3CD1-456F-9072-53B612D006F9}" type="slidenum">
              <a:rPr lang="ru-RU" smtClean="0">
                <a:solidFill>
                  <a:prstClr val="white">
                    <a:shade val="50000"/>
                  </a:prstClr>
                </a:solidFill>
              </a:rPr>
              <a:pPr>
                <a:defRPr/>
              </a:pPr>
              <a:t>73</a:t>
            </a:fld>
            <a:endParaRPr lang="ru-RU" dirty="0">
              <a:solidFill>
                <a:prstClr val="white">
                  <a:shade val="50000"/>
                </a:prstClr>
              </a:solidFill>
            </a:endParaRPr>
          </a:p>
        </p:txBody>
      </p:sp>
      <p:sp>
        <p:nvSpPr>
          <p:cNvPr id="4" name="Рамка 3"/>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 name="Прямоугольник 1"/>
          <p:cNvSpPr/>
          <p:nvPr/>
        </p:nvSpPr>
        <p:spPr>
          <a:xfrm>
            <a:off x="785786" y="642918"/>
            <a:ext cx="7643834" cy="1323439"/>
          </a:xfrm>
          <a:prstGeom prst="rect">
            <a:avLst/>
          </a:prstGeom>
        </p:spPr>
        <p:txBody>
          <a:bodyPr wrap="square">
            <a:spAutoFit/>
          </a:bodyPr>
          <a:lstStyle/>
          <a:p>
            <a:pPr lvl="0" fontAlgn="base">
              <a:spcBef>
                <a:spcPct val="0"/>
              </a:spcBef>
              <a:spcAft>
                <a:spcPct val="0"/>
              </a:spcAft>
            </a:pPr>
            <a:r>
              <a:rPr lang="ru-RU" sz="2000" b="1" dirty="0">
                <a:solidFill>
                  <a:prstClr val="black"/>
                </a:solidFill>
                <a:latin typeface="Comic Sans MS" pitchFamily="66" charset="0"/>
              </a:rPr>
              <a:t>Тема «Моё здоровье» в настоящее время продолжается и вызывает большой интерес у всех участников образовательного процесса. </a:t>
            </a:r>
          </a:p>
          <a:p>
            <a:pPr lvl="0" fontAlgn="base">
              <a:spcBef>
                <a:spcPct val="0"/>
              </a:spcBef>
              <a:spcAft>
                <a:spcPct val="0"/>
              </a:spcAft>
            </a:pPr>
            <a:r>
              <a:rPr lang="ru-RU" sz="2000" b="1" dirty="0">
                <a:solidFill>
                  <a:prstClr val="black"/>
                </a:solidFill>
                <a:latin typeface="Comic Sans MS" pitchFamily="66" charset="0"/>
              </a:rPr>
              <a:t>Впереди у нас ещё много интересных проектов.</a:t>
            </a:r>
          </a:p>
        </p:txBody>
      </p:sp>
    </p:spTree>
    <p:extLst>
      <p:ext uri="{BB962C8B-B14F-4D97-AF65-F5344CB8AC3E}">
        <p14:creationId xmlns:p14="http://schemas.microsoft.com/office/powerpoint/2010/main" val="3429735735"/>
      </p:ext>
    </p:extLst>
  </p:cSld>
  <p:clrMapOvr>
    <a:masterClrMapping/>
  </p:clrMapOvr>
  <p:transition>
    <p:checker/>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323528" y="57772"/>
            <a:ext cx="8173685"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
          <p:cNvSpPr txBox="1">
            <a:spLocks noChangeArrowheads="1"/>
          </p:cNvSpPr>
          <p:nvPr/>
        </p:nvSpPr>
        <p:spPr>
          <a:xfrm>
            <a:off x="611560" y="2060848"/>
            <a:ext cx="8136904" cy="5230813"/>
          </a:xfrm>
          <a:prstGeom prst="rect">
            <a:avLst/>
          </a:prstGeom>
        </p:spPr>
        <p:txBody>
          <a:bodyPr/>
          <a:lstStyle/>
          <a:p>
            <a:pPr marL="342900" indent="-342900">
              <a:lnSpc>
                <a:spcPct val="80000"/>
              </a:lnSpc>
              <a:spcBef>
                <a:spcPts val="600"/>
              </a:spcBef>
              <a:buSzPct val="85000"/>
              <a:buFont typeface="Wingdings" pitchFamily="2" charset="2"/>
              <a:buChar char="Ø"/>
              <a:defRPr/>
            </a:pPr>
            <a:r>
              <a:rPr lang="ru-RU" sz="1600" b="1" dirty="0">
                <a:latin typeface="Comic Sans MS" pitchFamily="66" charset="0"/>
              </a:rPr>
              <a:t>Подбор художественной и научной литературы для совместного чтения, музыкальных произведений;</a:t>
            </a:r>
          </a:p>
          <a:p>
            <a:pPr marL="342900" indent="-342900">
              <a:lnSpc>
                <a:spcPct val="80000"/>
              </a:lnSpc>
              <a:spcBef>
                <a:spcPts val="600"/>
              </a:spcBef>
              <a:buSzPct val="85000"/>
              <a:buFont typeface="Wingdings" pitchFamily="2" charset="2"/>
              <a:buChar char="Ø"/>
              <a:defRPr/>
            </a:pPr>
            <a:r>
              <a:rPr lang="ru-RU" sz="1600" b="1" dirty="0">
                <a:latin typeface="Comic Sans MS" pitchFamily="66" charset="0"/>
              </a:rPr>
              <a:t>Насыщение предметно-развивающей среды природным материалам для организации продуктивных видов деятельности, реализации проектов;</a:t>
            </a:r>
          </a:p>
          <a:p>
            <a:pPr marL="342900" indent="-342900">
              <a:lnSpc>
                <a:spcPct val="80000"/>
              </a:lnSpc>
              <a:spcBef>
                <a:spcPts val="600"/>
              </a:spcBef>
              <a:buSzPct val="85000"/>
              <a:buFont typeface="Wingdings" pitchFamily="2" charset="2"/>
              <a:buChar char="Ø"/>
              <a:defRPr/>
            </a:pPr>
            <a:r>
              <a:rPr lang="ru-RU" sz="1600" b="1" dirty="0">
                <a:latin typeface="Comic Sans MS" pitchFamily="66" charset="0"/>
              </a:rPr>
              <a:t>Организация путешествий и экскурсий в аптеку, супермаркет, в поликлинику;</a:t>
            </a:r>
          </a:p>
          <a:p>
            <a:pPr marL="342900" indent="-342900">
              <a:lnSpc>
                <a:spcPct val="80000"/>
              </a:lnSpc>
              <a:spcBef>
                <a:spcPts val="600"/>
              </a:spcBef>
              <a:buSzPct val="85000"/>
              <a:buFont typeface="Wingdings" pitchFamily="2" charset="2"/>
              <a:buChar char="Ø"/>
              <a:defRPr/>
            </a:pPr>
            <a:r>
              <a:rPr lang="ru-RU" sz="1600" b="1" dirty="0">
                <a:latin typeface="Comic Sans MS" pitchFamily="66" charset="0"/>
              </a:rPr>
              <a:t>Наблюдение и экспериментирование;</a:t>
            </a:r>
          </a:p>
          <a:p>
            <a:pPr marL="342900" indent="-342900">
              <a:lnSpc>
                <a:spcPct val="80000"/>
              </a:lnSpc>
              <a:spcBef>
                <a:spcPts val="600"/>
              </a:spcBef>
              <a:buSzPct val="85000"/>
              <a:buFont typeface="Wingdings" pitchFamily="2" charset="2"/>
              <a:buChar char="Ø"/>
              <a:defRPr/>
            </a:pPr>
            <a:r>
              <a:rPr lang="ru-RU" sz="1600" b="1" dirty="0">
                <a:latin typeface="Comic Sans MS" pitchFamily="66" charset="0"/>
              </a:rPr>
              <a:t>Организация игровой и театрализованной деятельности детей;</a:t>
            </a:r>
          </a:p>
          <a:p>
            <a:pPr marL="285750" indent="-285750">
              <a:lnSpc>
                <a:spcPct val="115000"/>
              </a:lnSpc>
              <a:spcAft>
                <a:spcPts val="1000"/>
              </a:spcAft>
              <a:buFont typeface="Wingdings" pitchFamily="2" charset="2"/>
              <a:buChar char="Ø"/>
            </a:pPr>
            <a:r>
              <a:rPr lang="ru-RU" sz="1600" b="1" dirty="0">
                <a:latin typeface="Comic Sans MS" pitchFamily="66" charset="0"/>
              </a:rPr>
              <a:t>Беседы с родителями: «Как не надо кормить ребёнка»,</a:t>
            </a:r>
            <a:r>
              <a:rPr lang="ru-RU" sz="1600" dirty="0">
                <a:latin typeface="Times New Roman"/>
                <a:ea typeface="Calibri"/>
                <a:cs typeface="Times New Roman"/>
              </a:rPr>
              <a:t> </a:t>
            </a:r>
            <a:r>
              <a:rPr lang="ru-RU" sz="1600" b="1" dirty="0">
                <a:latin typeface="Comic Sans MS" pitchFamily="66" charset="0"/>
                <a:ea typeface="Calibri"/>
                <a:cs typeface="Times New Roman"/>
              </a:rPr>
              <a:t>«Закаливание ребёнка в домашних условиях», «Рациональное питание и режим дня», «Профилактические прививки и их значение» </a:t>
            </a:r>
            <a:r>
              <a:rPr lang="ru-RU" sz="1600" b="1" dirty="0">
                <a:latin typeface="Comic Sans MS" pitchFamily="66" charset="0"/>
              </a:rPr>
              <a:t>«Здоровый образ жизни семьи», «Иммунитет и способы его укрепления», «Двигательная активность и здоровье дошкольника», «Плоскостопие»</a:t>
            </a:r>
            <a:r>
              <a:rPr lang="ru-RU" dirty="0">
                <a:solidFill>
                  <a:srgbClr val="555555"/>
                </a:solidFill>
                <a:latin typeface="Arial"/>
              </a:rPr>
              <a:t> </a:t>
            </a:r>
            <a:r>
              <a:rPr lang="ru-RU" sz="1600" b="1" dirty="0">
                <a:latin typeface="Comic Sans MS" pitchFamily="66" charset="0"/>
                <a:ea typeface="Calibri"/>
                <a:cs typeface="Times New Roman"/>
              </a:rPr>
              <a:t>и др.</a:t>
            </a:r>
          </a:p>
          <a:p>
            <a:pPr marL="285750" indent="-285750">
              <a:lnSpc>
                <a:spcPct val="115000"/>
              </a:lnSpc>
              <a:spcAft>
                <a:spcPts val="1000"/>
              </a:spcAft>
              <a:buFont typeface="Wingdings" pitchFamily="2" charset="2"/>
              <a:buChar char="Ø"/>
            </a:pPr>
            <a:r>
              <a:rPr lang="ru-RU" sz="1600" b="1" dirty="0">
                <a:latin typeface="Comic Sans MS" pitchFamily="66" charset="0"/>
              </a:rPr>
              <a:t>Беседа с медсестрой </a:t>
            </a:r>
            <a:r>
              <a:rPr lang="ru-RU" sz="1600" b="1" dirty="0">
                <a:solidFill>
                  <a:prstClr val="black"/>
                </a:solidFill>
                <a:latin typeface="Comic Sans MS" pitchFamily="66" charset="0"/>
                <a:ea typeface="Calibri"/>
                <a:cs typeface="Times New Roman"/>
              </a:rPr>
              <a:t>«Грязные руки - источник кишечных инфекций», </a:t>
            </a:r>
            <a:r>
              <a:rPr lang="ru-RU" sz="1600" b="1" dirty="0">
                <a:latin typeface="Comic Sans MS" pitchFamily="66" charset="0"/>
              </a:rPr>
              <a:t>«Почему люди болеют? »;</a:t>
            </a:r>
            <a:endParaRPr lang="en-US" sz="1600" b="1" dirty="0">
              <a:latin typeface="Comic Sans MS" pitchFamily="66" charset="0"/>
            </a:endParaRPr>
          </a:p>
          <a:p>
            <a:pPr marL="285750" indent="-285750">
              <a:lnSpc>
                <a:spcPct val="115000"/>
              </a:lnSpc>
              <a:spcAft>
                <a:spcPts val="1000"/>
              </a:spcAft>
              <a:buFont typeface="Wingdings" pitchFamily="2" charset="2"/>
              <a:buChar char="Ø"/>
            </a:pPr>
            <a:r>
              <a:rPr lang="ru-RU" sz="1600" b="1" dirty="0">
                <a:latin typeface="Comic Sans MS" pitchFamily="66" charset="0"/>
              </a:rPr>
              <a:t>Информация из интернета по теме.</a:t>
            </a:r>
          </a:p>
        </p:txBody>
      </p:sp>
      <p:sp>
        <p:nvSpPr>
          <p:cNvPr id="3" name="Прямоугольник 2"/>
          <p:cNvSpPr/>
          <p:nvPr/>
        </p:nvSpPr>
        <p:spPr>
          <a:xfrm>
            <a:off x="1156184" y="439930"/>
            <a:ext cx="8748464" cy="584775"/>
          </a:xfrm>
          <a:prstGeom prst="rect">
            <a:avLst/>
          </a:prstGeom>
        </p:spPr>
        <p:txBody>
          <a:bodyPr wrap="square">
            <a:spAutoFit/>
          </a:bodyPr>
          <a:lstStyle/>
          <a:p>
            <a:pPr lvl="0"/>
            <a:r>
              <a:rPr lang="ru-RU" sz="3200" b="1" dirty="0">
                <a:solidFill>
                  <a:srgbClr val="FF0000"/>
                </a:solidFill>
                <a:effectLst>
                  <a:glow rad="101600">
                    <a:schemeClr val="accent3">
                      <a:satMod val="175000"/>
                      <a:alpha val="40000"/>
                    </a:schemeClr>
                  </a:glow>
                </a:effectLst>
                <a:latin typeface="Georgia" pitchFamily="18" charset="0"/>
              </a:rPr>
              <a:t>II этап – сбор информации : </a:t>
            </a:r>
          </a:p>
        </p:txBody>
      </p:sp>
      <p:sp>
        <p:nvSpPr>
          <p:cNvPr id="6" name="Рамка 5"/>
          <p:cNvSpPr/>
          <p:nvPr/>
        </p:nvSpPr>
        <p:spPr>
          <a:xfrm>
            <a:off x="0" y="0"/>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342331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Облако 69"/>
          <p:cNvSpPr/>
          <p:nvPr/>
        </p:nvSpPr>
        <p:spPr>
          <a:xfrm>
            <a:off x="5389551" y="1362259"/>
            <a:ext cx="3229886" cy="936104"/>
          </a:xfrm>
          <a:prstGeom prst="cloud">
            <a:avLst/>
          </a:prstGeom>
          <a:solidFill>
            <a:srgbClr val="FFFF00"/>
          </a:solidFill>
          <a:ln>
            <a:solidFill>
              <a:srgbClr val="FFC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a:p>
        </p:txBody>
      </p:sp>
      <p:sp>
        <p:nvSpPr>
          <p:cNvPr id="13" name="Облако 12"/>
          <p:cNvSpPr/>
          <p:nvPr/>
        </p:nvSpPr>
        <p:spPr>
          <a:xfrm>
            <a:off x="189181" y="1360040"/>
            <a:ext cx="2448272" cy="93610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dirty="0"/>
          </a:p>
        </p:txBody>
      </p:sp>
      <p:sp>
        <p:nvSpPr>
          <p:cNvPr id="2" name="Рамка 1"/>
          <p:cNvSpPr/>
          <p:nvPr/>
        </p:nvSpPr>
        <p:spPr>
          <a:xfrm>
            <a:off x="-48053" y="-25783"/>
            <a:ext cx="9144000" cy="6858000"/>
          </a:xfrm>
          <a:prstGeom prst="frame">
            <a:avLst>
              <a:gd name="adj1" fmla="val 1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3" name="Прямоугольник 2"/>
          <p:cNvSpPr/>
          <p:nvPr/>
        </p:nvSpPr>
        <p:spPr>
          <a:xfrm>
            <a:off x="0" y="142852"/>
            <a:ext cx="8964488" cy="1200329"/>
          </a:xfrm>
          <a:prstGeom prst="rect">
            <a:avLst/>
          </a:prstGeom>
        </p:spPr>
        <p:txBody>
          <a:bodyPr wrap="square">
            <a:spAutoFit/>
          </a:bodyPr>
          <a:lstStyle/>
          <a:p>
            <a:pPr lvl="0" algn="ctr"/>
            <a:r>
              <a:rPr lang="ru-RU" sz="3600" b="1" dirty="0">
                <a:solidFill>
                  <a:srgbClr val="C00000"/>
                </a:solidFill>
                <a:effectLst>
                  <a:glow rad="101600">
                    <a:schemeClr val="accent3">
                      <a:satMod val="175000"/>
                      <a:alpha val="40000"/>
                    </a:schemeClr>
                  </a:glow>
                </a:effectLst>
                <a:latin typeface="Georgia" pitchFamily="18" charset="0"/>
              </a:rPr>
              <a:t>Разработка темы</a:t>
            </a:r>
          </a:p>
          <a:p>
            <a:pPr lvl="0" algn="ctr"/>
            <a:r>
              <a:rPr lang="ru-RU" sz="3600" b="1" dirty="0">
                <a:solidFill>
                  <a:srgbClr val="C00000"/>
                </a:solidFill>
                <a:effectLst>
                  <a:glow rad="101600">
                    <a:schemeClr val="accent3">
                      <a:satMod val="175000"/>
                      <a:alpha val="40000"/>
                    </a:schemeClr>
                  </a:glow>
                </a:effectLst>
                <a:latin typeface="Georgia" pitchFamily="18" charset="0"/>
              </a:rPr>
              <a:t>«Моё здоровье»</a:t>
            </a:r>
          </a:p>
        </p:txBody>
      </p:sp>
      <p:sp>
        <p:nvSpPr>
          <p:cNvPr id="4" name="Прямоугольник 3"/>
          <p:cNvSpPr/>
          <p:nvPr/>
        </p:nvSpPr>
        <p:spPr>
          <a:xfrm>
            <a:off x="-23453" y="2591982"/>
            <a:ext cx="2270173" cy="307777"/>
          </a:xfrm>
          <a:prstGeom prst="rect">
            <a:avLst/>
          </a:prstGeom>
        </p:spPr>
        <p:txBody>
          <a:bodyPr wrap="none">
            <a:spAutoFit/>
          </a:bodyPr>
          <a:lstStyle/>
          <a:p>
            <a:r>
              <a:rPr lang="ru-RU" sz="1400" b="1" dirty="0">
                <a:solidFill>
                  <a:srgbClr val="000000"/>
                </a:solidFill>
                <a:latin typeface="Comic Sans MS" pitchFamily="66" charset="0"/>
              </a:rPr>
              <a:t>“Что такое организм?” </a:t>
            </a:r>
            <a:endParaRPr lang="ru-RU" sz="1400" dirty="0">
              <a:latin typeface="Comic Sans MS" pitchFamily="66" charset="0"/>
            </a:endParaRPr>
          </a:p>
        </p:txBody>
      </p:sp>
      <p:sp>
        <p:nvSpPr>
          <p:cNvPr id="5" name="Прямоугольник 4"/>
          <p:cNvSpPr/>
          <p:nvPr/>
        </p:nvSpPr>
        <p:spPr>
          <a:xfrm>
            <a:off x="3653925" y="3397799"/>
            <a:ext cx="2260772" cy="523220"/>
          </a:xfrm>
          <a:prstGeom prst="rect">
            <a:avLst/>
          </a:prstGeom>
        </p:spPr>
        <p:txBody>
          <a:bodyPr wrap="square">
            <a:spAutoFit/>
          </a:bodyPr>
          <a:lstStyle/>
          <a:p>
            <a:r>
              <a:rPr lang="ru-RU" sz="1400" b="1" dirty="0">
                <a:solidFill>
                  <a:srgbClr val="000000"/>
                </a:solidFill>
                <a:latin typeface="Comic Sans MS" pitchFamily="66" charset="0"/>
              </a:rPr>
              <a:t>“Роль лекарств и витаминов” </a:t>
            </a:r>
            <a:endParaRPr lang="ru-RU" sz="1400" b="1" dirty="0">
              <a:latin typeface="Comic Sans MS" pitchFamily="66" charset="0"/>
            </a:endParaRPr>
          </a:p>
        </p:txBody>
      </p:sp>
      <p:sp>
        <p:nvSpPr>
          <p:cNvPr id="6" name="Прямоугольник 5"/>
          <p:cNvSpPr/>
          <p:nvPr/>
        </p:nvSpPr>
        <p:spPr>
          <a:xfrm>
            <a:off x="101463" y="3460367"/>
            <a:ext cx="2820003" cy="307777"/>
          </a:xfrm>
          <a:prstGeom prst="rect">
            <a:avLst/>
          </a:prstGeom>
        </p:spPr>
        <p:txBody>
          <a:bodyPr wrap="none">
            <a:spAutoFit/>
          </a:bodyPr>
          <a:lstStyle/>
          <a:p>
            <a:r>
              <a:rPr lang="ru-RU" sz="1400" b="1" dirty="0">
                <a:solidFill>
                  <a:srgbClr val="000000"/>
                </a:solidFill>
                <a:latin typeface="Comic Sans MS" pitchFamily="66" charset="0"/>
              </a:rPr>
              <a:t> “Гигиена - залог здоровья!”</a:t>
            </a:r>
            <a:r>
              <a:rPr lang="ru-RU" sz="1400" dirty="0">
                <a:solidFill>
                  <a:srgbClr val="000000"/>
                </a:solidFill>
                <a:latin typeface="Comic Sans MS" pitchFamily="66" charset="0"/>
              </a:rPr>
              <a:t> </a:t>
            </a:r>
            <a:endParaRPr lang="ru-RU" sz="1400" dirty="0">
              <a:latin typeface="Comic Sans MS" pitchFamily="66" charset="0"/>
            </a:endParaRPr>
          </a:p>
        </p:txBody>
      </p:sp>
      <p:sp>
        <p:nvSpPr>
          <p:cNvPr id="7" name="Прямоугольник 6"/>
          <p:cNvSpPr/>
          <p:nvPr/>
        </p:nvSpPr>
        <p:spPr>
          <a:xfrm>
            <a:off x="6391858" y="3142835"/>
            <a:ext cx="2613216" cy="307777"/>
          </a:xfrm>
          <a:prstGeom prst="rect">
            <a:avLst/>
          </a:prstGeom>
        </p:spPr>
        <p:txBody>
          <a:bodyPr wrap="none">
            <a:spAutoFit/>
          </a:bodyPr>
          <a:lstStyle/>
          <a:p>
            <a:r>
              <a:rPr lang="ru-RU" sz="1400" b="1" dirty="0">
                <a:solidFill>
                  <a:srgbClr val="000000"/>
                </a:solidFill>
                <a:latin typeface="Comic Sans MS" pitchFamily="66" charset="0"/>
              </a:rPr>
              <a:t>“Как возникают болезни?” </a:t>
            </a:r>
            <a:endParaRPr lang="ru-RU" sz="1400" b="1" dirty="0">
              <a:latin typeface="Comic Sans MS" pitchFamily="66" charset="0"/>
            </a:endParaRPr>
          </a:p>
        </p:txBody>
      </p:sp>
      <p:sp>
        <p:nvSpPr>
          <p:cNvPr id="9" name="Прямоугольник 8"/>
          <p:cNvSpPr/>
          <p:nvPr/>
        </p:nvSpPr>
        <p:spPr>
          <a:xfrm>
            <a:off x="4922706" y="3784507"/>
            <a:ext cx="2214403" cy="307777"/>
          </a:xfrm>
          <a:prstGeom prst="rect">
            <a:avLst/>
          </a:prstGeom>
        </p:spPr>
        <p:txBody>
          <a:bodyPr wrap="square">
            <a:spAutoFit/>
          </a:bodyPr>
          <a:lstStyle/>
          <a:p>
            <a:pPr lvl="0" algn="just"/>
            <a:r>
              <a:rPr lang="ru-RU" sz="1400" b="1" dirty="0">
                <a:latin typeface="Comic Sans MS" pitchFamily="66" charset="0"/>
              </a:rPr>
              <a:t>«Вредные привычки»</a:t>
            </a:r>
          </a:p>
        </p:txBody>
      </p:sp>
      <p:sp>
        <p:nvSpPr>
          <p:cNvPr id="10" name="TextBox 9"/>
          <p:cNvSpPr txBox="1"/>
          <p:nvPr/>
        </p:nvSpPr>
        <p:spPr>
          <a:xfrm>
            <a:off x="398456" y="1588150"/>
            <a:ext cx="2029723" cy="369332"/>
          </a:xfrm>
          <a:prstGeom prst="rect">
            <a:avLst/>
          </a:prstGeom>
          <a:noFill/>
        </p:spPr>
        <p:txBody>
          <a:bodyPr wrap="none" rtlCol="0">
            <a:spAutoFit/>
          </a:bodyPr>
          <a:lstStyle/>
          <a:p>
            <a:r>
              <a:rPr lang="ru-RU" b="1" dirty="0">
                <a:latin typeface="Comic Sans MS" pitchFamily="66" charset="0"/>
              </a:rPr>
              <a:t>«Я и моё тело»</a:t>
            </a:r>
          </a:p>
        </p:txBody>
      </p:sp>
      <p:sp>
        <p:nvSpPr>
          <p:cNvPr id="11" name="Прямоугольник 10"/>
          <p:cNvSpPr/>
          <p:nvPr/>
        </p:nvSpPr>
        <p:spPr>
          <a:xfrm>
            <a:off x="5547134" y="1631019"/>
            <a:ext cx="3042821" cy="369332"/>
          </a:xfrm>
          <a:prstGeom prst="rect">
            <a:avLst/>
          </a:prstGeom>
        </p:spPr>
        <p:txBody>
          <a:bodyPr wrap="none">
            <a:spAutoFit/>
          </a:bodyPr>
          <a:lstStyle/>
          <a:p>
            <a:r>
              <a:rPr lang="ru-RU" b="1" dirty="0">
                <a:solidFill>
                  <a:srgbClr val="000000"/>
                </a:solidFill>
                <a:latin typeface="Comic Sans MS" pitchFamily="66" charset="0"/>
              </a:rPr>
              <a:t>“Здоровый образ жизни»</a:t>
            </a:r>
            <a:endParaRPr lang="ru-RU" b="1" dirty="0">
              <a:latin typeface="Comic Sans MS" pitchFamily="66" charset="0"/>
            </a:endParaRPr>
          </a:p>
        </p:txBody>
      </p:sp>
      <p:sp>
        <p:nvSpPr>
          <p:cNvPr id="12" name="Прямоугольник 11"/>
          <p:cNvSpPr/>
          <p:nvPr/>
        </p:nvSpPr>
        <p:spPr>
          <a:xfrm>
            <a:off x="246844" y="2963646"/>
            <a:ext cx="2432076" cy="307777"/>
          </a:xfrm>
          <a:prstGeom prst="rect">
            <a:avLst/>
          </a:prstGeom>
        </p:spPr>
        <p:txBody>
          <a:bodyPr wrap="none">
            <a:spAutoFit/>
          </a:bodyPr>
          <a:lstStyle/>
          <a:p>
            <a:r>
              <a:rPr lang="ru-RU" sz="1400" b="1" dirty="0">
                <a:solidFill>
                  <a:srgbClr val="000000"/>
                </a:solidFill>
                <a:latin typeface="Comic Sans MS" pitchFamily="66" charset="0"/>
              </a:rPr>
              <a:t>“Строение тела человека</a:t>
            </a:r>
            <a:endParaRPr lang="ru-RU" sz="1400" dirty="0">
              <a:latin typeface="Comic Sans MS" pitchFamily="66" charset="0"/>
            </a:endParaRPr>
          </a:p>
        </p:txBody>
      </p:sp>
      <p:cxnSp>
        <p:nvCxnSpPr>
          <p:cNvPr id="15" name="Прямая со стрелкой 14"/>
          <p:cNvCxnSpPr/>
          <p:nvPr/>
        </p:nvCxnSpPr>
        <p:spPr>
          <a:xfrm flipH="1">
            <a:off x="326448" y="2192796"/>
            <a:ext cx="144016" cy="4127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130088" y="5534659"/>
            <a:ext cx="2164644" cy="307777"/>
          </a:xfrm>
          <a:prstGeom prst="rect">
            <a:avLst/>
          </a:prstGeom>
        </p:spPr>
        <p:txBody>
          <a:bodyPr wrap="square">
            <a:spAutoFit/>
          </a:bodyPr>
          <a:lstStyle/>
          <a:p>
            <a:r>
              <a:rPr lang="ru-RU" sz="1400" b="1" dirty="0">
                <a:solidFill>
                  <a:srgbClr val="000000"/>
                </a:solidFill>
                <a:latin typeface="Comic Sans MS" pitchFamily="66" charset="0"/>
              </a:rPr>
              <a:t>“Органы зрения»</a:t>
            </a:r>
            <a:endParaRPr lang="ru-RU" sz="1400" dirty="0">
              <a:latin typeface="Comic Sans MS" pitchFamily="66" charset="0"/>
            </a:endParaRPr>
          </a:p>
        </p:txBody>
      </p:sp>
      <p:cxnSp>
        <p:nvCxnSpPr>
          <p:cNvPr id="17" name="Прямая со стрелкой 16"/>
          <p:cNvCxnSpPr/>
          <p:nvPr/>
        </p:nvCxnSpPr>
        <p:spPr>
          <a:xfrm>
            <a:off x="1043608" y="2363174"/>
            <a:ext cx="0" cy="598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Облако 19"/>
          <p:cNvSpPr/>
          <p:nvPr/>
        </p:nvSpPr>
        <p:spPr>
          <a:xfrm>
            <a:off x="821378" y="4439841"/>
            <a:ext cx="2448272" cy="936104"/>
          </a:xfrm>
          <a:prstGeom prst="cloud">
            <a:avLst/>
          </a:prstGeom>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a:latin typeface="Comic Sans MS" pitchFamily="66" charset="0"/>
              </a:rPr>
              <a:t>«Органы чувств»</a:t>
            </a:r>
          </a:p>
        </p:txBody>
      </p:sp>
      <p:cxnSp>
        <p:nvCxnSpPr>
          <p:cNvPr id="22" name="Прямая со стрелкой 21"/>
          <p:cNvCxnSpPr/>
          <p:nvPr/>
        </p:nvCxnSpPr>
        <p:spPr>
          <a:xfrm flipH="1">
            <a:off x="1043608" y="5255527"/>
            <a:ext cx="144016" cy="248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Облако 22"/>
          <p:cNvSpPr/>
          <p:nvPr/>
        </p:nvSpPr>
        <p:spPr>
          <a:xfrm>
            <a:off x="5632066" y="3995685"/>
            <a:ext cx="2872955" cy="936104"/>
          </a:xfrm>
          <a:prstGeom prst="cloud">
            <a:avLst/>
          </a:prstGeom>
          <a:ln>
            <a:solidFill>
              <a:schemeClr val="accent6">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a:p>
        </p:txBody>
      </p:sp>
      <p:cxnSp>
        <p:nvCxnSpPr>
          <p:cNvPr id="24" name="Прямая со стрелкой 23"/>
          <p:cNvCxnSpPr/>
          <p:nvPr/>
        </p:nvCxnSpPr>
        <p:spPr>
          <a:xfrm>
            <a:off x="2045514" y="5379704"/>
            <a:ext cx="0" cy="496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1835696" y="2204864"/>
            <a:ext cx="411024" cy="3871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46720" y="2298363"/>
            <a:ext cx="1882544" cy="528885"/>
          </a:xfrm>
          <a:prstGeom prst="rect">
            <a:avLst/>
          </a:prstGeom>
          <a:noFill/>
        </p:spPr>
        <p:txBody>
          <a:bodyPr wrap="square" rtlCol="0">
            <a:spAutoFit/>
          </a:bodyPr>
          <a:lstStyle/>
          <a:p>
            <a:r>
              <a:rPr lang="ru-RU" sz="1400" b="1" dirty="0">
                <a:latin typeface="Comic Sans MS" pitchFamily="66" charset="0"/>
              </a:rPr>
              <a:t>«Откуда тело берёт энергию?»</a:t>
            </a:r>
          </a:p>
        </p:txBody>
      </p:sp>
      <p:cxnSp>
        <p:nvCxnSpPr>
          <p:cNvPr id="32" name="Прямая со стрелкой 31"/>
          <p:cNvCxnSpPr/>
          <p:nvPr/>
        </p:nvCxnSpPr>
        <p:spPr>
          <a:xfrm>
            <a:off x="1413317" y="2275356"/>
            <a:ext cx="49565" cy="1153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187992" y="5056739"/>
            <a:ext cx="1457450" cy="307777"/>
          </a:xfrm>
          <a:prstGeom prst="rect">
            <a:avLst/>
          </a:prstGeom>
          <a:noFill/>
        </p:spPr>
        <p:txBody>
          <a:bodyPr wrap="none" rtlCol="0">
            <a:spAutoFit/>
          </a:bodyPr>
          <a:lstStyle/>
          <a:p>
            <a:r>
              <a:rPr lang="ru-RU" sz="1400" b="1" dirty="0">
                <a:latin typeface="Comic Sans MS" pitchFamily="66" charset="0"/>
              </a:rPr>
              <a:t>«Наши зубки»</a:t>
            </a:r>
          </a:p>
        </p:txBody>
      </p:sp>
      <p:cxnSp>
        <p:nvCxnSpPr>
          <p:cNvPr id="37" name="Прямая со стрелкой 36"/>
          <p:cNvCxnSpPr/>
          <p:nvPr/>
        </p:nvCxnSpPr>
        <p:spPr>
          <a:xfrm>
            <a:off x="2637453" y="1957482"/>
            <a:ext cx="315380" cy="76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768379" y="1511260"/>
            <a:ext cx="1437006" cy="523220"/>
          </a:xfrm>
          <a:prstGeom prst="rect">
            <a:avLst/>
          </a:prstGeom>
          <a:noFill/>
        </p:spPr>
        <p:txBody>
          <a:bodyPr wrap="square" rtlCol="0">
            <a:spAutoFit/>
          </a:bodyPr>
          <a:lstStyle/>
          <a:p>
            <a:r>
              <a:rPr lang="ru-RU" sz="1400" b="1" dirty="0">
                <a:latin typeface="Comic Sans MS" pitchFamily="66" charset="0"/>
              </a:rPr>
              <a:t>«Внутренние органы»</a:t>
            </a:r>
          </a:p>
        </p:txBody>
      </p:sp>
      <p:sp>
        <p:nvSpPr>
          <p:cNvPr id="43" name="TextBox 42"/>
          <p:cNvSpPr txBox="1"/>
          <p:nvPr/>
        </p:nvSpPr>
        <p:spPr>
          <a:xfrm>
            <a:off x="1434703" y="5890820"/>
            <a:ext cx="1673856" cy="307777"/>
          </a:xfrm>
          <a:prstGeom prst="rect">
            <a:avLst/>
          </a:prstGeom>
          <a:noFill/>
        </p:spPr>
        <p:txBody>
          <a:bodyPr wrap="none" rtlCol="0">
            <a:spAutoFit/>
          </a:bodyPr>
          <a:lstStyle/>
          <a:p>
            <a:r>
              <a:rPr lang="ru-RU" sz="1400" b="1" dirty="0">
                <a:latin typeface="Comic Sans MS" pitchFamily="66" charset="0"/>
              </a:rPr>
              <a:t>«Органы слуха»</a:t>
            </a:r>
          </a:p>
        </p:txBody>
      </p:sp>
      <p:cxnSp>
        <p:nvCxnSpPr>
          <p:cNvPr id="44" name="Прямая со стрелкой 43"/>
          <p:cNvCxnSpPr>
            <a:endCxn id="55" idx="0"/>
          </p:cNvCxnSpPr>
          <p:nvPr/>
        </p:nvCxnSpPr>
        <p:spPr>
          <a:xfrm flipH="1">
            <a:off x="1270807" y="5322246"/>
            <a:ext cx="420873" cy="937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a:off x="2795143" y="5255527"/>
            <a:ext cx="282978" cy="314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Прямоугольник 50"/>
          <p:cNvSpPr/>
          <p:nvPr/>
        </p:nvSpPr>
        <p:spPr>
          <a:xfrm>
            <a:off x="2625447" y="5587804"/>
            <a:ext cx="2164644" cy="307777"/>
          </a:xfrm>
          <a:prstGeom prst="rect">
            <a:avLst/>
          </a:prstGeom>
        </p:spPr>
        <p:txBody>
          <a:bodyPr wrap="square">
            <a:spAutoFit/>
          </a:bodyPr>
          <a:lstStyle/>
          <a:p>
            <a:r>
              <a:rPr lang="ru-RU" sz="1400" b="1" dirty="0">
                <a:solidFill>
                  <a:srgbClr val="000000"/>
                </a:solidFill>
                <a:latin typeface="Comic Sans MS" pitchFamily="66" charset="0"/>
              </a:rPr>
              <a:t>“Органы обоняния»</a:t>
            </a:r>
            <a:endParaRPr lang="ru-RU" sz="1400" dirty="0">
              <a:latin typeface="Comic Sans MS" pitchFamily="66" charset="0"/>
            </a:endParaRPr>
          </a:p>
        </p:txBody>
      </p:sp>
      <p:sp>
        <p:nvSpPr>
          <p:cNvPr id="55" name="Прямоугольник 54"/>
          <p:cNvSpPr/>
          <p:nvPr/>
        </p:nvSpPr>
        <p:spPr>
          <a:xfrm>
            <a:off x="188485" y="6260152"/>
            <a:ext cx="2164644" cy="307777"/>
          </a:xfrm>
          <a:prstGeom prst="rect">
            <a:avLst/>
          </a:prstGeom>
        </p:spPr>
        <p:txBody>
          <a:bodyPr wrap="square">
            <a:spAutoFit/>
          </a:bodyPr>
          <a:lstStyle/>
          <a:p>
            <a:r>
              <a:rPr lang="ru-RU" sz="1400" b="1" dirty="0">
                <a:solidFill>
                  <a:srgbClr val="000000"/>
                </a:solidFill>
                <a:latin typeface="Comic Sans MS" pitchFamily="66" charset="0"/>
              </a:rPr>
              <a:t>“Органы осязания»</a:t>
            </a:r>
            <a:endParaRPr lang="ru-RU" sz="1400" dirty="0">
              <a:latin typeface="Comic Sans MS" pitchFamily="66" charset="0"/>
            </a:endParaRPr>
          </a:p>
        </p:txBody>
      </p:sp>
      <p:cxnSp>
        <p:nvCxnSpPr>
          <p:cNvPr id="56" name="Прямая со стрелкой 55"/>
          <p:cNvCxnSpPr/>
          <p:nvPr/>
        </p:nvCxnSpPr>
        <p:spPr>
          <a:xfrm>
            <a:off x="2462864" y="5247353"/>
            <a:ext cx="332279" cy="1166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350979" y="6401979"/>
            <a:ext cx="2050561" cy="307777"/>
          </a:xfrm>
          <a:prstGeom prst="rect">
            <a:avLst/>
          </a:prstGeom>
          <a:noFill/>
        </p:spPr>
        <p:txBody>
          <a:bodyPr wrap="none" rtlCol="0">
            <a:spAutoFit/>
          </a:bodyPr>
          <a:lstStyle/>
          <a:p>
            <a:r>
              <a:rPr lang="ru-RU" sz="1400" b="1" dirty="0">
                <a:latin typeface="Comic Sans MS" pitchFamily="66" charset="0"/>
              </a:rPr>
              <a:t>Вкусовые рецепторы</a:t>
            </a:r>
          </a:p>
        </p:txBody>
      </p:sp>
      <p:cxnSp>
        <p:nvCxnSpPr>
          <p:cNvPr id="67" name="Прямая со стрелкой 66"/>
          <p:cNvCxnSpPr>
            <a:endCxn id="34" idx="1"/>
          </p:cNvCxnSpPr>
          <p:nvPr/>
        </p:nvCxnSpPr>
        <p:spPr>
          <a:xfrm>
            <a:off x="2936632" y="5056739"/>
            <a:ext cx="251360" cy="1538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0" name="Прямая со стрелкой 1029"/>
          <p:cNvCxnSpPr/>
          <p:nvPr/>
        </p:nvCxnSpPr>
        <p:spPr>
          <a:xfrm flipH="1">
            <a:off x="5220072" y="2105605"/>
            <a:ext cx="288033" cy="2433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a:endCxn id="1039" idx="0"/>
          </p:cNvCxnSpPr>
          <p:nvPr/>
        </p:nvCxnSpPr>
        <p:spPr>
          <a:xfrm flipH="1">
            <a:off x="5501022" y="2227293"/>
            <a:ext cx="313221" cy="518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a:off x="6567101" y="2227293"/>
            <a:ext cx="0" cy="890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p:nvPr/>
        </p:nvCxnSpPr>
        <p:spPr>
          <a:xfrm>
            <a:off x="7487556" y="2275356"/>
            <a:ext cx="180788" cy="2874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4" name="Прямоугольник 1033"/>
          <p:cNvSpPr/>
          <p:nvPr/>
        </p:nvSpPr>
        <p:spPr>
          <a:xfrm>
            <a:off x="4191829" y="2372951"/>
            <a:ext cx="3108543" cy="307777"/>
          </a:xfrm>
          <a:prstGeom prst="rect">
            <a:avLst/>
          </a:prstGeom>
        </p:spPr>
        <p:txBody>
          <a:bodyPr wrap="none">
            <a:spAutoFit/>
          </a:bodyPr>
          <a:lstStyle/>
          <a:p>
            <a:r>
              <a:rPr lang="ru-RU" sz="1400" b="1" kern="0" dirty="0">
                <a:solidFill>
                  <a:prstClr val="black"/>
                </a:solidFill>
                <a:latin typeface="Comic Sans MS" pitchFamily="66" charset="0"/>
              </a:rPr>
              <a:t>Нужно ли заниматься спортом? </a:t>
            </a:r>
            <a:endParaRPr lang="ru-RU" sz="1400" dirty="0"/>
          </a:p>
        </p:txBody>
      </p:sp>
      <p:sp>
        <p:nvSpPr>
          <p:cNvPr id="1039" name="Прямоугольник 1038"/>
          <p:cNvSpPr/>
          <p:nvPr/>
        </p:nvSpPr>
        <p:spPr>
          <a:xfrm>
            <a:off x="4129264" y="2745870"/>
            <a:ext cx="2743515" cy="523220"/>
          </a:xfrm>
          <a:prstGeom prst="rect">
            <a:avLst/>
          </a:prstGeom>
        </p:spPr>
        <p:txBody>
          <a:bodyPr wrap="square">
            <a:spAutoFit/>
          </a:bodyPr>
          <a:lstStyle/>
          <a:p>
            <a:r>
              <a:rPr lang="ru-RU" sz="1400" b="1" kern="0" dirty="0">
                <a:solidFill>
                  <a:prstClr val="black"/>
                </a:solidFill>
                <a:latin typeface="Comic Sans MS" pitchFamily="66" charset="0"/>
              </a:rPr>
              <a:t>Почему лекарство надо принимать по часам? </a:t>
            </a:r>
            <a:endParaRPr lang="ru-RU" sz="1400" dirty="0"/>
          </a:p>
        </p:txBody>
      </p:sp>
      <p:sp>
        <p:nvSpPr>
          <p:cNvPr id="1045" name="Прямоугольник 1044"/>
          <p:cNvSpPr/>
          <p:nvPr/>
        </p:nvSpPr>
        <p:spPr>
          <a:xfrm>
            <a:off x="7004494" y="2484089"/>
            <a:ext cx="2091454" cy="523220"/>
          </a:xfrm>
          <a:prstGeom prst="rect">
            <a:avLst/>
          </a:prstGeom>
        </p:spPr>
        <p:txBody>
          <a:bodyPr wrap="square">
            <a:spAutoFit/>
          </a:bodyPr>
          <a:lstStyle/>
          <a:p>
            <a:r>
              <a:rPr lang="ru-RU" sz="1400" b="1" kern="0" dirty="0">
                <a:solidFill>
                  <a:prstClr val="black"/>
                </a:solidFill>
                <a:latin typeface="Comic Sans MS" pitchFamily="66" charset="0"/>
              </a:rPr>
              <a:t>Зачем соблюдать режим дня? </a:t>
            </a:r>
            <a:endParaRPr lang="ru-RU" sz="1400" dirty="0"/>
          </a:p>
        </p:txBody>
      </p:sp>
      <p:cxnSp>
        <p:nvCxnSpPr>
          <p:cNvPr id="94" name="Прямая со стрелкой 93"/>
          <p:cNvCxnSpPr/>
          <p:nvPr/>
        </p:nvCxnSpPr>
        <p:spPr>
          <a:xfrm flipH="1">
            <a:off x="5389551" y="2186602"/>
            <a:ext cx="756956" cy="1581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p:nvPr/>
        </p:nvCxnSpPr>
        <p:spPr>
          <a:xfrm>
            <a:off x="6920017" y="2298936"/>
            <a:ext cx="42238" cy="1280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547134" y="3460367"/>
            <a:ext cx="3618298" cy="307777"/>
          </a:xfrm>
          <a:prstGeom prst="rect">
            <a:avLst/>
          </a:prstGeom>
          <a:noFill/>
        </p:spPr>
        <p:txBody>
          <a:bodyPr wrap="none" rtlCol="0">
            <a:spAutoFit/>
          </a:bodyPr>
          <a:lstStyle/>
          <a:p>
            <a:r>
              <a:rPr lang="ru-RU" sz="1400" b="1" dirty="0">
                <a:latin typeface="Comic Sans MS" pitchFamily="66" charset="0"/>
              </a:rPr>
              <a:t>Если хочешь быть здоров - закаляйся</a:t>
            </a:r>
          </a:p>
        </p:txBody>
      </p:sp>
      <p:cxnSp>
        <p:nvCxnSpPr>
          <p:cNvPr id="107" name="Прямая со стрелкой 106"/>
          <p:cNvCxnSpPr/>
          <p:nvPr/>
        </p:nvCxnSpPr>
        <p:spPr>
          <a:xfrm flipH="1">
            <a:off x="4645443" y="3269090"/>
            <a:ext cx="144648" cy="1912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5954358" y="4140571"/>
            <a:ext cx="2548843" cy="646331"/>
          </a:xfrm>
          <a:prstGeom prst="rect">
            <a:avLst/>
          </a:prstGeom>
        </p:spPr>
        <p:txBody>
          <a:bodyPr wrap="square">
            <a:spAutoFit/>
          </a:bodyPr>
          <a:lstStyle/>
          <a:p>
            <a:r>
              <a:rPr lang="ru-RU" b="1" dirty="0">
                <a:solidFill>
                  <a:srgbClr val="000000"/>
                </a:solidFill>
                <a:latin typeface="Comic Sans MS" pitchFamily="66" charset="0"/>
              </a:rPr>
              <a:t>“Моё питание - моё здоровье” </a:t>
            </a:r>
            <a:endParaRPr lang="ru-RU" b="1" dirty="0">
              <a:latin typeface="Comic Sans MS" pitchFamily="66" charset="0"/>
            </a:endParaRPr>
          </a:p>
        </p:txBody>
      </p:sp>
      <p:cxnSp>
        <p:nvCxnSpPr>
          <p:cNvPr id="74" name="Прямая со стрелкой 73"/>
          <p:cNvCxnSpPr/>
          <p:nvPr/>
        </p:nvCxnSpPr>
        <p:spPr>
          <a:xfrm flipH="1">
            <a:off x="5295678" y="4461615"/>
            <a:ext cx="518566" cy="204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Прямая со стрелкой 113"/>
          <p:cNvCxnSpPr>
            <a:stCxn id="91" idx="3"/>
          </p:cNvCxnSpPr>
          <p:nvPr/>
        </p:nvCxnSpPr>
        <p:spPr>
          <a:xfrm flipH="1">
            <a:off x="5717000" y="4833069"/>
            <a:ext cx="386408" cy="670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p:cNvCxnSpPr/>
          <p:nvPr/>
        </p:nvCxnSpPr>
        <p:spPr>
          <a:xfrm flipH="1">
            <a:off x="6030605" y="4988796"/>
            <a:ext cx="361253" cy="1055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Прямая со стрелкой 117"/>
          <p:cNvCxnSpPr>
            <a:stCxn id="23" idx="1"/>
          </p:cNvCxnSpPr>
          <p:nvPr/>
        </p:nvCxnSpPr>
        <p:spPr>
          <a:xfrm>
            <a:off x="7068544" y="4930792"/>
            <a:ext cx="26529" cy="485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Прямоугольник 82"/>
          <p:cNvSpPr/>
          <p:nvPr/>
        </p:nvSpPr>
        <p:spPr>
          <a:xfrm>
            <a:off x="101463" y="3938395"/>
            <a:ext cx="3552462" cy="523220"/>
          </a:xfrm>
          <a:prstGeom prst="rect">
            <a:avLst/>
          </a:prstGeom>
        </p:spPr>
        <p:txBody>
          <a:bodyPr wrap="square">
            <a:spAutoFit/>
          </a:bodyPr>
          <a:lstStyle/>
          <a:p>
            <a:r>
              <a:rPr lang="ru-RU" sz="1400" b="1" kern="0" dirty="0">
                <a:solidFill>
                  <a:prstClr val="black"/>
                </a:solidFill>
                <a:latin typeface="Comic Sans MS" pitchFamily="66" charset="0"/>
              </a:rPr>
              <a:t>Если не мыть руки, а овощи и фрукты вымыть -заболею или нет? </a:t>
            </a:r>
            <a:endParaRPr lang="ru-RU" sz="1400" dirty="0"/>
          </a:p>
        </p:txBody>
      </p:sp>
      <p:cxnSp>
        <p:nvCxnSpPr>
          <p:cNvPr id="85" name="Прямая со стрелкой 84"/>
          <p:cNvCxnSpPr/>
          <p:nvPr/>
        </p:nvCxnSpPr>
        <p:spPr>
          <a:xfrm flipH="1">
            <a:off x="611560" y="2275356"/>
            <a:ext cx="209818" cy="16630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Прямоугольник 90"/>
          <p:cNvSpPr/>
          <p:nvPr/>
        </p:nvSpPr>
        <p:spPr>
          <a:xfrm>
            <a:off x="4655105" y="4463737"/>
            <a:ext cx="1448303" cy="738664"/>
          </a:xfrm>
          <a:prstGeom prst="rect">
            <a:avLst/>
          </a:prstGeom>
        </p:spPr>
        <p:txBody>
          <a:bodyPr wrap="square">
            <a:spAutoFit/>
          </a:bodyPr>
          <a:lstStyle/>
          <a:p>
            <a:r>
              <a:rPr lang="ru-RU" sz="1400" b="1" kern="0" dirty="0">
                <a:solidFill>
                  <a:prstClr val="black"/>
                </a:solidFill>
                <a:latin typeface="Comic Sans MS" pitchFamily="66" charset="0"/>
              </a:rPr>
              <a:t>Как правильно питаться? </a:t>
            </a:r>
            <a:endParaRPr lang="ru-RU" sz="1400" dirty="0"/>
          </a:p>
        </p:txBody>
      </p:sp>
      <p:sp>
        <p:nvSpPr>
          <p:cNvPr id="97" name="TextBox 96"/>
          <p:cNvSpPr txBox="1"/>
          <p:nvPr/>
        </p:nvSpPr>
        <p:spPr>
          <a:xfrm>
            <a:off x="4742336" y="5379704"/>
            <a:ext cx="1649522" cy="523220"/>
          </a:xfrm>
          <a:prstGeom prst="rect">
            <a:avLst/>
          </a:prstGeom>
          <a:noFill/>
        </p:spPr>
        <p:txBody>
          <a:bodyPr wrap="square" rtlCol="0">
            <a:spAutoFit/>
          </a:bodyPr>
          <a:lstStyle/>
          <a:p>
            <a:r>
              <a:rPr lang="ru-RU" sz="1400" b="1" dirty="0">
                <a:latin typeface="Comic Sans MS" pitchFamily="66" charset="0"/>
              </a:rPr>
              <a:t>Правила приёма пищи</a:t>
            </a:r>
          </a:p>
        </p:txBody>
      </p:sp>
      <p:sp>
        <p:nvSpPr>
          <p:cNvPr id="108" name="Прямоугольник 107"/>
          <p:cNvSpPr/>
          <p:nvPr/>
        </p:nvSpPr>
        <p:spPr>
          <a:xfrm>
            <a:off x="4676255" y="6078813"/>
            <a:ext cx="4572000" cy="523220"/>
          </a:xfrm>
          <a:prstGeom prst="rect">
            <a:avLst/>
          </a:prstGeom>
        </p:spPr>
        <p:txBody>
          <a:bodyPr>
            <a:spAutoFit/>
          </a:bodyPr>
          <a:lstStyle/>
          <a:p>
            <a:pPr lvl="0"/>
            <a:r>
              <a:rPr lang="ru-RU" sz="1400" b="1" kern="0" dirty="0">
                <a:solidFill>
                  <a:prstClr val="black"/>
                </a:solidFill>
                <a:latin typeface="Comic Sans MS" pitchFamily="66" charset="0"/>
              </a:rPr>
              <a:t>Какие продукты наиболее вредны для организма и почему?</a:t>
            </a:r>
            <a:endParaRPr lang="ru-RU" sz="1400" dirty="0">
              <a:solidFill>
                <a:prstClr val="black"/>
              </a:solidFill>
            </a:endParaRPr>
          </a:p>
        </p:txBody>
      </p:sp>
      <p:cxnSp>
        <p:nvCxnSpPr>
          <p:cNvPr id="144" name="Прямая со стрелкой 143"/>
          <p:cNvCxnSpPr/>
          <p:nvPr/>
        </p:nvCxnSpPr>
        <p:spPr>
          <a:xfrm>
            <a:off x="7487556" y="4931789"/>
            <a:ext cx="156257" cy="42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6287276" y="5412943"/>
            <a:ext cx="1434435" cy="523220"/>
          </a:xfrm>
          <a:prstGeom prst="rect">
            <a:avLst/>
          </a:prstGeom>
          <a:noFill/>
        </p:spPr>
        <p:txBody>
          <a:bodyPr wrap="square" rtlCol="0">
            <a:spAutoFit/>
          </a:bodyPr>
          <a:lstStyle/>
          <a:p>
            <a:r>
              <a:rPr lang="ru-RU" sz="1400" b="1" dirty="0">
                <a:latin typeface="Comic Sans MS" pitchFamily="66" charset="0"/>
              </a:rPr>
              <a:t>Микробы и бактерии</a:t>
            </a:r>
          </a:p>
        </p:txBody>
      </p:sp>
      <p:sp>
        <p:nvSpPr>
          <p:cNvPr id="113" name="TextBox 112"/>
          <p:cNvSpPr txBox="1"/>
          <p:nvPr/>
        </p:nvSpPr>
        <p:spPr>
          <a:xfrm>
            <a:off x="7577039" y="5480082"/>
            <a:ext cx="1891505" cy="523220"/>
          </a:xfrm>
          <a:prstGeom prst="rect">
            <a:avLst/>
          </a:prstGeom>
          <a:noFill/>
        </p:spPr>
        <p:txBody>
          <a:bodyPr wrap="square" rtlCol="0">
            <a:spAutoFit/>
          </a:bodyPr>
          <a:lstStyle/>
          <a:p>
            <a:r>
              <a:rPr lang="ru-RU" sz="1400" b="1" dirty="0">
                <a:latin typeface="Comic Sans MS" pitchFamily="66" charset="0"/>
              </a:rPr>
              <a:t>Белки. Жиры. Углеводы</a:t>
            </a:r>
          </a:p>
        </p:txBody>
      </p:sp>
      <p:sp>
        <p:nvSpPr>
          <p:cNvPr id="115" name="Прямоугольник 114"/>
          <p:cNvSpPr/>
          <p:nvPr/>
        </p:nvSpPr>
        <p:spPr>
          <a:xfrm>
            <a:off x="7668344" y="4786902"/>
            <a:ext cx="1577668" cy="523220"/>
          </a:xfrm>
          <a:prstGeom prst="rect">
            <a:avLst/>
          </a:prstGeom>
        </p:spPr>
        <p:txBody>
          <a:bodyPr wrap="square">
            <a:spAutoFit/>
          </a:bodyPr>
          <a:lstStyle/>
          <a:p>
            <a:r>
              <a:rPr lang="ru-RU" sz="1400" b="1" dirty="0">
                <a:solidFill>
                  <a:srgbClr val="000000"/>
                </a:solidFill>
                <a:latin typeface="Comic Sans MS" pitchFamily="66" charset="0"/>
              </a:rPr>
              <a:t>“И вкусно, и полезно!” </a:t>
            </a:r>
            <a:endParaRPr lang="ru-RU" sz="1400" dirty="0">
              <a:latin typeface="Comic Sans MS" pitchFamily="66" charset="0"/>
            </a:endParaRPr>
          </a:p>
        </p:txBody>
      </p:sp>
      <p:cxnSp>
        <p:nvCxnSpPr>
          <p:cNvPr id="157" name="Прямая со стрелкой 156"/>
          <p:cNvCxnSpPr/>
          <p:nvPr/>
        </p:nvCxnSpPr>
        <p:spPr>
          <a:xfrm>
            <a:off x="8147314" y="4594700"/>
            <a:ext cx="194187" cy="242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829676"/>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3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4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8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9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2401</TotalTime>
  <Words>3441</Words>
  <Application>Microsoft Office PowerPoint</Application>
  <PresentationFormat>Экран (4:3)</PresentationFormat>
  <Paragraphs>490</Paragraphs>
  <Slides>73</Slides>
  <Notes>1</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9</vt:i4>
      </vt:variant>
      <vt:variant>
        <vt:lpstr>Заголовки слайдов</vt:lpstr>
      </vt:variant>
      <vt:variant>
        <vt:i4>73</vt:i4>
      </vt:variant>
    </vt:vector>
  </HeadingPairs>
  <TitlesOfParts>
    <vt:vector size="94" baseType="lpstr">
      <vt:lpstr>Arial</vt:lpstr>
      <vt:lpstr>Bookman Old Style</vt:lpstr>
      <vt:lpstr>Calibri</vt:lpstr>
      <vt:lpstr>Comic Sans MS</vt:lpstr>
      <vt:lpstr>Consolas</vt:lpstr>
      <vt:lpstr>Georgia</vt:lpstr>
      <vt:lpstr>Symbol</vt:lpstr>
      <vt:lpstr>Times New Roman</vt:lpstr>
      <vt:lpstr>Trebuchet MS</vt:lpstr>
      <vt:lpstr>Verdana</vt:lpstr>
      <vt:lpstr>Wingdings</vt:lpstr>
      <vt:lpstr>Wingdings 2</vt:lpstr>
      <vt:lpstr>Воздушный поток</vt:lpstr>
      <vt:lpstr>1_Воздушный поток</vt:lpstr>
      <vt:lpstr>2_Воздушный поток</vt:lpstr>
      <vt:lpstr>3_Воздушный поток</vt:lpstr>
      <vt:lpstr>4_Воздушный поток</vt:lpstr>
      <vt:lpstr>Тема Office</vt:lpstr>
      <vt:lpstr>5_Воздушный поток</vt:lpstr>
      <vt:lpstr>8_Воздушный поток</vt:lpstr>
      <vt:lpstr>9_Воздушный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 конкурс</dc:title>
  <dc:creator>Lenovo PC</dc:creator>
  <cp:lastModifiedBy>Григорий</cp:lastModifiedBy>
  <cp:revision>173</cp:revision>
  <dcterms:created xsi:type="dcterms:W3CDTF">2014-03-12T13:14:56Z</dcterms:created>
  <dcterms:modified xsi:type="dcterms:W3CDTF">2016-08-24T14:43:33Z</dcterms:modified>
</cp:coreProperties>
</file>